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0.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2.xml" ContentType="application/vnd.openxmlformats-officedocument.presentationml.notesSlide+xml"/>
  <Override PartName="/ppt/tags/tag4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ags/tag4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5"/>
  </p:sldMasterIdLst>
  <p:notesMasterIdLst>
    <p:notesMasterId r:id="rId39"/>
  </p:notesMasterIdLst>
  <p:sldIdLst>
    <p:sldId id="2294" r:id="rId6"/>
    <p:sldId id="2243" r:id="rId7"/>
    <p:sldId id="2116" r:id="rId8"/>
    <p:sldId id="2261" r:id="rId9"/>
    <p:sldId id="2287" r:id="rId10"/>
    <p:sldId id="2266" r:id="rId11"/>
    <p:sldId id="2283" r:id="rId12"/>
    <p:sldId id="2254" r:id="rId13"/>
    <p:sldId id="2291" r:id="rId14"/>
    <p:sldId id="2288" r:id="rId15"/>
    <p:sldId id="2293" r:id="rId16"/>
    <p:sldId id="2279" r:id="rId17"/>
    <p:sldId id="2265" r:id="rId18"/>
    <p:sldId id="2046" r:id="rId19"/>
    <p:sldId id="2259" r:id="rId20"/>
    <p:sldId id="2262" r:id="rId21"/>
    <p:sldId id="2285" r:id="rId22"/>
    <p:sldId id="2174" r:id="rId23"/>
    <p:sldId id="2281" r:id="rId24"/>
    <p:sldId id="2177" r:id="rId25"/>
    <p:sldId id="2289" r:id="rId26"/>
    <p:sldId id="2178" r:id="rId27"/>
    <p:sldId id="2244" r:id="rId28"/>
    <p:sldId id="2295" r:id="rId29"/>
    <p:sldId id="2296" r:id="rId30"/>
    <p:sldId id="281" r:id="rId31"/>
    <p:sldId id="2067" r:id="rId32"/>
    <p:sldId id="2292" r:id="rId33"/>
    <p:sldId id="272" r:id="rId34"/>
    <p:sldId id="2173" r:id="rId35"/>
    <p:sldId id="2290" r:id="rId36"/>
    <p:sldId id="2246" r:id="rId37"/>
    <p:sldId id="2247" r:id="rId38"/>
  </p:sldIdLst>
  <p:sldSz cx="9144000" cy="5143500" type="screen16x9"/>
  <p:notesSz cx="6954838" cy="9240838"/>
  <p:embeddedFontLst>
    <p:embeddedFont>
      <p:font typeface="Calibri" panose="020F0502020204030204" pitchFamily="34" charset="0"/>
      <p:regular r:id="rId40"/>
      <p:bold r:id="rId41"/>
      <p:italic r:id="rId42"/>
      <p:boldItalic r:id="rId43"/>
    </p:embeddedFont>
    <p:embeddedFont>
      <p:font typeface="Franklin Gothic Book" panose="020B0503020102020204" pitchFamily="34" charset="0"/>
      <p:regular r:id="rId44"/>
      <p:italic r:id="rId45"/>
    </p:embeddedFont>
    <p:embeddedFont>
      <p:font typeface="Franklin Gothic Demi" panose="020B0703020102020204" pitchFamily="34" charset="0"/>
      <p:regular r:id="rId46"/>
      <p:bold r:id="rId47"/>
      <p:italic r:id="rId48"/>
      <p:boldItalic r:id="rId49"/>
    </p:embeddedFont>
    <p:embeddedFont>
      <p:font typeface="Franklin Gothic Medium" panose="020B0603020102020204" pitchFamily="34" charset="0"/>
      <p:regular r:id="rId50"/>
      <p:italic r:id="rId51"/>
    </p:embeddedFont>
    <p:embeddedFont>
      <p:font typeface="Franklin Gothic Medium Cond" panose="020B0606030402020204" pitchFamily="34" charset="0"/>
      <p:regular r:id="rId52"/>
    </p:embeddedFont>
    <p:embeddedFont>
      <p:font typeface="Montserrat" panose="00000500000000000000" pitchFamily="2" charset="0"/>
      <p:regular r:id="rId53"/>
      <p:bold r:id="rId54"/>
      <p:italic r:id="rId55"/>
      <p:boldItalic r:id="rId56"/>
    </p:embeddedFont>
    <p:embeddedFont>
      <p:font typeface="Source Sans Pro" panose="020B0503030403020204" pitchFamily="34" charset="0"/>
      <p:regular r:id="rId57"/>
      <p:bold r:id="rId58"/>
      <p:italic r:id="rId59"/>
      <p:boldItalic r:id="rId60"/>
    </p:embeddedFont>
  </p:embeddedFontLst>
  <p:custDataLst>
    <p:tags r:id="rId61"/>
  </p:custDataLst>
  <p:defaultTextStyle>
    <a:defPPr>
      <a:defRPr lang="en-US"/>
    </a:defPPr>
    <a:lvl1pPr marL="0" algn="l" defTabSz="685740" rtl="0" eaLnBrk="1" latinLnBrk="0" hangingPunct="1">
      <a:defRPr sz="1350" kern="1200">
        <a:solidFill>
          <a:schemeClr val="tx1"/>
        </a:solidFill>
        <a:latin typeface="+mn-lt"/>
        <a:ea typeface="+mn-ea"/>
        <a:cs typeface="+mn-cs"/>
      </a:defRPr>
    </a:lvl1pPr>
    <a:lvl2pPr marL="342870" algn="l" defTabSz="685740" rtl="0" eaLnBrk="1" latinLnBrk="0" hangingPunct="1">
      <a:defRPr sz="1350" kern="1200">
        <a:solidFill>
          <a:schemeClr val="tx1"/>
        </a:solidFill>
        <a:latin typeface="+mn-lt"/>
        <a:ea typeface="+mn-ea"/>
        <a:cs typeface="+mn-cs"/>
      </a:defRPr>
    </a:lvl2pPr>
    <a:lvl3pPr marL="685740" algn="l" defTabSz="685740" rtl="0" eaLnBrk="1" latinLnBrk="0" hangingPunct="1">
      <a:defRPr sz="1350" kern="1200">
        <a:solidFill>
          <a:schemeClr val="tx1"/>
        </a:solidFill>
        <a:latin typeface="+mn-lt"/>
        <a:ea typeface="+mn-ea"/>
        <a:cs typeface="+mn-cs"/>
      </a:defRPr>
    </a:lvl3pPr>
    <a:lvl4pPr marL="1028611" algn="l" defTabSz="685740" rtl="0" eaLnBrk="1" latinLnBrk="0" hangingPunct="1">
      <a:defRPr sz="1350" kern="1200">
        <a:solidFill>
          <a:schemeClr val="tx1"/>
        </a:solidFill>
        <a:latin typeface="+mn-lt"/>
        <a:ea typeface="+mn-ea"/>
        <a:cs typeface="+mn-cs"/>
      </a:defRPr>
    </a:lvl4pPr>
    <a:lvl5pPr marL="1371482" algn="l" defTabSz="685740" rtl="0" eaLnBrk="1" latinLnBrk="0" hangingPunct="1">
      <a:defRPr sz="1350" kern="1200">
        <a:solidFill>
          <a:schemeClr val="tx1"/>
        </a:solidFill>
        <a:latin typeface="+mn-lt"/>
        <a:ea typeface="+mn-ea"/>
        <a:cs typeface="+mn-cs"/>
      </a:defRPr>
    </a:lvl5pPr>
    <a:lvl6pPr marL="1714352" algn="l" defTabSz="685740" rtl="0" eaLnBrk="1" latinLnBrk="0" hangingPunct="1">
      <a:defRPr sz="1350" kern="1200">
        <a:solidFill>
          <a:schemeClr val="tx1"/>
        </a:solidFill>
        <a:latin typeface="+mn-lt"/>
        <a:ea typeface="+mn-ea"/>
        <a:cs typeface="+mn-cs"/>
      </a:defRPr>
    </a:lvl6pPr>
    <a:lvl7pPr marL="2057222" algn="l" defTabSz="685740" rtl="0" eaLnBrk="1" latinLnBrk="0" hangingPunct="1">
      <a:defRPr sz="1350" kern="1200">
        <a:solidFill>
          <a:schemeClr val="tx1"/>
        </a:solidFill>
        <a:latin typeface="+mn-lt"/>
        <a:ea typeface="+mn-ea"/>
        <a:cs typeface="+mn-cs"/>
      </a:defRPr>
    </a:lvl7pPr>
    <a:lvl8pPr marL="2400092" algn="l" defTabSz="685740" rtl="0" eaLnBrk="1" latinLnBrk="0" hangingPunct="1">
      <a:defRPr sz="1350" kern="1200">
        <a:solidFill>
          <a:schemeClr val="tx1"/>
        </a:solidFill>
        <a:latin typeface="+mn-lt"/>
        <a:ea typeface="+mn-ea"/>
        <a:cs typeface="+mn-cs"/>
      </a:defRPr>
    </a:lvl8pPr>
    <a:lvl9pPr marL="2742963" algn="l" defTabSz="68574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6" userDrawn="1">
          <p15:clr>
            <a:srgbClr val="A4A3A4"/>
          </p15:clr>
        </p15:guide>
        <p15:guide id="2" pos="2880" userDrawn="1">
          <p15:clr>
            <a:srgbClr val="A4A3A4"/>
          </p15:clr>
        </p15:guide>
        <p15:guide id="3" pos="240" userDrawn="1">
          <p15:clr>
            <a:srgbClr val="A4A3A4"/>
          </p15:clr>
        </p15:guide>
        <p15:guide id="4" pos="5544" userDrawn="1">
          <p15:clr>
            <a:srgbClr val="A4A3A4"/>
          </p15:clr>
        </p15:guide>
        <p15:guide id="5" orient="horz" pos="2388" userDrawn="1">
          <p15:clr>
            <a:srgbClr val="A4A3A4"/>
          </p15:clr>
        </p15:guide>
        <p15:guide id="7" pos="480" userDrawn="1">
          <p15:clr>
            <a:srgbClr val="A4A3A4"/>
          </p15:clr>
        </p15:guide>
        <p15:guide id="9" pos="2304" userDrawn="1">
          <p15:clr>
            <a:srgbClr val="A4A3A4"/>
          </p15:clr>
        </p15:guide>
        <p15:guide id="10" pos="3456" userDrawn="1">
          <p15:clr>
            <a:srgbClr val="A4A3A4"/>
          </p15:clr>
        </p15:guide>
        <p15:guide id="11" orient="horz" pos="18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FCBF41-C256-6F9C-55F0-AD19428FA1C1}" name="Marco Romero" initials="MR" userId="S::marco@mn25.ca::238d2c30-d695-4d37-8f65-5d1efcb9ca4f" providerId="AD"/>
  <p188:author id="{2CF5EDA3-5C66-2422-B6F1-F4F2BBC97921}" name="Sharon Gramchuk" initials="SG" userId="6e89583b7d24163f" providerId="Windows Live"/>
  <p188:author id="{07EC9EAA-04CA-1713-98B7-ECE94447E4AA}" name="Matthew James" initials="MJ" userId="S::mjames@mn25.ca::56444e15-e97b-4bde-a752-41d0e77a1dfa" providerId="AD"/>
  <p188:author id="{A5C2B3AB-BC02-E442-6406-2FFE116D49FD}" name="Andrew Zemek" initials="AZ" userId="afa2140bf5039d25" providerId="Windows Live"/>
  <p188:author id="{9958A8E8-431B-874D-8870-AD25D6D88073}" name="Ron Shewchuk" initials="RS" userId="Ron Shewchuk"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Fausto" initials="FT" lastIdx="2" clrIdx="6">
    <p:extLst>
      <p:ext uri="{19B8F6BF-5375-455C-9EA6-DF929625EA0E}">
        <p15:presenceInfo xmlns:p15="http://schemas.microsoft.com/office/powerpoint/2012/main" userId="Fausto" providerId="None"/>
      </p:ext>
    </p:extLst>
  </p:cmAuthor>
  <p:cmAuthor id="1" name="Marco R" initials="MR" lastIdx="16" clrIdx="0"/>
  <p:cmAuthor id="8" name="Ron Shewchuk" initials="RS [2]" lastIdx="3" clrIdx="7">
    <p:extLst>
      <p:ext uri="{19B8F6BF-5375-455C-9EA6-DF929625EA0E}">
        <p15:presenceInfo xmlns:p15="http://schemas.microsoft.com/office/powerpoint/2012/main" userId="S::ron@mn25.ca::b2193af2-5e33-4966-9a3a-97f428c5538f" providerId="AD"/>
      </p:ext>
    </p:extLst>
  </p:cmAuthor>
  <p:cmAuthor id="2" name="Sharon Gramchuk" initials="SG" lastIdx="2" clrIdx="1"/>
  <p:cmAuthor id="9" name="Marco Romero" initials="MR [2]" lastIdx="2" clrIdx="8">
    <p:extLst>
      <p:ext uri="{19B8F6BF-5375-455C-9EA6-DF929625EA0E}">
        <p15:presenceInfo xmlns:p15="http://schemas.microsoft.com/office/powerpoint/2012/main" userId="Marco Romero" providerId="None"/>
      </p:ext>
    </p:extLst>
  </p:cmAuthor>
  <p:cmAuthor id="3" name="Marco Romero" initials="MR" lastIdx="116" clrIdx="2">
    <p:extLst>
      <p:ext uri="{19B8F6BF-5375-455C-9EA6-DF929625EA0E}">
        <p15:presenceInfo xmlns:p15="http://schemas.microsoft.com/office/powerpoint/2012/main" userId="S::marco@mn25.ca::238d2c30-d695-4d37-8f65-5d1efcb9ca4f" providerId="AD"/>
      </p:ext>
    </p:extLst>
  </p:cmAuthor>
  <p:cmAuthor id="4" name="Ron Shewchuk" initials="RS" lastIdx="263" clrIdx="3">
    <p:extLst>
      <p:ext uri="{19B8F6BF-5375-455C-9EA6-DF929625EA0E}">
        <p15:presenceInfo xmlns:p15="http://schemas.microsoft.com/office/powerpoint/2012/main" userId="Ron Shewchuk" providerId="None"/>
      </p:ext>
    </p:extLst>
  </p:cmAuthor>
  <p:cmAuthor id="5" name="Marco" initials="M" lastIdx="13" clrIdx="4">
    <p:extLst>
      <p:ext uri="{19B8F6BF-5375-455C-9EA6-DF929625EA0E}">
        <p15:presenceInfo xmlns:p15="http://schemas.microsoft.com/office/powerpoint/2012/main" userId="Marco" providerId="None"/>
      </p:ext>
    </p:extLst>
  </p:cmAuthor>
  <p:cmAuthor id="6" name="Fausto Taddei" initials="FT" lastIdx="7" clrIdx="5">
    <p:extLst>
      <p:ext uri="{19B8F6BF-5375-455C-9EA6-DF929625EA0E}">
        <p15:presenceInfo xmlns:p15="http://schemas.microsoft.com/office/powerpoint/2012/main" userId="S::ftaddei@mn25.ca::8156b74c-20d9-4fdd-a425-c56a251ea1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9FE1"/>
    <a:srgbClr val="196787"/>
    <a:srgbClr val="718F00"/>
    <a:srgbClr val="BF0F03"/>
    <a:srgbClr val="8CB4C3"/>
    <a:srgbClr val="C55A11"/>
    <a:srgbClr val="F4B183"/>
    <a:srgbClr val="1D4A96"/>
    <a:srgbClr val="FF9193"/>
    <a:srgbClr val="FAD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47B307-2370-4555-98DF-702C5760BB90}" v="9" dt="2022-02-13T19:34:34.7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67"/>
    <p:restoredTop sz="94641"/>
  </p:normalViewPr>
  <p:slideViewPr>
    <p:cSldViewPr snapToGrid="0">
      <p:cViewPr varScale="1">
        <p:scale>
          <a:sx n="108" d="100"/>
          <a:sy n="108" d="100"/>
        </p:scale>
        <p:origin x="634" y="43"/>
      </p:cViewPr>
      <p:guideLst>
        <p:guide orient="horz" pos="396"/>
        <p:guide pos="2880"/>
        <p:guide pos="240"/>
        <p:guide pos="5544"/>
        <p:guide orient="horz" pos="2388"/>
        <p:guide pos="480"/>
        <p:guide pos="2304"/>
        <p:guide pos="3456"/>
        <p:guide orient="horz" pos="18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tags" Target="tags/tag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font" Target="fonts/font11.fntdata"/><Relationship Id="rId55"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Shewchuk" userId="b2193af2-5e33-4966-9a3a-97f428c5538f" providerId="ADAL" clId="{2447B307-2370-4555-98DF-702C5760BB90}"/>
    <pc:docChg chg="undo custSel addSld modSld">
      <pc:chgData name="Ron Shewchuk" userId="b2193af2-5e33-4966-9a3a-97f428c5538f" providerId="ADAL" clId="{2447B307-2370-4555-98DF-702C5760BB90}" dt="2022-02-14T16:11:59.083" v="665"/>
      <pc:docMkLst>
        <pc:docMk/>
      </pc:docMkLst>
      <pc:sldChg chg="modSp mod">
        <pc:chgData name="Ron Shewchuk" userId="b2193af2-5e33-4966-9a3a-97f428c5538f" providerId="ADAL" clId="{2447B307-2370-4555-98DF-702C5760BB90}" dt="2022-02-13T20:47:48.625" v="659" actId="20577"/>
        <pc:sldMkLst>
          <pc:docMk/>
          <pc:sldMk cId="2422576298" sldId="2289"/>
        </pc:sldMkLst>
        <pc:spChg chg="mod">
          <ac:chgData name="Ron Shewchuk" userId="b2193af2-5e33-4966-9a3a-97f428c5538f" providerId="ADAL" clId="{2447B307-2370-4555-98DF-702C5760BB90}" dt="2022-02-13T20:47:48.625" v="659" actId="20577"/>
          <ac:spMkLst>
            <pc:docMk/>
            <pc:sldMk cId="2422576298" sldId="2289"/>
            <ac:spMk id="5" creationId="{7A3FDA45-D56C-461C-9FF6-D83BEE15C630}"/>
          </ac:spMkLst>
        </pc:spChg>
      </pc:sldChg>
      <pc:sldChg chg="addSp delSp modSp mod">
        <pc:chgData name="Ron Shewchuk" userId="b2193af2-5e33-4966-9a3a-97f428c5538f" providerId="ADAL" clId="{2447B307-2370-4555-98DF-702C5760BB90}" dt="2022-02-14T16:11:59.083" v="665"/>
        <pc:sldMkLst>
          <pc:docMk/>
          <pc:sldMk cId="3749474074" sldId="2294"/>
        </pc:sldMkLst>
        <pc:spChg chg="add del mod">
          <ac:chgData name="Ron Shewchuk" userId="b2193af2-5e33-4966-9a3a-97f428c5538f" providerId="ADAL" clId="{2447B307-2370-4555-98DF-702C5760BB90}" dt="2022-02-14T16:11:59.083" v="665"/>
          <ac:spMkLst>
            <pc:docMk/>
            <pc:sldMk cId="3749474074" sldId="2294"/>
            <ac:spMk id="6" creationId="{9E1E890C-C5F3-48AC-A3DD-AFC4D8725657}"/>
          </ac:spMkLst>
        </pc:spChg>
        <pc:spChg chg="mod">
          <ac:chgData name="Ron Shewchuk" userId="b2193af2-5e33-4966-9a3a-97f428c5538f" providerId="ADAL" clId="{2447B307-2370-4555-98DF-702C5760BB90}" dt="2022-02-13T19:12:27.225" v="192" actId="1076"/>
          <ac:spMkLst>
            <pc:docMk/>
            <pc:sldMk cId="3749474074" sldId="2294"/>
            <ac:spMk id="9" creationId="{00000000-0000-0000-0000-000000000000}"/>
          </ac:spMkLst>
        </pc:spChg>
        <pc:spChg chg="mod">
          <ac:chgData name="Ron Shewchuk" userId="b2193af2-5e33-4966-9a3a-97f428c5538f" providerId="ADAL" clId="{2447B307-2370-4555-98DF-702C5760BB90}" dt="2022-02-13T19:07:39.772" v="1" actId="14100"/>
          <ac:spMkLst>
            <pc:docMk/>
            <pc:sldMk cId="3749474074" sldId="2294"/>
            <ac:spMk id="15" creationId="{8D1CE72F-EBDA-9A4D-B344-4A96FEB390B2}"/>
          </ac:spMkLst>
        </pc:spChg>
        <pc:picChg chg="del">
          <ac:chgData name="Ron Shewchuk" userId="b2193af2-5e33-4966-9a3a-97f428c5538f" providerId="ADAL" clId="{2447B307-2370-4555-98DF-702C5760BB90}" dt="2022-02-13T19:07:33.308" v="0" actId="478"/>
          <ac:picMkLst>
            <pc:docMk/>
            <pc:sldMk cId="3749474074" sldId="2294"/>
            <ac:picMk id="11" creationId="{E3080EF9-6A92-E34E-BD9C-6AE412D6F476}"/>
          </ac:picMkLst>
        </pc:picChg>
      </pc:sldChg>
      <pc:sldChg chg="delSp modSp add mod">
        <pc:chgData name="Ron Shewchuk" userId="b2193af2-5e33-4966-9a3a-97f428c5538f" providerId="ADAL" clId="{2447B307-2370-4555-98DF-702C5760BB90}" dt="2022-02-13T19:27:18.921" v="336" actId="478"/>
        <pc:sldMkLst>
          <pc:docMk/>
          <pc:sldMk cId="2658167054" sldId="2295"/>
        </pc:sldMkLst>
        <pc:spChg chg="del">
          <ac:chgData name="Ron Shewchuk" userId="b2193af2-5e33-4966-9a3a-97f428c5538f" providerId="ADAL" clId="{2447B307-2370-4555-98DF-702C5760BB90}" dt="2022-02-13T19:27:18.921" v="336" actId="478"/>
          <ac:spMkLst>
            <pc:docMk/>
            <pc:sldMk cId="2658167054" sldId="2295"/>
            <ac:spMk id="6" creationId="{9E1E890C-C5F3-48AC-A3DD-AFC4D8725657}"/>
          </ac:spMkLst>
        </pc:spChg>
        <pc:spChg chg="mod">
          <ac:chgData name="Ron Shewchuk" userId="b2193af2-5e33-4966-9a3a-97f428c5538f" providerId="ADAL" clId="{2447B307-2370-4555-98DF-702C5760BB90}" dt="2022-02-13T19:27:13.642" v="335" actId="403"/>
          <ac:spMkLst>
            <pc:docMk/>
            <pc:sldMk cId="2658167054" sldId="2295"/>
            <ac:spMk id="9" creationId="{00000000-0000-0000-0000-000000000000}"/>
          </ac:spMkLst>
        </pc:spChg>
      </pc:sldChg>
      <pc:sldChg chg="addSp modSp add mod">
        <pc:chgData name="Ron Shewchuk" userId="b2193af2-5e33-4966-9a3a-97f428c5538f" providerId="ADAL" clId="{2447B307-2370-4555-98DF-702C5760BB90}" dt="2022-02-13T19:34:34.319" v="657" actId="20577"/>
        <pc:sldMkLst>
          <pc:docMk/>
          <pc:sldMk cId="1800097059" sldId="2296"/>
        </pc:sldMkLst>
        <pc:spChg chg="add mod">
          <ac:chgData name="Ron Shewchuk" userId="b2193af2-5e33-4966-9a3a-97f428c5538f" providerId="ADAL" clId="{2447B307-2370-4555-98DF-702C5760BB90}" dt="2022-02-13T19:34:34.319" v="657" actId="20577"/>
          <ac:spMkLst>
            <pc:docMk/>
            <pc:sldMk cId="1800097059" sldId="2296"/>
            <ac:spMk id="5" creationId="{8186DE58-4800-4FE8-B63A-06DE62A01951}"/>
          </ac:spMkLst>
        </pc:spChg>
        <pc:spChg chg="mod">
          <ac:chgData name="Ron Shewchuk" userId="b2193af2-5e33-4966-9a3a-97f428c5538f" providerId="ADAL" clId="{2447B307-2370-4555-98DF-702C5760BB90}" dt="2022-02-13T19:28:02.948" v="355" actId="404"/>
          <ac:spMkLst>
            <pc:docMk/>
            <pc:sldMk cId="1800097059" sldId="2296"/>
            <ac:spMk id="9" creationId="{00000000-0000-0000-0000-000000000000}"/>
          </ac:spMkLst>
        </pc:spChg>
        <pc:spChg chg="mod">
          <ac:chgData name="Ron Shewchuk" userId="b2193af2-5e33-4966-9a3a-97f428c5538f" providerId="ADAL" clId="{2447B307-2370-4555-98DF-702C5760BB90}" dt="2022-02-13T19:28:16.505" v="359" actId="1076"/>
          <ac:spMkLst>
            <pc:docMk/>
            <pc:sldMk cId="1800097059" sldId="2296"/>
            <ac:spMk id="15" creationId="{8D1CE72F-EBDA-9A4D-B344-4A96FEB390B2}"/>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3" Type="http://schemas.openxmlformats.org/officeDocument/2006/relationships/oleObject" Target="file:///B:\APZ-2018\3-Work\Work%20Archive\0-Self-Employed\02-CPM\Manganese\Cairn_CPM_EMN_2040_%20Version_2021-11-04.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B:\APZ-2018\3-Work\Work%20Archive\0-Self-Employed\02-CPM\Manganese\Cairn_CPM_EMN_2040_%20Version_2021-11-04.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B:\APZ-2018\3-Work\Work%20Archive\0-Self-Employed\02-CPM\Manganese\Cairn_CPM_EMN_2040_%20Version_2021-11-04.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B:\APZ-2018\3-Work\Work%20Archive\0-Self-Employed\02-CPM\Manganese\Cairn_CPM_EMN_2040_%20Version_2021-11-04.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5274c5b9bc6a16be/APZ-in-NYC/Manganese/2022-01-30_Battery-Metals-Prices-MASTER.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9.xml.rels><?xml version="1.0" encoding="UTF-8" standalone="yes"?>
<Relationships xmlns="http://schemas.openxmlformats.org/package/2006/relationships"><Relationship Id="rId3" Type="http://schemas.openxmlformats.org/officeDocument/2006/relationships/oleObject" Target="file:///C:\Users\ron\OneDrive%20-%20Euro%20Manganese%20Inc\60-Investor%20Relations\Communications\Board%20reports\Stock%20price%20charts\EMN.AX%2012%20mo%20Jan%202021%20to%20Jan%202022.csv"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688575899843503E-2"/>
          <c:y val="0.10275229357798166"/>
          <c:w val="0.91862284820031304"/>
          <c:h val="0.84954128440366972"/>
        </c:manualLayout>
      </c:layout>
      <c:barChart>
        <c:barDir val="col"/>
        <c:grouping val="stacked"/>
        <c:varyColors val="0"/>
        <c:ser>
          <c:idx val="0"/>
          <c:order val="0"/>
          <c:spPr>
            <a:solidFill>
              <a:schemeClr val="accent1"/>
            </a:solidFill>
            <a:ln>
              <a:noFill/>
            </a:ln>
          </c:spPr>
          <c:invertIfNegative val="0"/>
          <c:dLbls>
            <c:dLbl>
              <c:idx val="0"/>
              <c:layout>
                <c:manualLayout>
                  <c:x val="0"/>
                  <c:y val="-0.10183486238532111"/>
                </c:manualLayout>
              </c:layout>
              <c:numFmt formatCode="#,##0.00;&quot;-&quot;#,##0.00" sourceLinked="0"/>
              <c:spPr>
                <a:noFill/>
                <a:ln>
                  <a:noFill/>
                </a:ln>
              </c:spPr>
              <c:txPr>
                <a:bodyPr wrap="none"/>
                <a:lstStyle/>
                <a:p>
                  <a:pPr>
                    <a:defRPr sz="857" b="0" i="0" kern="1200">
                      <a:solidFill>
                        <a:schemeClr val="tx1"/>
                      </a:solidFill>
                      <a:latin typeface="Franklin Gothic Medium Cond" panose="020B0606030402020204" pitchFamily="34" charset="0"/>
                      <a:ea typeface="Source Sans Pro"/>
                      <a:cs typeface="Source Sans Pro"/>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6E5-1F42-A504-4653DB9AD8C7}"/>
                </c:ext>
              </c:extLst>
            </c:dLbl>
            <c:dLbl>
              <c:idx val="1"/>
              <c:layout>
                <c:manualLayout>
                  <c:x val="0"/>
                  <c:y val="-0.15504587155963304"/>
                </c:manualLayout>
              </c:layout>
              <c:numFmt formatCode="#,##0.00;&quot;-&quot;#,##0.00" sourceLinked="0"/>
              <c:spPr>
                <a:noFill/>
                <a:ln>
                  <a:noFill/>
                </a:ln>
              </c:spPr>
              <c:txPr>
                <a:bodyPr wrap="none"/>
                <a:lstStyle/>
                <a:p>
                  <a:pPr>
                    <a:defRPr sz="857" b="0" i="0" kern="1200">
                      <a:solidFill>
                        <a:schemeClr val="tx1"/>
                      </a:solidFill>
                      <a:latin typeface="Franklin Gothic Medium Cond" panose="020B0606030402020204" pitchFamily="34" charset="0"/>
                      <a:ea typeface="Source Sans Pro"/>
                      <a:cs typeface="Source Sans Pro"/>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6E5-1F42-A504-4653DB9AD8C7}"/>
                </c:ext>
              </c:extLst>
            </c:dLbl>
            <c:dLbl>
              <c:idx val="2"/>
              <c:layout>
                <c:manualLayout>
                  <c:x val="0"/>
                  <c:y val="-0.20825688073394497"/>
                </c:manualLayout>
              </c:layout>
              <c:numFmt formatCode="#,##0.00;&quot;-&quot;#,##0.00" sourceLinked="0"/>
              <c:spPr>
                <a:noFill/>
                <a:ln>
                  <a:noFill/>
                </a:ln>
              </c:spPr>
              <c:txPr>
                <a:bodyPr wrap="none"/>
                <a:lstStyle/>
                <a:p>
                  <a:pPr>
                    <a:defRPr sz="857" b="0" i="0" kern="1200">
                      <a:solidFill>
                        <a:schemeClr val="tx1"/>
                      </a:solidFill>
                      <a:latin typeface="Franklin Gothic Medium Cond" panose="020B0606030402020204" pitchFamily="34" charset="0"/>
                      <a:ea typeface="Source Sans Pro"/>
                      <a:cs typeface="Source Sans Pro"/>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6E5-1F42-A504-4653DB9AD8C7}"/>
                </c:ext>
              </c:extLst>
            </c:dLbl>
            <c:dLbl>
              <c:idx val="3"/>
              <c:layout>
                <c:manualLayout>
                  <c:x val="0"/>
                  <c:y val="-0.23577981651376148"/>
                </c:manualLayout>
              </c:layout>
              <c:numFmt formatCode="#,##0.00;&quot;-&quot;#,##0.00" sourceLinked="0"/>
              <c:spPr>
                <a:noFill/>
                <a:ln>
                  <a:noFill/>
                </a:ln>
              </c:spPr>
              <c:txPr>
                <a:bodyPr wrap="none"/>
                <a:lstStyle/>
                <a:p>
                  <a:pPr>
                    <a:defRPr sz="857" b="0" i="0" kern="1200">
                      <a:solidFill>
                        <a:schemeClr val="tx1"/>
                      </a:solidFill>
                      <a:latin typeface="Franklin Gothic Medium Cond" panose="020B0606030402020204" pitchFamily="34" charset="0"/>
                      <a:ea typeface="Source Sans Pro"/>
                      <a:cs typeface="Source Sans Pro"/>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6E5-1F42-A504-4653DB9AD8C7}"/>
                </c:ext>
              </c:extLst>
            </c:dLbl>
            <c:dLbl>
              <c:idx val="4"/>
              <c:layout>
                <c:manualLayout>
                  <c:x val="-1.2519561815336578E-2"/>
                  <c:y val="-0.47064191288015605"/>
                </c:manualLayout>
              </c:layout>
              <c:numFmt formatCode="#,##0.00;&quot;-&quot;#,##0.00" sourceLinked="0"/>
              <c:spPr>
                <a:noFill/>
                <a:ln>
                  <a:noFill/>
                </a:ln>
              </c:spPr>
              <c:txPr>
                <a:bodyPr wrap="none"/>
                <a:lstStyle/>
                <a:p>
                  <a:pPr>
                    <a:defRPr sz="857" b="0" i="0" kern="1200">
                      <a:solidFill>
                        <a:schemeClr val="tx1"/>
                      </a:solidFill>
                      <a:latin typeface="Franklin Gothic Medium Cond" panose="020B0606030402020204" pitchFamily="34" charset="0"/>
                      <a:ea typeface="Source Sans Pro"/>
                      <a:cs typeface="Source Sans Pro"/>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6E5-1F42-A504-4653DB9AD8C7}"/>
                </c:ext>
              </c:extLst>
            </c:dLbl>
            <c:dLbl>
              <c:idx val="5"/>
              <c:layout>
                <c:manualLayout>
                  <c:x val="0"/>
                  <c:y val="-0.47706422018348627"/>
                </c:manualLayout>
              </c:layout>
              <c:numFmt formatCode="#,##0.00;&quot;-&quot;#,##0.00" sourceLinked="0"/>
              <c:spPr>
                <a:noFill/>
                <a:ln>
                  <a:noFill/>
                </a:ln>
              </c:spPr>
              <c:txPr>
                <a:bodyPr wrap="none"/>
                <a:lstStyle/>
                <a:p>
                  <a:pPr>
                    <a:defRPr sz="857" b="0" i="0" kern="1200">
                      <a:solidFill>
                        <a:schemeClr val="tx1"/>
                      </a:solidFill>
                      <a:latin typeface="Franklin Gothic Medium Cond" panose="020B0606030402020204" pitchFamily="34" charset="0"/>
                      <a:ea typeface="Source Sans Pro"/>
                      <a:cs typeface="Source Sans Pro"/>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6E5-1F42-A504-4653DB9AD8C7}"/>
                </c:ext>
              </c:extLst>
            </c:dLbl>
            <c:spPr>
              <a:noFill/>
              <a:ln>
                <a:noFill/>
              </a:ln>
              <a:effectLst/>
            </c:spPr>
            <c:txPr>
              <a:bodyPr wrap="square" lIns="38100" tIns="19050" rIns="38100" bIns="19050" anchor="ctr">
                <a:spAutoFit/>
              </a:bodyPr>
              <a:lstStyle/>
              <a:p>
                <a:pPr>
                  <a:defRPr b="0" i="0">
                    <a:latin typeface="Franklin Gothic Medium Cond" panose="020B06060304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#,##0.00;"-"#,##0.00</c:formatCode>
                <c:ptCount val="6"/>
                <c:pt idx="0">
                  <c:v>0.15</c:v>
                </c:pt>
                <c:pt idx="1">
                  <c:v>0.31</c:v>
                </c:pt>
                <c:pt idx="2">
                  <c:v>0.48</c:v>
                </c:pt>
                <c:pt idx="3">
                  <c:v>0.56999999999999995</c:v>
                </c:pt>
                <c:pt idx="4">
                  <c:v>1.18</c:v>
                </c:pt>
                <c:pt idx="5">
                  <c:v>1.31</c:v>
                </c:pt>
              </c:numCache>
            </c:numRef>
          </c:val>
          <c:extLst>
            <c:ext xmlns:c16="http://schemas.microsoft.com/office/drawing/2014/chart" uri="{C3380CC4-5D6E-409C-BE32-E72D297353CC}">
              <c16:uniqueId val="{00000006-56E5-1F42-A504-4653DB9AD8C7}"/>
            </c:ext>
          </c:extLst>
        </c:ser>
        <c:dLbls>
          <c:showLegendKey val="0"/>
          <c:showVal val="0"/>
          <c:showCatName val="0"/>
          <c:showSerName val="0"/>
          <c:showPercent val="0"/>
          <c:showBubbleSize val="0"/>
        </c:dLbls>
        <c:gapWidth val="80"/>
        <c:overlap val="100"/>
        <c:axId val="829625168"/>
        <c:axId val="1"/>
      </c:barChart>
      <c:catAx>
        <c:axId val="82962516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2"/>
          <c:min val="0"/>
        </c:scaling>
        <c:delete val="1"/>
        <c:axPos val="l"/>
        <c:numFmt formatCode="#,##0.00;&quot;-&quot;#,##0.00" sourceLinked="1"/>
        <c:majorTickMark val="out"/>
        <c:minorTickMark val="none"/>
        <c:tickLblPos val="nextTo"/>
        <c:crossAx val="829625168"/>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60563314493906"/>
          <c:y val="8.4273111237188988E-2"/>
          <c:w val="0.48089942981256212"/>
          <c:h val="0.85018113557833064"/>
        </c:manualLayout>
      </c:layout>
      <c:doughnutChart>
        <c:varyColors val="1"/>
        <c:ser>
          <c:idx val="0"/>
          <c:order val="0"/>
          <c:tx>
            <c:strRef>
              <c:f>Sheet1!$B$1</c:f>
              <c:strCache>
                <c:ptCount val="1"/>
                <c:pt idx="0">
                  <c:v>Sales</c:v>
                </c:pt>
              </c:strCache>
            </c:strRef>
          </c:tx>
          <c:spPr>
            <a:ln>
              <a:solidFill>
                <a:schemeClr val="bg1"/>
              </a:solidFill>
            </a:ln>
          </c:spPr>
          <c:dPt>
            <c:idx val="0"/>
            <c:bubble3D val="0"/>
            <c:spPr>
              <a:solidFill>
                <a:srgbClr val="186786"/>
              </a:solidFill>
              <a:ln w="19050">
                <a:solidFill>
                  <a:schemeClr val="bg1"/>
                </a:solidFill>
              </a:ln>
              <a:effectLst/>
            </c:spPr>
            <c:extLst>
              <c:ext xmlns:c16="http://schemas.microsoft.com/office/drawing/2014/chart" uri="{C3380CC4-5D6E-409C-BE32-E72D297353CC}">
                <c16:uniqueId val="{00000001-EBF9-AD45-AB75-59A6F62E8C01}"/>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2-EBF9-AD45-AB75-59A6F62E8C01}"/>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3-EBF9-AD45-AB75-59A6F62E8C01}"/>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7-D5D7-0D44-AF30-E548266C0CC9}"/>
              </c:ext>
            </c:extLst>
          </c:dPt>
          <c:cat>
            <c:strRef>
              <c:f>Sheet1!$A$2:$A$5</c:f>
              <c:strCache>
                <c:ptCount val="3"/>
                <c:pt idx="0">
                  <c:v>Directors &amp; Management</c:v>
                </c:pt>
                <c:pt idx="1">
                  <c:v>Institutional</c:v>
                </c:pt>
                <c:pt idx="2">
                  <c:v>Others</c:v>
                </c:pt>
              </c:strCache>
            </c:strRef>
          </c:cat>
          <c:val>
            <c:numRef>
              <c:f>Sheet1!$B$2:$B$5</c:f>
              <c:numCache>
                <c:formatCode>General</c:formatCode>
                <c:ptCount val="4"/>
                <c:pt idx="0">
                  <c:v>11.9</c:v>
                </c:pt>
                <c:pt idx="1">
                  <c:v>45.5</c:v>
                </c:pt>
                <c:pt idx="2">
                  <c:v>42.6</c:v>
                </c:pt>
              </c:numCache>
            </c:numRef>
          </c:val>
          <c:extLst>
            <c:ext xmlns:c16="http://schemas.microsoft.com/office/drawing/2014/chart" uri="{C3380CC4-5D6E-409C-BE32-E72D297353CC}">
              <c16:uniqueId val="{00000000-EBF9-AD45-AB75-59A6F62E8C01}"/>
            </c:ext>
          </c:extLst>
        </c:ser>
        <c:dLbls>
          <c:showLegendKey val="0"/>
          <c:showVal val="0"/>
          <c:showCatName val="0"/>
          <c:showSerName val="0"/>
          <c:showPercent val="0"/>
          <c:showBubbleSize val="0"/>
          <c:showLeaderLines val="1"/>
        </c:dLbls>
        <c:firstSliceAng val="0"/>
        <c:holeSize val="52"/>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9438202247191E-2"/>
          <c:y val="0.10275229357798166"/>
          <c:w val="0.9101123595505618"/>
          <c:h val="0.84954128440366972"/>
        </c:manualLayout>
      </c:layout>
      <c:barChart>
        <c:barDir val="col"/>
        <c:grouping val="stacked"/>
        <c:varyColors val="0"/>
        <c:ser>
          <c:idx val="0"/>
          <c:order val="0"/>
          <c:spPr>
            <a:solidFill>
              <a:schemeClr val="accent3"/>
            </a:solidFill>
            <a:ln>
              <a:noFill/>
            </a:ln>
          </c:spPr>
          <c:invertIfNegative val="0"/>
          <c:dLbls>
            <c:dLbl>
              <c:idx val="0"/>
              <c:layout>
                <c:manualLayout>
                  <c:x val="6.9144319984668469E-3"/>
                  <c:y val="-0.32660550458715604"/>
                </c:manualLayout>
              </c:layout>
              <c:numFmt formatCode="#,##0.00;&quot;-&quot;#,##0.00" sourceLinked="0"/>
              <c:spPr>
                <a:noFill/>
                <a:ln>
                  <a:noFill/>
                </a:ln>
              </c:spPr>
              <c:txPr>
                <a:bodyPr wrap="none"/>
                <a:lstStyle/>
                <a:p>
                  <a:pPr>
                    <a:defRPr sz="857" b="0" i="0" kern="1200">
                      <a:solidFill>
                        <a:schemeClr val="tx1"/>
                      </a:solidFill>
                      <a:latin typeface="Franklin Gothic Medium Cond" panose="020B0606030402020204" pitchFamily="34" charset="0"/>
                      <a:ea typeface="Source Sans Pro"/>
                      <a:cs typeface="Source Sans Pro"/>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CD9-D646-B968-52D0B0AF4DBC}"/>
                </c:ext>
              </c:extLst>
            </c:dLbl>
            <c:dLbl>
              <c:idx val="1"/>
              <c:layout>
                <c:manualLayout>
                  <c:x val="0"/>
                  <c:y val="-0.47706422018348627"/>
                </c:manualLayout>
              </c:layout>
              <c:numFmt formatCode="#,##0.00;&quot;-&quot;#,##0.00" sourceLinked="0"/>
              <c:spPr>
                <a:noFill/>
                <a:ln>
                  <a:noFill/>
                </a:ln>
              </c:spPr>
              <c:txPr>
                <a:bodyPr wrap="none"/>
                <a:lstStyle/>
                <a:p>
                  <a:pPr>
                    <a:defRPr sz="857" b="0" i="0" kern="1200">
                      <a:solidFill>
                        <a:schemeClr val="tx1"/>
                      </a:solidFill>
                      <a:latin typeface="Franklin Gothic Medium Cond" panose="020B0606030402020204" pitchFamily="34" charset="0"/>
                      <a:ea typeface="Source Sans Pro"/>
                      <a:cs typeface="Source Sans Pro"/>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CD9-D646-B968-52D0B0AF4DBC}"/>
                </c:ext>
              </c:extLst>
            </c:dLbl>
            <c:spPr>
              <a:noFill/>
              <a:ln>
                <a:noFill/>
              </a:ln>
              <a:effectLst/>
            </c:spPr>
            <c:txPr>
              <a:bodyPr wrap="square" lIns="38100" tIns="19050" rIns="38100" bIns="19050" anchor="ctr">
                <a:spAutoFit/>
              </a:bodyPr>
              <a:lstStyle/>
              <a:p>
                <a:pPr>
                  <a:defRPr b="0" i="0">
                    <a:latin typeface="Franklin Gothic Medium Cond" panose="020B06060304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#,##0.00;"-"#,##0.00</c:formatCode>
                <c:ptCount val="2"/>
                <c:pt idx="0">
                  <c:v>0.376</c:v>
                </c:pt>
                <c:pt idx="1">
                  <c:v>0.68</c:v>
                </c:pt>
              </c:numCache>
            </c:numRef>
          </c:val>
          <c:extLst>
            <c:ext xmlns:c16="http://schemas.microsoft.com/office/drawing/2014/chart" uri="{C3380CC4-5D6E-409C-BE32-E72D297353CC}">
              <c16:uniqueId val="{00000002-7CD9-D646-B968-52D0B0AF4DBC}"/>
            </c:ext>
          </c:extLst>
        </c:ser>
        <c:dLbls>
          <c:showLegendKey val="0"/>
          <c:showVal val="0"/>
          <c:showCatName val="0"/>
          <c:showSerName val="0"/>
          <c:showPercent val="0"/>
          <c:showBubbleSize val="0"/>
        </c:dLbls>
        <c:gapWidth val="80"/>
        <c:overlap val="100"/>
        <c:axId val="829746608"/>
        <c:axId val="1"/>
      </c:barChart>
      <c:catAx>
        <c:axId val="82974660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0.6"/>
          <c:min val="0"/>
        </c:scaling>
        <c:delete val="1"/>
        <c:axPos val="l"/>
        <c:numFmt formatCode="#,##0.00;&quot;-&quot;#,##0.00" sourceLinked="1"/>
        <c:majorTickMark val="out"/>
        <c:minorTickMark val="none"/>
        <c:tickLblPos val="nextTo"/>
        <c:crossAx val="829746608"/>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1"/>
              <c:layout>
                <c:manualLayout>
                  <c:x val="0"/>
                  <c:y val="1.74304976063946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636-DE40-9EB5-1829BC4984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'Nov-2021_Sup-Dem'!$C$174:$D$174</c:f>
              <c:numCache>
                <c:formatCode>General</c:formatCode>
                <c:ptCount val="2"/>
                <c:pt idx="0">
                  <c:v>2020</c:v>
                </c:pt>
                <c:pt idx="1">
                  <c:v>2030</c:v>
                </c:pt>
              </c:numCache>
            </c:numRef>
          </c:cat>
          <c:val>
            <c:numRef>
              <c:f>'Nov-2021_Sup-Dem'!$C$175:$D$175</c:f>
              <c:numCache>
                <c:formatCode>0</c:formatCode>
                <c:ptCount val="2"/>
                <c:pt idx="0">
                  <c:v>77.163757521482552</c:v>
                </c:pt>
                <c:pt idx="1">
                  <c:v>953.51420043614257</c:v>
                </c:pt>
              </c:numCache>
            </c:numRef>
          </c:val>
          <c:extLst>
            <c:ext xmlns:c16="http://schemas.microsoft.com/office/drawing/2014/chart" uri="{C3380CC4-5D6E-409C-BE32-E72D297353CC}">
              <c16:uniqueId val="{00000001-2636-DE40-9EB5-1829BC4984D9}"/>
            </c:ext>
          </c:extLst>
        </c:ser>
        <c:dLbls>
          <c:dLblPos val="outEnd"/>
          <c:showLegendKey val="0"/>
          <c:showVal val="1"/>
          <c:showCatName val="0"/>
          <c:showSerName val="0"/>
          <c:showPercent val="0"/>
          <c:showBubbleSize val="0"/>
        </c:dLbls>
        <c:gapWidth val="100"/>
        <c:overlap val="-6"/>
        <c:axId val="547709008"/>
        <c:axId val="547718576"/>
      </c:barChart>
      <c:catAx>
        <c:axId val="54770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47718576"/>
        <c:crosses val="autoZero"/>
        <c:auto val="1"/>
        <c:lblAlgn val="ctr"/>
        <c:lblOffset val="100"/>
        <c:noMultiLvlLbl val="0"/>
      </c:catAx>
      <c:valAx>
        <c:axId val="547718576"/>
        <c:scaling>
          <c:orientation val="minMax"/>
        </c:scaling>
        <c:delete val="1"/>
        <c:axPos val="l"/>
        <c:numFmt formatCode="0" sourceLinked="1"/>
        <c:majorTickMark val="none"/>
        <c:minorTickMark val="none"/>
        <c:tickLblPos val="nextTo"/>
        <c:crossAx val="547709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1"/>
              <c:layout>
                <c:manualLayout>
                  <c:x val="-5.3591608313704178E-3"/>
                  <c:y val="1.92139090546681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03-3A4A-9EF5-C464AC3926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Cond" panose="020B06060304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'Nov-2021_Sup-Dem'!$C$188:$D$188</c:f>
              <c:numCache>
                <c:formatCode>General</c:formatCode>
                <c:ptCount val="2"/>
                <c:pt idx="0">
                  <c:v>2020</c:v>
                </c:pt>
                <c:pt idx="1">
                  <c:v>2030</c:v>
                </c:pt>
              </c:numCache>
            </c:numRef>
          </c:cat>
          <c:val>
            <c:numRef>
              <c:f>'Nov-2021_Sup-Dem'!$C$189:$D$189</c:f>
              <c:numCache>
                <c:formatCode>0</c:formatCode>
                <c:ptCount val="2"/>
                <c:pt idx="0">
                  <c:v>10</c:v>
                </c:pt>
                <c:pt idx="1">
                  <c:v>278</c:v>
                </c:pt>
              </c:numCache>
            </c:numRef>
          </c:val>
          <c:extLst>
            <c:ext xmlns:c16="http://schemas.microsoft.com/office/drawing/2014/chart" uri="{C3380CC4-5D6E-409C-BE32-E72D297353CC}">
              <c16:uniqueId val="{00000001-7003-3A4A-9EF5-C464AC3926D9}"/>
            </c:ext>
          </c:extLst>
        </c:ser>
        <c:dLbls>
          <c:dLblPos val="outEnd"/>
          <c:showLegendKey val="0"/>
          <c:showVal val="1"/>
          <c:showCatName val="0"/>
          <c:showSerName val="0"/>
          <c:showPercent val="0"/>
          <c:showBubbleSize val="0"/>
        </c:dLbls>
        <c:gapWidth val="100"/>
        <c:overlap val="-6"/>
        <c:axId val="547709008"/>
        <c:axId val="547718576"/>
      </c:barChart>
      <c:catAx>
        <c:axId val="54770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47718576"/>
        <c:crosses val="autoZero"/>
        <c:auto val="1"/>
        <c:lblAlgn val="ctr"/>
        <c:lblOffset val="100"/>
        <c:noMultiLvlLbl val="0"/>
      </c:catAx>
      <c:valAx>
        <c:axId val="547718576"/>
        <c:scaling>
          <c:orientation val="minMax"/>
        </c:scaling>
        <c:delete val="1"/>
        <c:axPos val="l"/>
        <c:numFmt formatCode="0" sourceLinked="1"/>
        <c:majorTickMark val="none"/>
        <c:minorTickMark val="none"/>
        <c:tickLblPos val="nextTo"/>
        <c:crossAx val="547709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18561440475051"/>
          <c:y val="8.1021984551396323E-2"/>
          <c:w val="0.85840436739775894"/>
          <c:h val="0.74275738070491271"/>
        </c:manualLayout>
      </c:layout>
      <c:areaChart>
        <c:grouping val="stacked"/>
        <c:varyColors val="0"/>
        <c:ser>
          <c:idx val="2"/>
          <c:order val="0"/>
          <c:tx>
            <c:v>Other EU Supply</c:v>
          </c:tx>
          <c:spPr>
            <a:solidFill>
              <a:schemeClr val="accent3"/>
            </a:solidFill>
            <a:ln w="25400">
              <a:noFill/>
            </a:ln>
            <a:effectLst/>
          </c:spPr>
          <c:cat>
            <c:numRef>
              <c:f>'Mar-2021_Sup-Dem'!$H$12:$R$12</c:f>
              <c:numCache>
                <c:formatCode>0</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cat>
          <c:val>
            <c:numRef>
              <c:f>'Nov-2021_Sup-Dem'!$E$173:$O$173</c:f>
              <c:numCache>
                <c:formatCode>General</c:formatCode>
                <c:ptCount val="11"/>
                <c:pt idx="0">
                  <c:v>2.2999999999999998</c:v>
                </c:pt>
                <c:pt idx="1">
                  <c:v>2.2999999999999998</c:v>
                </c:pt>
                <c:pt idx="2">
                  <c:v>2.5</c:v>
                </c:pt>
                <c:pt idx="3">
                  <c:v>3</c:v>
                </c:pt>
                <c:pt idx="4">
                  <c:v>3</c:v>
                </c:pt>
                <c:pt idx="5" formatCode="0.0">
                  <c:v>3</c:v>
                </c:pt>
                <c:pt idx="6" formatCode="0.0">
                  <c:v>3</c:v>
                </c:pt>
                <c:pt idx="7" formatCode="0.0">
                  <c:v>3</c:v>
                </c:pt>
                <c:pt idx="8" formatCode="0.0">
                  <c:v>3</c:v>
                </c:pt>
                <c:pt idx="9" formatCode="0.0">
                  <c:v>3</c:v>
                </c:pt>
                <c:pt idx="10" formatCode="0.0">
                  <c:v>3</c:v>
                </c:pt>
              </c:numCache>
            </c:numRef>
          </c:val>
          <c:extLst>
            <c:ext xmlns:c16="http://schemas.microsoft.com/office/drawing/2014/chart" uri="{C3380CC4-5D6E-409C-BE32-E72D297353CC}">
              <c16:uniqueId val="{00000000-2085-4E46-BB61-D50D4011DA80}"/>
            </c:ext>
          </c:extLst>
        </c:ser>
        <c:ser>
          <c:idx val="1"/>
          <c:order val="1"/>
          <c:tx>
            <c:v>Euro Manganese</c:v>
          </c:tx>
          <c:spPr>
            <a:solidFill>
              <a:srgbClr val="196787"/>
            </a:solidFill>
            <a:ln>
              <a:noFill/>
            </a:ln>
            <a:effectLst/>
          </c:spPr>
          <c:cat>
            <c:numRef>
              <c:f>'Nov-2021_Sup-Dem'!$E$172:$O$172</c:f>
              <c:numCache>
                <c:formatCode>General</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cat>
          <c:val>
            <c:numRef>
              <c:f>'Nov-2021_Sup-Dem'!$E$174:$O$174</c:f>
              <c:numCache>
                <c:formatCode>General</c:formatCode>
                <c:ptCount val="11"/>
                <c:pt idx="6" formatCode="0.0">
                  <c:v>12</c:v>
                </c:pt>
                <c:pt idx="7" formatCode="0.0">
                  <c:v>36</c:v>
                </c:pt>
                <c:pt idx="8" formatCode="0.0">
                  <c:v>48</c:v>
                </c:pt>
                <c:pt idx="9" formatCode="0.0">
                  <c:v>48</c:v>
                </c:pt>
                <c:pt idx="10" formatCode="0.0">
                  <c:v>48</c:v>
                </c:pt>
              </c:numCache>
            </c:numRef>
          </c:val>
          <c:extLst>
            <c:ext xmlns:c16="http://schemas.microsoft.com/office/drawing/2014/chart" uri="{C3380CC4-5D6E-409C-BE32-E72D297353CC}">
              <c16:uniqueId val="{00000001-2085-4E46-BB61-D50D4011DA80}"/>
            </c:ext>
          </c:extLst>
        </c:ser>
        <c:dLbls>
          <c:showLegendKey val="0"/>
          <c:showVal val="0"/>
          <c:showCatName val="0"/>
          <c:showSerName val="0"/>
          <c:showPercent val="0"/>
          <c:showBubbleSize val="0"/>
        </c:dLbls>
        <c:axId val="298270335"/>
        <c:axId val="1523778111"/>
      </c:areaChart>
      <c:lineChart>
        <c:grouping val="standard"/>
        <c:varyColors val="0"/>
        <c:ser>
          <c:idx val="0"/>
          <c:order val="2"/>
          <c:tx>
            <c:v>HP Mn European Demand</c:v>
          </c:tx>
          <c:spPr>
            <a:ln w="28575" cap="rnd">
              <a:solidFill>
                <a:schemeClr val="accent1"/>
              </a:solidFill>
              <a:round/>
            </a:ln>
            <a:effectLst/>
          </c:spPr>
          <c:marker>
            <c:symbol val="none"/>
          </c:marker>
          <c:cat>
            <c:numRef>
              <c:f>'Nov-2021_Sup-Dem'!$E$172:$O$172</c:f>
              <c:numCache>
                <c:formatCode>General</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cat>
          <c:val>
            <c:numRef>
              <c:f>'Nov-2021_Sup-Dem'!$E$176:$O$176</c:f>
              <c:numCache>
                <c:formatCode>_(* #,##0.00_);_(* \(#,##0.00\);_(* "-"??_);_(@_)</c:formatCode>
                <c:ptCount val="11"/>
                <c:pt idx="0">
                  <c:v>10.311328401942868</c:v>
                </c:pt>
                <c:pt idx="1">
                  <c:v>16.631130799741925</c:v>
                </c:pt>
                <c:pt idx="2">
                  <c:v>24.820747689239973</c:v>
                </c:pt>
                <c:pt idx="3">
                  <c:v>33.047519177186132</c:v>
                </c:pt>
                <c:pt idx="4">
                  <c:v>30.572083564058129</c:v>
                </c:pt>
                <c:pt idx="5">
                  <c:v>40.909791416368975</c:v>
                </c:pt>
                <c:pt idx="6">
                  <c:v>59.456441582007805</c:v>
                </c:pt>
                <c:pt idx="7">
                  <c:v>94.679966169764199</c:v>
                </c:pt>
                <c:pt idx="8">
                  <c:v>135.33803935862855</c:v>
                </c:pt>
                <c:pt idx="9">
                  <c:v>168.4448525300931</c:v>
                </c:pt>
                <c:pt idx="10">
                  <c:v>204.29141456066526</c:v>
                </c:pt>
              </c:numCache>
            </c:numRef>
          </c:val>
          <c:smooth val="0"/>
          <c:extLst>
            <c:ext xmlns:c16="http://schemas.microsoft.com/office/drawing/2014/chart" uri="{C3380CC4-5D6E-409C-BE32-E72D297353CC}">
              <c16:uniqueId val="{00000002-2085-4E46-BB61-D50D4011DA80}"/>
            </c:ext>
          </c:extLst>
        </c:ser>
        <c:dLbls>
          <c:showLegendKey val="0"/>
          <c:showVal val="0"/>
          <c:showCatName val="0"/>
          <c:showSerName val="0"/>
          <c:showPercent val="0"/>
          <c:showBubbleSize val="0"/>
        </c:dLbls>
        <c:marker val="1"/>
        <c:smooth val="0"/>
        <c:axId val="298270335"/>
        <c:axId val="1523778111"/>
      </c:lineChart>
      <c:catAx>
        <c:axId val="298270335"/>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523778111"/>
        <c:crosses val="autoZero"/>
        <c:auto val="1"/>
        <c:lblAlgn val="ctr"/>
        <c:lblOffset val="100"/>
        <c:noMultiLvlLbl val="0"/>
      </c:catAx>
      <c:valAx>
        <c:axId val="15237781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r>
                  <a:rPr lang="en-GB" sz="800">
                    <a:solidFill>
                      <a:schemeClr val="tx1"/>
                    </a:solidFill>
                  </a:rPr>
                  <a:t>'000 tonnes of HP Mn</a:t>
                </a:r>
              </a:p>
            </c:rich>
          </c:tx>
          <c:layout>
            <c:manualLayout>
              <c:xMode val="edge"/>
              <c:yMode val="edge"/>
              <c:x val="6.6446799265527431E-3"/>
              <c:y val="0.27759563718204494"/>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98270335"/>
        <c:crosses val="autoZero"/>
        <c:crossBetween val="between"/>
      </c:valAx>
      <c:spPr>
        <a:noFill/>
        <a:ln>
          <a:noFill/>
        </a:ln>
        <a:effectLst/>
      </c:spPr>
    </c:plotArea>
    <c:legend>
      <c:legendPos val="b"/>
      <c:layout>
        <c:manualLayout>
          <c:xMode val="edge"/>
          <c:yMode val="edge"/>
          <c:x val="6.1826915505569886E-3"/>
          <c:y val="0.89195573926226757"/>
          <c:w val="0.99381730844944305"/>
          <c:h val="9.300009052916012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8932499706791"/>
          <c:y val="4.1227110026805E-2"/>
          <c:w val="0.85193015264043803"/>
          <c:h val="0.77698022190632154"/>
        </c:manualLayout>
      </c:layout>
      <c:areaChart>
        <c:grouping val="stacked"/>
        <c:varyColors val="0"/>
        <c:ser>
          <c:idx val="2"/>
          <c:order val="0"/>
          <c:tx>
            <c:v>Global Supply (ex. EMN)</c:v>
          </c:tx>
          <c:spPr>
            <a:solidFill>
              <a:schemeClr val="accent3">
                <a:lumMod val="40000"/>
                <a:lumOff val="60000"/>
              </a:schemeClr>
            </a:solidFill>
            <a:ln w="25400">
              <a:noFill/>
            </a:ln>
            <a:effectLst/>
          </c:spPr>
          <c:cat>
            <c:numRef>
              <c:f>'Mar-2021_Sup-Dem'!$H$12:$R$12</c:f>
              <c:numCache>
                <c:formatCode>0</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cat>
          <c:val>
            <c:numRef>
              <c:f>'Nov-2021_Sup-Dem'!$E$168:$O$168</c:f>
              <c:numCache>
                <c:formatCode>0</c:formatCode>
                <c:ptCount val="11"/>
                <c:pt idx="0">
                  <c:v>94.723127035830629</c:v>
                </c:pt>
                <c:pt idx="1">
                  <c:v>89.351791530944638</c:v>
                </c:pt>
                <c:pt idx="2">
                  <c:v>105.42671009771988</c:v>
                </c:pt>
                <c:pt idx="3">
                  <c:v>113.8957654723127</c:v>
                </c:pt>
                <c:pt idx="4">
                  <c:v>143</c:v>
                </c:pt>
                <c:pt idx="5">
                  <c:v>177.96560260586318</c:v>
                </c:pt>
                <c:pt idx="6">
                  <c:v>237.24374747820269</c:v>
                </c:pt>
                <c:pt idx="7">
                  <c:v>256.00892142876023</c:v>
                </c:pt>
                <c:pt idx="8">
                  <c:v>319.22689311001312</c:v>
                </c:pt>
                <c:pt idx="9">
                  <c:v>385.67897464295993</c:v>
                </c:pt>
                <c:pt idx="10">
                  <c:v>472.87405111373459</c:v>
                </c:pt>
              </c:numCache>
            </c:numRef>
          </c:val>
          <c:extLst>
            <c:ext xmlns:c16="http://schemas.microsoft.com/office/drawing/2014/chart" uri="{C3380CC4-5D6E-409C-BE32-E72D297353CC}">
              <c16:uniqueId val="{00000000-BF8F-4010-BA29-9F86275741BD}"/>
            </c:ext>
          </c:extLst>
        </c:ser>
        <c:ser>
          <c:idx val="1"/>
          <c:order val="2"/>
          <c:tx>
            <c:v>Euro Manganese</c:v>
          </c:tx>
          <c:spPr>
            <a:solidFill>
              <a:srgbClr val="196787"/>
            </a:solidFill>
            <a:ln>
              <a:noFill/>
            </a:ln>
            <a:effectLst/>
          </c:spPr>
          <c:val>
            <c:numRef>
              <c:f>'Nov-2021_Sup-Dem'!$E$170:$O$170</c:f>
              <c:numCache>
                <c:formatCode>General</c:formatCode>
                <c:ptCount val="11"/>
                <c:pt idx="6" formatCode="0.0">
                  <c:v>12</c:v>
                </c:pt>
                <c:pt idx="7" formatCode="0.0">
                  <c:v>36</c:v>
                </c:pt>
                <c:pt idx="8" formatCode="0.0">
                  <c:v>48</c:v>
                </c:pt>
                <c:pt idx="9" formatCode="0.0">
                  <c:v>48</c:v>
                </c:pt>
                <c:pt idx="10" formatCode="0.0">
                  <c:v>48</c:v>
                </c:pt>
              </c:numCache>
            </c:numRef>
          </c:val>
          <c:extLst>
            <c:ext xmlns:c16="http://schemas.microsoft.com/office/drawing/2014/chart" uri="{C3380CC4-5D6E-409C-BE32-E72D297353CC}">
              <c16:uniqueId val="{00000001-BF8F-4010-BA29-9F86275741BD}"/>
            </c:ext>
          </c:extLst>
        </c:ser>
        <c:dLbls>
          <c:showLegendKey val="0"/>
          <c:showVal val="0"/>
          <c:showCatName val="0"/>
          <c:showSerName val="0"/>
          <c:showPercent val="0"/>
          <c:showBubbleSize val="0"/>
        </c:dLbls>
        <c:axId val="298270335"/>
        <c:axId val="1523778111"/>
      </c:areaChart>
      <c:lineChart>
        <c:grouping val="standard"/>
        <c:varyColors val="0"/>
        <c:ser>
          <c:idx val="0"/>
          <c:order val="1"/>
          <c:tx>
            <c:v>Global Demand</c:v>
          </c:tx>
          <c:spPr>
            <a:ln w="28575" cap="rnd">
              <a:solidFill>
                <a:schemeClr val="accent1"/>
              </a:solidFill>
              <a:round/>
            </a:ln>
            <a:effectLst/>
          </c:spPr>
          <c:marker>
            <c:symbol val="none"/>
          </c:marker>
          <c:cat>
            <c:numRef>
              <c:f>'Mar-2021_Sup-Dem'!$H$12:$R$12</c:f>
              <c:numCache>
                <c:formatCode>0</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cat>
          <c:val>
            <c:numRef>
              <c:f>'Nov-2021_Sup-Dem'!$E$169:$O$169</c:f>
              <c:numCache>
                <c:formatCode>0</c:formatCode>
                <c:ptCount val="11"/>
                <c:pt idx="0">
                  <c:v>77.163757521482552</c:v>
                </c:pt>
                <c:pt idx="1">
                  <c:v>101.36590052894385</c:v>
                </c:pt>
                <c:pt idx="2">
                  <c:v>133.28151309673439</c:v>
                </c:pt>
                <c:pt idx="3">
                  <c:v>190.38915799552348</c:v>
                </c:pt>
                <c:pt idx="4">
                  <c:v>208.58061806945702</c:v>
                </c:pt>
                <c:pt idx="5">
                  <c:v>280.02128496223713</c:v>
                </c:pt>
                <c:pt idx="6">
                  <c:v>369.79296168612473</c:v>
                </c:pt>
                <c:pt idx="7">
                  <c:v>513.12039161124983</c:v>
                </c:pt>
                <c:pt idx="8">
                  <c:v>665.45313613424707</c:v>
                </c:pt>
                <c:pt idx="9">
                  <c:v>823.27771236900355</c:v>
                </c:pt>
                <c:pt idx="10">
                  <c:v>953.51420043614257</c:v>
                </c:pt>
              </c:numCache>
            </c:numRef>
          </c:val>
          <c:smooth val="0"/>
          <c:extLst>
            <c:ext xmlns:c16="http://schemas.microsoft.com/office/drawing/2014/chart" uri="{C3380CC4-5D6E-409C-BE32-E72D297353CC}">
              <c16:uniqueId val="{00000002-BF8F-4010-BA29-9F86275741BD}"/>
            </c:ext>
          </c:extLst>
        </c:ser>
        <c:dLbls>
          <c:showLegendKey val="0"/>
          <c:showVal val="0"/>
          <c:showCatName val="0"/>
          <c:showSerName val="0"/>
          <c:showPercent val="0"/>
          <c:showBubbleSize val="0"/>
        </c:dLbls>
        <c:marker val="1"/>
        <c:smooth val="0"/>
        <c:axId val="298270335"/>
        <c:axId val="1523778111"/>
      </c:lineChart>
      <c:catAx>
        <c:axId val="298270335"/>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1523778111"/>
        <c:crosses val="autoZero"/>
        <c:auto val="1"/>
        <c:lblAlgn val="ctr"/>
        <c:lblOffset val="100"/>
        <c:noMultiLvlLbl val="0"/>
      </c:catAx>
      <c:valAx>
        <c:axId val="1523778111"/>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r>
                  <a:rPr lang="en-GB" sz="800">
                    <a:solidFill>
                      <a:schemeClr val="tx1"/>
                    </a:solidFill>
                  </a:rPr>
                  <a:t>'000 tonnes of HP Mn</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98270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39955809118818"/>
          <c:y val="0.14964855273502861"/>
          <c:w val="0.7499141295950521"/>
          <c:h val="0.6658489014914627"/>
        </c:manualLayout>
      </c:layout>
      <c:lineChart>
        <c:grouping val="standard"/>
        <c:varyColors val="0"/>
        <c:ser>
          <c:idx val="1"/>
          <c:order val="0"/>
          <c:tx>
            <c:v>NiSO4</c:v>
          </c:tx>
          <c:spPr>
            <a:ln w="19050" cap="rnd">
              <a:solidFill>
                <a:srgbClr val="00B0F0"/>
              </a:solidFill>
              <a:round/>
            </a:ln>
            <a:effectLst/>
          </c:spPr>
          <c:marker>
            <c:symbol val="none"/>
          </c:marker>
          <c:cat>
            <c:numRef>
              <c:f>Weekly!$C$151:$C$359</c:f>
              <c:numCache>
                <c:formatCode>m/d/yyyy</c:formatCode>
                <c:ptCount val="209"/>
                <c:pt idx="0">
                  <c:v>43135</c:v>
                </c:pt>
                <c:pt idx="1">
                  <c:v>43142</c:v>
                </c:pt>
                <c:pt idx="2">
                  <c:v>43149</c:v>
                </c:pt>
                <c:pt idx="3">
                  <c:v>43156</c:v>
                </c:pt>
                <c:pt idx="4">
                  <c:v>43163</c:v>
                </c:pt>
                <c:pt idx="5">
                  <c:v>43170</c:v>
                </c:pt>
                <c:pt idx="6">
                  <c:v>43177</c:v>
                </c:pt>
                <c:pt idx="7">
                  <c:v>43184</c:v>
                </c:pt>
                <c:pt idx="8">
                  <c:v>43191</c:v>
                </c:pt>
                <c:pt idx="9">
                  <c:v>43198</c:v>
                </c:pt>
                <c:pt idx="10">
                  <c:v>43205</c:v>
                </c:pt>
                <c:pt idx="11">
                  <c:v>43212</c:v>
                </c:pt>
                <c:pt idx="12">
                  <c:v>43219</c:v>
                </c:pt>
                <c:pt idx="13">
                  <c:v>43226</c:v>
                </c:pt>
                <c:pt idx="14">
                  <c:v>43233</c:v>
                </c:pt>
                <c:pt idx="15">
                  <c:v>43240</c:v>
                </c:pt>
                <c:pt idx="16">
                  <c:v>43247</c:v>
                </c:pt>
                <c:pt idx="17">
                  <c:v>43254</c:v>
                </c:pt>
                <c:pt idx="18">
                  <c:v>43261</c:v>
                </c:pt>
                <c:pt idx="19">
                  <c:v>43268</c:v>
                </c:pt>
                <c:pt idx="20">
                  <c:v>43275</c:v>
                </c:pt>
                <c:pt idx="21">
                  <c:v>43282</c:v>
                </c:pt>
                <c:pt idx="22">
                  <c:v>43289</c:v>
                </c:pt>
                <c:pt idx="23">
                  <c:v>43296</c:v>
                </c:pt>
                <c:pt idx="24">
                  <c:v>43303</c:v>
                </c:pt>
                <c:pt idx="25">
                  <c:v>43310</c:v>
                </c:pt>
                <c:pt idx="26">
                  <c:v>43317</c:v>
                </c:pt>
                <c:pt idx="27">
                  <c:v>43324</c:v>
                </c:pt>
                <c:pt idx="28">
                  <c:v>43331</c:v>
                </c:pt>
                <c:pt idx="29">
                  <c:v>43338</c:v>
                </c:pt>
                <c:pt idx="30">
                  <c:v>43345</c:v>
                </c:pt>
                <c:pt idx="31">
                  <c:v>43352</c:v>
                </c:pt>
                <c:pt idx="32">
                  <c:v>43359</c:v>
                </c:pt>
                <c:pt idx="33">
                  <c:v>43366</c:v>
                </c:pt>
                <c:pt idx="34">
                  <c:v>43373</c:v>
                </c:pt>
                <c:pt idx="35">
                  <c:v>43380</c:v>
                </c:pt>
                <c:pt idx="36">
                  <c:v>43387</c:v>
                </c:pt>
                <c:pt idx="37">
                  <c:v>43394</c:v>
                </c:pt>
                <c:pt idx="38">
                  <c:v>43401</c:v>
                </c:pt>
                <c:pt idx="39">
                  <c:v>43408</c:v>
                </c:pt>
                <c:pt idx="40">
                  <c:v>43415</c:v>
                </c:pt>
                <c:pt idx="41">
                  <c:v>43422</c:v>
                </c:pt>
                <c:pt idx="42">
                  <c:v>43429</c:v>
                </c:pt>
                <c:pt idx="43">
                  <c:v>43436</c:v>
                </c:pt>
                <c:pt idx="44">
                  <c:v>43443</c:v>
                </c:pt>
                <c:pt idx="45">
                  <c:v>43450</c:v>
                </c:pt>
                <c:pt idx="46">
                  <c:v>43457</c:v>
                </c:pt>
                <c:pt idx="47">
                  <c:v>43464</c:v>
                </c:pt>
                <c:pt idx="48">
                  <c:v>43471</c:v>
                </c:pt>
                <c:pt idx="49">
                  <c:v>43478</c:v>
                </c:pt>
                <c:pt idx="50">
                  <c:v>43485</c:v>
                </c:pt>
                <c:pt idx="51">
                  <c:v>43492</c:v>
                </c:pt>
                <c:pt idx="52">
                  <c:v>43499</c:v>
                </c:pt>
                <c:pt idx="53">
                  <c:v>43506</c:v>
                </c:pt>
                <c:pt idx="54">
                  <c:v>43513</c:v>
                </c:pt>
                <c:pt idx="55">
                  <c:v>43520</c:v>
                </c:pt>
                <c:pt idx="56">
                  <c:v>43527</c:v>
                </c:pt>
                <c:pt idx="57">
                  <c:v>43534</c:v>
                </c:pt>
                <c:pt idx="58">
                  <c:v>43541</c:v>
                </c:pt>
                <c:pt idx="59">
                  <c:v>43548</c:v>
                </c:pt>
                <c:pt idx="60">
                  <c:v>43555</c:v>
                </c:pt>
                <c:pt idx="61">
                  <c:v>43562</c:v>
                </c:pt>
                <c:pt idx="62">
                  <c:v>43569</c:v>
                </c:pt>
                <c:pt idx="63">
                  <c:v>43576</c:v>
                </c:pt>
                <c:pt idx="64">
                  <c:v>43583</c:v>
                </c:pt>
                <c:pt idx="65">
                  <c:v>43590</c:v>
                </c:pt>
                <c:pt idx="66">
                  <c:v>43597</c:v>
                </c:pt>
                <c:pt idx="67">
                  <c:v>43604</c:v>
                </c:pt>
                <c:pt idx="68">
                  <c:v>43611</c:v>
                </c:pt>
                <c:pt idx="69">
                  <c:v>43618</c:v>
                </c:pt>
                <c:pt idx="70">
                  <c:v>43625</c:v>
                </c:pt>
                <c:pt idx="71">
                  <c:v>43632</c:v>
                </c:pt>
                <c:pt idx="72">
                  <c:v>43639</c:v>
                </c:pt>
                <c:pt idx="73">
                  <c:v>43646</c:v>
                </c:pt>
                <c:pt idx="74">
                  <c:v>43653</c:v>
                </c:pt>
                <c:pt idx="75">
                  <c:v>43660</c:v>
                </c:pt>
                <c:pt idx="76">
                  <c:v>43667</c:v>
                </c:pt>
                <c:pt idx="77">
                  <c:v>43674</c:v>
                </c:pt>
                <c:pt idx="78">
                  <c:v>43681</c:v>
                </c:pt>
                <c:pt idx="79">
                  <c:v>43688</c:v>
                </c:pt>
                <c:pt idx="80">
                  <c:v>43695</c:v>
                </c:pt>
                <c:pt idx="81">
                  <c:v>43702</c:v>
                </c:pt>
                <c:pt idx="82">
                  <c:v>43709</c:v>
                </c:pt>
                <c:pt idx="83">
                  <c:v>43716</c:v>
                </c:pt>
                <c:pt idx="84">
                  <c:v>43723</c:v>
                </c:pt>
                <c:pt idx="85">
                  <c:v>43730</c:v>
                </c:pt>
                <c:pt idx="86">
                  <c:v>43737</c:v>
                </c:pt>
                <c:pt idx="87">
                  <c:v>43744</c:v>
                </c:pt>
                <c:pt idx="88">
                  <c:v>43751</c:v>
                </c:pt>
                <c:pt idx="89">
                  <c:v>43758</c:v>
                </c:pt>
                <c:pt idx="90">
                  <c:v>43765</c:v>
                </c:pt>
                <c:pt idx="91">
                  <c:v>43772</c:v>
                </c:pt>
                <c:pt idx="92">
                  <c:v>43779</c:v>
                </c:pt>
                <c:pt idx="93">
                  <c:v>43786</c:v>
                </c:pt>
                <c:pt idx="94">
                  <c:v>43793</c:v>
                </c:pt>
                <c:pt idx="95">
                  <c:v>43800</c:v>
                </c:pt>
                <c:pt idx="96">
                  <c:v>43807</c:v>
                </c:pt>
                <c:pt idx="97">
                  <c:v>43814</c:v>
                </c:pt>
                <c:pt idx="98">
                  <c:v>43821</c:v>
                </c:pt>
                <c:pt idx="99">
                  <c:v>43828</c:v>
                </c:pt>
                <c:pt idx="100">
                  <c:v>43835</c:v>
                </c:pt>
                <c:pt idx="101">
                  <c:v>43842</c:v>
                </c:pt>
                <c:pt idx="102">
                  <c:v>43849</c:v>
                </c:pt>
                <c:pt idx="103">
                  <c:v>43856</c:v>
                </c:pt>
                <c:pt idx="104">
                  <c:v>43863</c:v>
                </c:pt>
                <c:pt idx="105">
                  <c:v>43870</c:v>
                </c:pt>
                <c:pt idx="106">
                  <c:v>43877</c:v>
                </c:pt>
                <c:pt idx="107">
                  <c:v>43884</c:v>
                </c:pt>
                <c:pt idx="108">
                  <c:v>43891</c:v>
                </c:pt>
                <c:pt idx="109">
                  <c:v>43898</c:v>
                </c:pt>
                <c:pt idx="110">
                  <c:v>43905</c:v>
                </c:pt>
                <c:pt idx="111">
                  <c:v>43912</c:v>
                </c:pt>
                <c:pt idx="112">
                  <c:v>43919</c:v>
                </c:pt>
                <c:pt idx="113">
                  <c:v>43926</c:v>
                </c:pt>
                <c:pt idx="114">
                  <c:v>43933</c:v>
                </c:pt>
                <c:pt idx="115">
                  <c:v>43940</c:v>
                </c:pt>
                <c:pt idx="116">
                  <c:v>43947</c:v>
                </c:pt>
                <c:pt idx="117">
                  <c:v>43954</c:v>
                </c:pt>
                <c:pt idx="118">
                  <c:v>43961</c:v>
                </c:pt>
                <c:pt idx="119">
                  <c:v>43968</c:v>
                </c:pt>
                <c:pt idx="120">
                  <c:v>43975</c:v>
                </c:pt>
                <c:pt idx="121">
                  <c:v>43982</c:v>
                </c:pt>
                <c:pt idx="122">
                  <c:v>43989</c:v>
                </c:pt>
                <c:pt idx="123">
                  <c:v>43996</c:v>
                </c:pt>
                <c:pt idx="124">
                  <c:v>44003</c:v>
                </c:pt>
                <c:pt idx="125">
                  <c:v>44010</c:v>
                </c:pt>
                <c:pt idx="126">
                  <c:v>44017</c:v>
                </c:pt>
                <c:pt idx="127">
                  <c:v>44024</c:v>
                </c:pt>
                <c:pt idx="128">
                  <c:v>44031</c:v>
                </c:pt>
                <c:pt idx="129">
                  <c:v>44038</c:v>
                </c:pt>
                <c:pt idx="130">
                  <c:v>44045</c:v>
                </c:pt>
                <c:pt idx="131">
                  <c:v>44052</c:v>
                </c:pt>
                <c:pt idx="132">
                  <c:v>44059</c:v>
                </c:pt>
                <c:pt idx="133">
                  <c:v>44066</c:v>
                </c:pt>
                <c:pt idx="134">
                  <c:v>44073</c:v>
                </c:pt>
                <c:pt idx="135">
                  <c:v>44080</c:v>
                </c:pt>
                <c:pt idx="136">
                  <c:v>44087</c:v>
                </c:pt>
                <c:pt idx="137">
                  <c:v>44094</c:v>
                </c:pt>
                <c:pt idx="138">
                  <c:v>44101</c:v>
                </c:pt>
                <c:pt idx="139">
                  <c:v>44108</c:v>
                </c:pt>
                <c:pt idx="140">
                  <c:v>44115</c:v>
                </c:pt>
                <c:pt idx="141">
                  <c:v>44122</c:v>
                </c:pt>
                <c:pt idx="142">
                  <c:v>44129</c:v>
                </c:pt>
                <c:pt idx="143">
                  <c:v>44136</c:v>
                </c:pt>
                <c:pt idx="144">
                  <c:v>44143</c:v>
                </c:pt>
                <c:pt idx="145">
                  <c:v>44150</c:v>
                </c:pt>
                <c:pt idx="146">
                  <c:v>44157</c:v>
                </c:pt>
                <c:pt idx="147">
                  <c:v>44164</c:v>
                </c:pt>
                <c:pt idx="148">
                  <c:v>44171</c:v>
                </c:pt>
                <c:pt idx="149">
                  <c:v>44178</c:v>
                </c:pt>
                <c:pt idx="150">
                  <c:v>44185</c:v>
                </c:pt>
                <c:pt idx="151">
                  <c:v>44192</c:v>
                </c:pt>
                <c:pt idx="152">
                  <c:v>44199</c:v>
                </c:pt>
                <c:pt idx="153">
                  <c:v>44206</c:v>
                </c:pt>
                <c:pt idx="154">
                  <c:v>44213</c:v>
                </c:pt>
                <c:pt idx="155">
                  <c:v>44220</c:v>
                </c:pt>
                <c:pt idx="156">
                  <c:v>44227</c:v>
                </c:pt>
                <c:pt idx="157">
                  <c:v>44234</c:v>
                </c:pt>
                <c:pt idx="158">
                  <c:v>44241</c:v>
                </c:pt>
                <c:pt idx="159">
                  <c:v>44248</c:v>
                </c:pt>
                <c:pt idx="160">
                  <c:v>44255</c:v>
                </c:pt>
                <c:pt idx="161">
                  <c:v>44262</c:v>
                </c:pt>
                <c:pt idx="162">
                  <c:v>44269</c:v>
                </c:pt>
                <c:pt idx="163">
                  <c:v>44276</c:v>
                </c:pt>
                <c:pt idx="164">
                  <c:v>44283</c:v>
                </c:pt>
                <c:pt idx="165">
                  <c:v>44290</c:v>
                </c:pt>
                <c:pt idx="166">
                  <c:v>44297</c:v>
                </c:pt>
                <c:pt idx="167">
                  <c:v>44304</c:v>
                </c:pt>
                <c:pt idx="168">
                  <c:v>44311</c:v>
                </c:pt>
                <c:pt idx="169">
                  <c:v>44318</c:v>
                </c:pt>
                <c:pt idx="170">
                  <c:v>44325</c:v>
                </c:pt>
                <c:pt idx="171">
                  <c:v>44332</c:v>
                </c:pt>
                <c:pt idx="172">
                  <c:v>44339</c:v>
                </c:pt>
                <c:pt idx="173">
                  <c:v>44346</c:v>
                </c:pt>
                <c:pt idx="174">
                  <c:v>44353</c:v>
                </c:pt>
                <c:pt idx="175">
                  <c:v>44360</c:v>
                </c:pt>
                <c:pt idx="176">
                  <c:v>44367</c:v>
                </c:pt>
                <c:pt idx="177">
                  <c:v>44374</c:v>
                </c:pt>
                <c:pt idx="178">
                  <c:v>44381</c:v>
                </c:pt>
                <c:pt idx="179">
                  <c:v>44388</c:v>
                </c:pt>
                <c:pt idx="180">
                  <c:v>44395</c:v>
                </c:pt>
                <c:pt idx="181">
                  <c:v>44402</c:v>
                </c:pt>
                <c:pt idx="182">
                  <c:v>44409</c:v>
                </c:pt>
                <c:pt idx="183">
                  <c:v>44416</c:v>
                </c:pt>
                <c:pt idx="184">
                  <c:v>44423</c:v>
                </c:pt>
                <c:pt idx="185">
                  <c:v>44430</c:v>
                </c:pt>
                <c:pt idx="186">
                  <c:v>44437</c:v>
                </c:pt>
                <c:pt idx="187">
                  <c:v>44444</c:v>
                </c:pt>
                <c:pt idx="188">
                  <c:v>44451</c:v>
                </c:pt>
                <c:pt idx="189">
                  <c:v>44458</c:v>
                </c:pt>
                <c:pt idx="190">
                  <c:v>44465</c:v>
                </c:pt>
                <c:pt idx="191">
                  <c:v>44472</c:v>
                </c:pt>
                <c:pt idx="192">
                  <c:v>44479</c:v>
                </c:pt>
                <c:pt idx="193">
                  <c:v>44486</c:v>
                </c:pt>
                <c:pt idx="194">
                  <c:v>44493</c:v>
                </c:pt>
                <c:pt idx="195">
                  <c:v>44500</c:v>
                </c:pt>
                <c:pt idx="196">
                  <c:v>44507</c:v>
                </c:pt>
                <c:pt idx="197">
                  <c:v>44514</c:v>
                </c:pt>
                <c:pt idx="198">
                  <c:v>44521</c:v>
                </c:pt>
                <c:pt idx="199">
                  <c:v>44528</c:v>
                </c:pt>
                <c:pt idx="200">
                  <c:v>44535</c:v>
                </c:pt>
                <c:pt idx="201">
                  <c:v>44542</c:v>
                </c:pt>
                <c:pt idx="202">
                  <c:v>44549</c:v>
                </c:pt>
                <c:pt idx="203">
                  <c:v>44556</c:v>
                </c:pt>
                <c:pt idx="204">
                  <c:v>44563</c:v>
                </c:pt>
                <c:pt idx="205">
                  <c:v>44570</c:v>
                </c:pt>
                <c:pt idx="206">
                  <c:v>44577</c:v>
                </c:pt>
                <c:pt idx="207">
                  <c:v>44584</c:v>
                </c:pt>
                <c:pt idx="208">
                  <c:v>44591</c:v>
                </c:pt>
              </c:numCache>
            </c:numRef>
          </c:cat>
          <c:val>
            <c:numRef>
              <c:f>Weekly!$R$151:$R$359</c:f>
              <c:numCache>
                <c:formatCode>_-* #,##0_-;\-* #,##0_-;_-* "-"??_-;_-@_-</c:formatCode>
                <c:ptCount val="209"/>
                <c:pt idx="0">
                  <c:v>100</c:v>
                </c:pt>
                <c:pt idx="1">
                  <c:v>100.05086458439774</c:v>
                </c:pt>
                <c:pt idx="2">
                  <c:v>100.05086458439774</c:v>
                </c:pt>
                <c:pt idx="3">
                  <c:v>101.23800765239505</c:v>
                </c:pt>
                <c:pt idx="4">
                  <c:v>101.09585930492638</c:v>
                </c:pt>
                <c:pt idx="5">
                  <c:v>104.83803944276031</c:v>
                </c:pt>
                <c:pt idx="6">
                  <c:v>104.88277302814583</c:v>
                </c:pt>
                <c:pt idx="7">
                  <c:v>103.06549950611397</c:v>
                </c:pt>
                <c:pt idx="8">
                  <c:v>103.82279142114285</c:v>
                </c:pt>
                <c:pt idx="9">
                  <c:v>101.66626928710104</c:v>
                </c:pt>
                <c:pt idx="10">
                  <c:v>102.02845237689748</c:v>
                </c:pt>
                <c:pt idx="11">
                  <c:v>101.8794918083041</c:v>
                </c:pt>
                <c:pt idx="12">
                  <c:v>103.01191003326633</c:v>
                </c:pt>
                <c:pt idx="13">
                  <c:v>102.60385798789697</c:v>
                </c:pt>
                <c:pt idx="14">
                  <c:v>103.0670890243764</c:v>
                </c:pt>
                <c:pt idx="15">
                  <c:v>102.25348274804999</c:v>
                </c:pt>
                <c:pt idx="16">
                  <c:v>102.2648364499245</c:v>
                </c:pt>
                <c:pt idx="17">
                  <c:v>103.45016292562188</c:v>
                </c:pt>
                <c:pt idx="18">
                  <c:v>103.68427625827401</c:v>
                </c:pt>
                <c:pt idx="19">
                  <c:v>103.41156033924861</c:v>
                </c:pt>
                <c:pt idx="20">
                  <c:v>100.2454670345266</c:v>
                </c:pt>
                <c:pt idx="21">
                  <c:v>98.557852787901496</c:v>
                </c:pt>
                <c:pt idx="22">
                  <c:v>99.98524018756315</c:v>
                </c:pt>
                <c:pt idx="23">
                  <c:v>98.707267504569856</c:v>
                </c:pt>
                <c:pt idx="24">
                  <c:v>98.037172019937074</c:v>
                </c:pt>
                <c:pt idx="25">
                  <c:v>95.812527674648308</c:v>
                </c:pt>
                <c:pt idx="26">
                  <c:v>95.318641643107711</c:v>
                </c:pt>
                <c:pt idx="27">
                  <c:v>95.192161404225843</c:v>
                </c:pt>
                <c:pt idx="28">
                  <c:v>94.922397447687814</c:v>
                </c:pt>
                <c:pt idx="29">
                  <c:v>93.998660263178806</c:v>
                </c:pt>
                <c:pt idx="30">
                  <c:v>93.802014146712537</c:v>
                </c:pt>
                <c:pt idx="31">
                  <c:v>93.524529672899845</c:v>
                </c:pt>
                <c:pt idx="32">
                  <c:v>96.640666689374058</c:v>
                </c:pt>
                <c:pt idx="33">
                  <c:v>95.13130556217854</c:v>
                </c:pt>
                <c:pt idx="34">
                  <c:v>95.039794725070109</c:v>
                </c:pt>
                <c:pt idx="35">
                  <c:v>95.039794725070109</c:v>
                </c:pt>
                <c:pt idx="36">
                  <c:v>92.670504217900245</c:v>
                </c:pt>
                <c:pt idx="37">
                  <c:v>92.571499937554648</c:v>
                </c:pt>
                <c:pt idx="38">
                  <c:v>92.386207522962863</c:v>
                </c:pt>
                <c:pt idx="39">
                  <c:v>94.739148699433443</c:v>
                </c:pt>
                <c:pt idx="40">
                  <c:v>92.861246409391782</c:v>
                </c:pt>
                <c:pt idx="41">
                  <c:v>92.132338749049126</c:v>
                </c:pt>
                <c:pt idx="42">
                  <c:v>91.339396210134296</c:v>
                </c:pt>
                <c:pt idx="43">
                  <c:v>91.200199825152978</c:v>
                </c:pt>
                <c:pt idx="44">
                  <c:v>92.323989236690622</c:v>
                </c:pt>
                <c:pt idx="45">
                  <c:v>90.894104022616574</c:v>
                </c:pt>
                <c:pt idx="46">
                  <c:v>90.579833554730499</c:v>
                </c:pt>
                <c:pt idx="47">
                  <c:v>91.612793351272174</c:v>
                </c:pt>
                <c:pt idx="48">
                  <c:v>91.728828184429531</c:v>
                </c:pt>
                <c:pt idx="49">
                  <c:v>93.177333469577761</c:v>
                </c:pt>
                <c:pt idx="50">
                  <c:v>92.955936283025082</c:v>
                </c:pt>
                <c:pt idx="51">
                  <c:v>93.370573475481663</c:v>
                </c:pt>
                <c:pt idx="52">
                  <c:v>93.423254652179338</c:v>
                </c:pt>
                <c:pt idx="53">
                  <c:v>93.423254652179338</c:v>
                </c:pt>
                <c:pt idx="54">
                  <c:v>95.716248282752588</c:v>
                </c:pt>
                <c:pt idx="55">
                  <c:v>97.23242163107281</c:v>
                </c:pt>
                <c:pt idx="56">
                  <c:v>97.345504501742781</c:v>
                </c:pt>
                <c:pt idx="57">
                  <c:v>97.125469759415068</c:v>
                </c:pt>
                <c:pt idx="58">
                  <c:v>97.242639962759853</c:v>
                </c:pt>
                <c:pt idx="59">
                  <c:v>100.55610431781281</c:v>
                </c:pt>
                <c:pt idx="60">
                  <c:v>100.64579856262135</c:v>
                </c:pt>
                <c:pt idx="61">
                  <c:v>100.56791216776229</c:v>
                </c:pt>
                <c:pt idx="62">
                  <c:v>100.76455828422857</c:v>
                </c:pt>
                <c:pt idx="63">
                  <c:v>100.7613792477037</c:v>
                </c:pt>
                <c:pt idx="64">
                  <c:v>97.008526630107724</c:v>
                </c:pt>
                <c:pt idx="65">
                  <c:v>96.934954641960999</c:v>
                </c:pt>
                <c:pt idx="66">
                  <c:v>94.00274759585362</c:v>
                </c:pt>
                <c:pt idx="67">
                  <c:v>92.71887098788558</c:v>
                </c:pt>
                <c:pt idx="68">
                  <c:v>92.965927540674642</c:v>
                </c:pt>
                <c:pt idx="69">
                  <c:v>92.900076069802566</c:v>
                </c:pt>
                <c:pt idx="70">
                  <c:v>92.834224598930476</c:v>
                </c:pt>
                <c:pt idx="71">
                  <c:v>92.62781429885213</c:v>
                </c:pt>
                <c:pt idx="72">
                  <c:v>92.715010729248277</c:v>
                </c:pt>
                <c:pt idx="73">
                  <c:v>92.756792352146405</c:v>
                </c:pt>
                <c:pt idx="74">
                  <c:v>91.407972569456263</c:v>
                </c:pt>
                <c:pt idx="75">
                  <c:v>91.578051023536219</c:v>
                </c:pt>
                <c:pt idx="76">
                  <c:v>91.568740987999135</c:v>
                </c:pt>
                <c:pt idx="77">
                  <c:v>96.880683947000918</c:v>
                </c:pt>
                <c:pt idx="78">
                  <c:v>98.973852424583015</c:v>
                </c:pt>
                <c:pt idx="79">
                  <c:v>97.261487107871517</c:v>
                </c:pt>
                <c:pt idx="80">
                  <c:v>97.530796916334552</c:v>
                </c:pt>
                <c:pt idx="81">
                  <c:v>96.800980959841965</c:v>
                </c:pt>
                <c:pt idx="82">
                  <c:v>95.979881240278402</c:v>
                </c:pt>
                <c:pt idx="83">
                  <c:v>103.87252063535315</c:v>
                </c:pt>
                <c:pt idx="84">
                  <c:v>105.04672048321355</c:v>
                </c:pt>
                <c:pt idx="85">
                  <c:v>104.86438003110914</c:v>
                </c:pt>
                <c:pt idx="86">
                  <c:v>104.40659877152945</c:v>
                </c:pt>
                <c:pt idx="87">
                  <c:v>104.40659877152945</c:v>
                </c:pt>
                <c:pt idx="88">
                  <c:v>114.52683447438037</c:v>
                </c:pt>
                <c:pt idx="89">
                  <c:v>114.63196975373819</c:v>
                </c:pt>
                <c:pt idx="90">
                  <c:v>114.89151537858918</c:v>
                </c:pt>
                <c:pt idx="91">
                  <c:v>115.35361104488118</c:v>
                </c:pt>
                <c:pt idx="92">
                  <c:v>116.03460608331343</c:v>
                </c:pt>
                <c:pt idx="93">
                  <c:v>114.21097448823187</c:v>
                </c:pt>
                <c:pt idx="94">
                  <c:v>113.71118453171655</c:v>
                </c:pt>
                <c:pt idx="95">
                  <c:v>110.5891435902676</c:v>
                </c:pt>
                <c:pt idx="96">
                  <c:v>108.9328655608161</c:v>
                </c:pt>
                <c:pt idx="97">
                  <c:v>104.70906138946603</c:v>
                </c:pt>
                <c:pt idx="98">
                  <c:v>104.53262486233636</c:v>
                </c:pt>
                <c:pt idx="99">
                  <c:v>104.7569740113764</c:v>
                </c:pt>
                <c:pt idx="100">
                  <c:v>105.12074661943527</c:v>
                </c:pt>
                <c:pt idx="101">
                  <c:v>105.80878095302972</c:v>
                </c:pt>
                <c:pt idx="102">
                  <c:v>106.63782826390545</c:v>
                </c:pt>
                <c:pt idx="103">
                  <c:v>106.26497269434701</c:v>
                </c:pt>
                <c:pt idx="104">
                  <c:v>106.26497269434701</c:v>
                </c:pt>
                <c:pt idx="105">
                  <c:v>106.26497269434701</c:v>
                </c:pt>
                <c:pt idx="106">
                  <c:v>104.8107905582615</c:v>
                </c:pt>
                <c:pt idx="107">
                  <c:v>104.21290461755055</c:v>
                </c:pt>
                <c:pt idx="108">
                  <c:v>103.11068723957446</c:v>
                </c:pt>
                <c:pt idx="109">
                  <c:v>102.35339532454555</c:v>
                </c:pt>
                <c:pt idx="110">
                  <c:v>99.626463208329071</c:v>
                </c:pt>
                <c:pt idx="111">
                  <c:v>95.196929959013133</c:v>
                </c:pt>
                <c:pt idx="112">
                  <c:v>92.000862881342442</c:v>
                </c:pt>
                <c:pt idx="113">
                  <c:v>92.057858464752428</c:v>
                </c:pt>
                <c:pt idx="114">
                  <c:v>92.785403680870132</c:v>
                </c:pt>
                <c:pt idx="115">
                  <c:v>90.68587713023831</c:v>
                </c:pt>
                <c:pt idx="116">
                  <c:v>90.585964553742741</c:v>
                </c:pt>
                <c:pt idx="117">
                  <c:v>90.819396664282394</c:v>
                </c:pt>
                <c:pt idx="118">
                  <c:v>90.679291983151103</c:v>
                </c:pt>
                <c:pt idx="119">
                  <c:v>90.325737706779279</c:v>
                </c:pt>
                <c:pt idx="120">
                  <c:v>90.932706608989861</c:v>
                </c:pt>
                <c:pt idx="121">
                  <c:v>91.478819669153125</c:v>
                </c:pt>
                <c:pt idx="122">
                  <c:v>90.560305187506373</c:v>
                </c:pt>
                <c:pt idx="123">
                  <c:v>90.559169817318931</c:v>
                </c:pt>
                <c:pt idx="124">
                  <c:v>90.720392383936783</c:v>
                </c:pt>
                <c:pt idx="125">
                  <c:v>90.628200324715877</c:v>
                </c:pt>
                <c:pt idx="126">
                  <c:v>90.778296263496699</c:v>
                </c:pt>
                <c:pt idx="127">
                  <c:v>91.648443975158102</c:v>
                </c:pt>
                <c:pt idx="128">
                  <c:v>93.36398832839447</c:v>
                </c:pt>
                <c:pt idx="129">
                  <c:v>93.032687307696676</c:v>
                </c:pt>
                <c:pt idx="130">
                  <c:v>95.221908103137025</c:v>
                </c:pt>
                <c:pt idx="131">
                  <c:v>95.32023116137016</c:v>
                </c:pt>
                <c:pt idx="132">
                  <c:v>95.561610863221958</c:v>
                </c:pt>
                <c:pt idx="133">
                  <c:v>95.988282979665513</c:v>
                </c:pt>
                <c:pt idx="134">
                  <c:v>96.743304154319503</c:v>
                </c:pt>
                <c:pt idx="135">
                  <c:v>97.065749287555207</c:v>
                </c:pt>
                <c:pt idx="136">
                  <c:v>100.50614802956504</c:v>
                </c:pt>
                <c:pt idx="137">
                  <c:v>101.4741646513846</c:v>
                </c:pt>
                <c:pt idx="138">
                  <c:v>100.66214789332062</c:v>
                </c:pt>
                <c:pt idx="139">
                  <c:v>100.7775015043655</c:v>
                </c:pt>
                <c:pt idx="140">
                  <c:v>100.7775015043655</c:v>
                </c:pt>
                <c:pt idx="141">
                  <c:v>99.168681948749381</c:v>
                </c:pt>
                <c:pt idx="142">
                  <c:v>99.328769145179791</c:v>
                </c:pt>
                <c:pt idx="143">
                  <c:v>100.94508214403307</c:v>
                </c:pt>
                <c:pt idx="144">
                  <c:v>102.17877538971582</c:v>
                </c:pt>
                <c:pt idx="145">
                  <c:v>102.25461811823746</c:v>
                </c:pt>
                <c:pt idx="146">
                  <c:v>102.93243412014486</c:v>
                </c:pt>
                <c:pt idx="147">
                  <c:v>102.69605004711786</c:v>
                </c:pt>
                <c:pt idx="148">
                  <c:v>106.90373196180616</c:v>
                </c:pt>
                <c:pt idx="149">
                  <c:v>106.6637147041793</c:v>
                </c:pt>
                <c:pt idx="150">
                  <c:v>113.71073038364156</c:v>
                </c:pt>
                <c:pt idx="151">
                  <c:v>113.67939416646797</c:v>
                </c:pt>
                <c:pt idx="152">
                  <c:v>113.9337170884567</c:v>
                </c:pt>
                <c:pt idx="153">
                  <c:v>116.61273658276279</c:v>
                </c:pt>
                <c:pt idx="154">
                  <c:v>116.49942663805533</c:v>
                </c:pt>
                <c:pt idx="155">
                  <c:v>119.98274237315074</c:v>
                </c:pt>
                <c:pt idx="156">
                  <c:v>120.98504717463128</c:v>
                </c:pt>
                <c:pt idx="157">
                  <c:v>123.79531546260658</c:v>
                </c:pt>
                <c:pt idx="158">
                  <c:v>123.79531546260658</c:v>
                </c:pt>
                <c:pt idx="159">
                  <c:v>123.79531546260658</c:v>
                </c:pt>
                <c:pt idx="160">
                  <c:v>134.17350727204604</c:v>
                </c:pt>
                <c:pt idx="161">
                  <c:v>133.68597931355518</c:v>
                </c:pt>
                <c:pt idx="162">
                  <c:v>133.45186598090308</c:v>
                </c:pt>
                <c:pt idx="163">
                  <c:v>131.69522122688102</c:v>
                </c:pt>
                <c:pt idx="164">
                  <c:v>127.57746063103872</c:v>
                </c:pt>
                <c:pt idx="165">
                  <c:v>121.88584988135381</c:v>
                </c:pt>
                <c:pt idx="166">
                  <c:v>122.15538676385435</c:v>
                </c:pt>
                <c:pt idx="167">
                  <c:v>122.75304563052781</c:v>
                </c:pt>
                <c:pt idx="168">
                  <c:v>123.21786618526971</c:v>
                </c:pt>
                <c:pt idx="169">
                  <c:v>121.86791103239212</c:v>
                </c:pt>
                <c:pt idx="170">
                  <c:v>126.18754044756292</c:v>
                </c:pt>
                <c:pt idx="171">
                  <c:v>126.1110164969288</c:v>
                </c:pt>
                <c:pt idx="172">
                  <c:v>126.1698286726387</c:v>
                </c:pt>
                <c:pt idx="173">
                  <c:v>125.68684219489765</c:v>
                </c:pt>
                <c:pt idx="174">
                  <c:v>128.71078715215094</c:v>
                </c:pt>
                <c:pt idx="175">
                  <c:v>128.6401671264916</c:v>
                </c:pt>
                <c:pt idx="176">
                  <c:v>127.55793226381462</c:v>
                </c:pt>
                <c:pt idx="177">
                  <c:v>129.25508362001429</c:v>
                </c:pt>
                <c:pt idx="178">
                  <c:v>130.67361513221385</c:v>
                </c:pt>
                <c:pt idx="179">
                  <c:v>132.30514209157894</c:v>
                </c:pt>
                <c:pt idx="180">
                  <c:v>134.05338510621388</c:v>
                </c:pt>
                <c:pt idx="181">
                  <c:v>134.00774322467839</c:v>
                </c:pt>
                <c:pt idx="182">
                  <c:v>134.42056382483509</c:v>
                </c:pt>
                <c:pt idx="183">
                  <c:v>137.47516377714953</c:v>
                </c:pt>
                <c:pt idx="184">
                  <c:v>139.34897873451638</c:v>
                </c:pt>
                <c:pt idx="185">
                  <c:v>138.83238529922681</c:v>
                </c:pt>
                <c:pt idx="186">
                  <c:v>139.4652406417112</c:v>
                </c:pt>
                <c:pt idx="187">
                  <c:v>141.56953574713037</c:v>
                </c:pt>
                <c:pt idx="188">
                  <c:v>141.82658355756894</c:v>
                </c:pt>
                <c:pt idx="189">
                  <c:v>141.34836563461516</c:v>
                </c:pt>
                <c:pt idx="190">
                  <c:v>141.34632196827778</c:v>
                </c:pt>
                <c:pt idx="191">
                  <c:v>141.24572816966972</c:v>
                </c:pt>
                <c:pt idx="192">
                  <c:v>141.24572816966972</c:v>
                </c:pt>
                <c:pt idx="193">
                  <c:v>142.01619037887303</c:v>
                </c:pt>
                <c:pt idx="194">
                  <c:v>143.14384004904798</c:v>
                </c:pt>
                <c:pt idx="195">
                  <c:v>144.45587383766477</c:v>
                </c:pt>
                <c:pt idx="196">
                  <c:v>142.8327486176868</c:v>
                </c:pt>
                <c:pt idx="197">
                  <c:v>143.26259977065521</c:v>
                </c:pt>
                <c:pt idx="198">
                  <c:v>143.0966086492501</c:v>
                </c:pt>
                <c:pt idx="199">
                  <c:v>141.18214743917252</c:v>
                </c:pt>
                <c:pt idx="200">
                  <c:v>141.55636545295593</c:v>
                </c:pt>
                <c:pt idx="201">
                  <c:v>138.13367848587029</c:v>
                </c:pt>
                <c:pt idx="202">
                  <c:v>136.23579368052953</c:v>
                </c:pt>
                <c:pt idx="203">
                  <c:v>136.40064943174721</c:v>
                </c:pt>
                <c:pt idx="204">
                  <c:v>138.43591402976941</c:v>
                </c:pt>
                <c:pt idx="205">
                  <c:v>134.4044415681733</c:v>
                </c:pt>
                <c:pt idx="206">
                  <c:v>136.72059675057054</c:v>
                </c:pt>
                <c:pt idx="207">
                  <c:v>140.60469816183567</c:v>
                </c:pt>
                <c:pt idx="208">
                  <c:v>140.10740601973274</c:v>
                </c:pt>
              </c:numCache>
            </c:numRef>
          </c:val>
          <c:smooth val="1"/>
          <c:extLst>
            <c:ext xmlns:c16="http://schemas.microsoft.com/office/drawing/2014/chart" uri="{C3380CC4-5D6E-409C-BE32-E72D297353CC}">
              <c16:uniqueId val="{00000000-D2D1-4F8E-9BB8-89FE6F9D4BD9}"/>
            </c:ext>
          </c:extLst>
        </c:ser>
        <c:ser>
          <c:idx val="2"/>
          <c:order val="1"/>
          <c:tx>
            <c:v>Co</c:v>
          </c:tx>
          <c:spPr>
            <a:ln w="19050" cap="rnd">
              <a:solidFill>
                <a:schemeClr val="accent6"/>
              </a:solidFill>
              <a:round/>
            </a:ln>
            <a:effectLst/>
          </c:spPr>
          <c:marker>
            <c:symbol val="none"/>
          </c:marker>
          <c:cat>
            <c:numRef>
              <c:f>Weekly!$C$151:$C$359</c:f>
              <c:numCache>
                <c:formatCode>m/d/yyyy</c:formatCode>
                <c:ptCount val="209"/>
                <c:pt idx="0">
                  <c:v>43135</c:v>
                </c:pt>
                <c:pt idx="1">
                  <c:v>43142</c:v>
                </c:pt>
                <c:pt idx="2">
                  <c:v>43149</c:v>
                </c:pt>
                <c:pt idx="3">
                  <c:v>43156</c:v>
                </c:pt>
                <c:pt idx="4">
                  <c:v>43163</c:v>
                </c:pt>
                <c:pt idx="5">
                  <c:v>43170</c:v>
                </c:pt>
                <c:pt idx="6">
                  <c:v>43177</c:v>
                </c:pt>
                <c:pt idx="7">
                  <c:v>43184</c:v>
                </c:pt>
                <c:pt idx="8">
                  <c:v>43191</c:v>
                </c:pt>
                <c:pt idx="9">
                  <c:v>43198</c:v>
                </c:pt>
                <c:pt idx="10">
                  <c:v>43205</c:v>
                </c:pt>
                <c:pt idx="11">
                  <c:v>43212</c:v>
                </c:pt>
                <c:pt idx="12">
                  <c:v>43219</c:v>
                </c:pt>
                <c:pt idx="13">
                  <c:v>43226</c:v>
                </c:pt>
                <c:pt idx="14">
                  <c:v>43233</c:v>
                </c:pt>
                <c:pt idx="15">
                  <c:v>43240</c:v>
                </c:pt>
                <c:pt idx="16">
                  <c:v>43247</c:v>
                </c:pt>
                <c:pt idx="17">
                  <c:v>43254</c:v>
                </c:pt>
                <c:pt idx="18">
                  <c:v>43261</c:v>
                </c:pt>
                <c:pt idx="19">
                  <c:v>43268</c:v>
                </c:pt>
                <c:pt idx="20">
                  <c:v>43275</c:v>
                </c:pt>
                <c:pt idx="21">
                  <c:v>43282</c:v>
                </c:pt>
                <c:pt idx="22">
                  <c:v>43289</c:v>
                </c:pt>
                <c:pt idx="23">
                  <c:v>43296</c:v>
                </c:pt>
                <c:pt idx="24">
                  <c:v>43303</c:v>
                </c:pt>
                <c:pt idx="25">
                  <c:v>43310</c:v>
                </c:pt>
                <c:pt idx="26">
                  <c:v>43317</c:v>
                </c:pt>
                <c:pt idx="27">
                  <c:v>43324</c:v>
                </c:pt>
                <c:pt idx="28">
                  <c:v>43331</c:v>
                </c:pt>
                <c:pt idx="29">
                  <c:v>43338</c:v>
                </c:pt>
                <c:pt idx="30">
                  <c:v>43345</c:v>
                </c:pt>
                <c:pt idx="31">
                  <c:v>43352</c:v>
                </c:pt>
                <c:pt idx="32">
                  <c:v>43359</c:v>
                </c:pt>
                <c:pt idx="33">
                  <c:v>43366</c:v>
                </c:pt>
                <c:pt idx="34">
                  <c:v>43373</c:v>
                </c:pt>
                <c:pt idx="35">
                  <c:v>43380</c:v>
                </c:pt>
                <c:pt idx="36">
                  <c:v>43387</c:v>
                </c:pt>
                <c:pt idx="37">
                  <c:v>43394</c:v>
                </c:pt>
                <c:pt idx="38">
                  <c:v>43401</c:v>
                </c:pt>
                <c:pt idx="39">
                  <c:v>43408</c:v>
                </c:pt>
                <c:pt idx="40">
                  <c:v>43415</c:v>
                </c:pt>
                <c:pt idx="41">
                  <c:v>43422</c:v>
                </c:pt>
                <c:pt idx="42">
                  <c:v>43429</c:v>
                </c:pt>
                <c:pt idx="43">
                  <c:v>43436</c:v>
                </c:pt>
                <c:pt idx="44">
                  <c:v>43443</c:v>
                </c:pt>
                <c:pt idx="45">
                  <c:v>43450</c:v>
                </c:pt>
                <c:pt idx="46">
                  <c:v>43457</c:v>
                </c:pt>
                <c:pt idx="47">
                  <c:v>43464</c:v>
                </c:pt>
                <c:pt idx="48">
                  <c:v>43471</c:v>
                </c:pt>
                <c:pt idx="49">
                  <c:v>43478</c:v>
                </c:pt>
                <c:pt idx="50">
                  <c:v>43485</c:v>
                </c:pt>
                <c:pt idx="51">
                  <c:v>43492</c:v>
                </c:pt>
                <c:pt idx="52">
                  <c:v>43499</c:v>
                </c:pt>
                <c:pt idx="53">
                  <c:v>43506</c:v>
                </c:pt>
                <c:pt idx="54">
                  <c:v>43513</c:v>
                </c:pt>
                <c:pt idx="55">
                  <c:v>43520</c:v>
                </c:pt>
                <c:pt idx="56">
                  <c:v>43527</c:v>
                </c:pt>
                <c:pt idx="57">
                  <c:v>43534</c:v>
                </c:pt>
                <c:pt idx="58">
                  <c:v>43541</c:v>
                </c:pt>
                <c:pt idx="59">
                  <c:v>43548</c:v>
                </c:pt>
                <c:pt idx="60">
                  <c:v>43555</c:v>
                </c:pt>
                <c:pt idx="61">
                  <c:v>43562</c:v>
                </c:pt>
                <c:pt idx="62">
                  <c:v>43569</c:v>
                </c:pt>
                <c:pt idx="63">
                  <c:v>43576</c:v>
                </c:pt>
                <c:pt idx="64">
                  <c:v>43583</c:v>
                </c:pt>
                <c:pt idx="65">
                  <c:v>43590</c:v>
                </c:pt>
                <c:pt idx="66">
                  <c:v>43597</c:v>
                </c:pt>
                <c:pt idx="67">
                  <c:v>43604</c:v>
                </c:pt>
                <c:pt idx="68">
                  <c:v>43611</c:v>
                </c:pt>
                <c:pt idx="69">
                  <c:v>43618</c:v>
                </c:pt>
                <c:pt idx="70">
                  <c:v>43625</c:v>
                </c:pt>
                <c:pt idx="71">
                  <c:v>43632</c:v>
                </c:pt>
                <c:pt idx="72">
                  <c:v>43639</c:v>
                </c:pt>
                <c:pt idx="73">
                  <c:v>43646</c:v>
                </c:pt>
                <c:pt idx="74">
                  <c:v>43653</c:v>
                </c:pt>
                <c:pt idx="75">
                  <c:v>43660</c:v>
                </c:pt>
                <c:pt idx="76">
                  <c:v>43667</c:v>
                </c:pt>
                <c:pt idx="77">
                  <c:v>43674</c:v>
                </c:pt>
                <c:pt idx="78">
                  <c:v>43681</c:v>
                </c:pt>
                <c:pt idx="79">
                  <c:v>43688</c:v>
                </c:pt>
                <c:pt idx="80">
                  <c:v>43695</c:v>
                </c:pt>
                <c:pt idx="81">
                  <c:v>43702</c:v>
                </c:pt>
                <c:pt idx="82">
                  <c:v>43709</c:v>
                </c:pt>
                <c:pt idx="83">
                  <c:v>43716</c:v>
                </c:pt>
                <c:pt idx="84">
                  <c:v>43723</c:v>
                </c:pt>
                <c:pt idx="85">
                  <c:v>43730</c:v>
                </c:pt>
                <c:pt idx="86">
                  <c:v>43737</c:v>
                </c:pt>
                <c:pt idx="87">
                  <c:v>43744</c:v>
                </c:pt>
                <c:pt idx="88">
                  <c:v>43751</c:v>
                </c:pt>
                <c:pt idx="89">
                  <c:v>43758</c:v>
                </c:pt>
                <c:pt idx="90">
                  <c:v>43765</c:v>
                </c:pt>
                <c:pt idx="91">
                  <c:v>43772</c:v>
                </c:pt>
                <c:pt idx="92">
                  <c:v>43779</c:v>
                </c:pt>
                <c:pt idx="93">
                  <c:v>43786</c:v>
                </c:pt>
                <c:pt idx="94">
                  <c:v>43793</c:v>
                </c:pt>
                <c:pt idx="95">
                  <c:v>43800</c:v>
                </c:pt>
                <c:pt idx="96">
                  <c:v>43807</c:v>
                </c:pt>
                <c:pt idx="97">
                  <c:v>43814</c:v>
                </c:pt>
                <c:pt idx="98">
                  <c:v>43821</c:v>
                </c:pt>
                <c:pt idx="99">
                  <c:v>43828</c:v>
                </c:pt>
                <c:pt idx="100">
                  <c:v>43835</c:v>
                </c:pt>
                <c:pt idx="101">
                  <c:v>43842</c:v>
                </c:pt>
                <c:pt idx="102">
                  <c:v>43849</c:v>
                </c:pt>
                <c:pt idx="103">
                  <c:v>43856</c:v>
                </c:pt>
                <c:pt idx="104">
                  <c:v>43863</c:v>
                </c:pt>
                <c:pt idx="105">
                  <c:v>43870</c:v>
                </c:pt>
                <c:pt idx="106">
                  <c:v>43877</c:v>
                </c:pt>
                <c:pt idx="107">
                  <c:v>43884</c:v>
                </c:pt>
                <c:pt idx="108">
                  <c:v>43891</c:v>
                </c:pt>
                <c:pt idx="109">
                  <c:v>43898</c:v>
                </c:pt>
                <c:pt idx="110">
                  <c:v>43905</c:v>
                </c:pt>
                <c:pt idx="111">
                  <c:v>43912</c:v>
                </c:pt>
                <c:pt idx="112">
                  <c:v>43919</c:v>
                </c:pt>
                <c:pt idx="113">
                  <c:v>43926</c:v>
                </c:pt>
                <c:pt idx="114">
                  <c:v>43933</c:v>
                </c:pt>
                <c:pt idx="115">
                  <c:v>43940</c:v>
                </c:pt>
                <c:pt idx="116">
                  <c:v>43947</c:v>
                </c:pt>
                <c:pt idx="117">
                  <c:v>43954</c:v>
                </c:pt>
                <c:pt idx="118">
                  <c:v>43961</c:v>
                </c:pt>
                <c:pt idx="119">
                  <c:v>43968</c:v>
                </c:pt>
                <c:pt idx="120">
                  <c:v>43975</c:v>
                </c:pt>
                <c:pt idx="121">
                  <c:v>43982</c:v>
                </c:pt>
                <c:pt idx="122">
                  <c:v>43989</c:v>
                </c:pt>
                <c:pt idx="123">
                  <c:v>43996</c:v>
                </c:pt>
                <c:pt idx="124">
                  <c:v>44003</c:v>
                </c:pt>
                <c:pt idx="125">
                  <c:v>44010</c:v>
                </c:pt>
                <c:pt idx="126">
                  <c:v>44017</c:v>
                </c:pt>
                <c:pt idx="127">
                  <c:v>44024</c:v>
                </c:pt>
                <c:pt idx="128">
                  <c:v>44031</c:v>
                </c:pt>
                <c:pt idx="129">
                  <c:v>44038</c:v>
                </c:pt>
                <c:pt idx="130">
                  <c:v>44045</c:v>
                </c:pt>
                <c:pt idx="131">
                  <c:v>44052</c:v>
                </c:pt>
                <c:pt idx="132">
                  <c:v>44059</c:v>
                </c:pt>
                <c:pt idx="133">
                  <c:v>44066</c:v>
                </c:pt>
                <c:pt idx="134">
                  <c:v>44073</c:v>
                </c:pt>
                <c:pt idx="135">
                  <c:v>44080</c:v>
                </c:pt>
                <c:pt idx="136">
                  <c:v>44087</c:v>
                </c:pt>
                <c:pt idx="137">
                  <c:v>44094</c:v>
                </c:pt>
                <c:pt idx="138">
                  <c:v>44101</c:v>
                </c:pt>
                <c:pt idx="139">
                  <c:v>44108</c:v>
                </c:pt>
                <c:pt idx="140">
                  <c:v>44115</c:v>
                </c:pt>
                <c:pt idx="141">
                  <c:v>44122</c:v>
                </c:pt>
                <c:pt idx="142">
                  <c:v>44129</c:v>
                </c:pt>
                <c:pt idx="143">
                  <c:v>44136</c:v>
                </c:pt>
                <c:pt idx="144">
                  <c:v>44143</c:v>
                </c:pt>
                <c:pt idx="145">
                  <c:v>44150</c:v>
                </c:pt>
                <c:pt idx="146">
                  <c:v>44157</c:v>
                </c:pt>
                <c:pt idx="147">
                  <c:v>44164</c:v>
                </c:pt>
                <c:pt idx="148">
                  <c:v>44171</c:v>
                </c:pt>
                <c:pt idx="149">
                  <c:v>44178</c:v>
                </c:pt>
                <c:pt idx="150">
                  <c:v>44185</c:v>
                </c:pt>
                <c:pt idx="151">
                  <c:v>44192</c:v>
                </c:pt>
                <c:pt idx="152">
                  <c:v>44199</c:v>
                </c:pt>
                <c:pt idx="153">
                  <c:v>44206</c:v>
                </c:pt>
                <c:pt idx="154">
                  <c:v>44213</c:v>
                </c:pt>
                <c:pt idx="155">
                  <c:v>44220</c:v>
                </c:pt>
                <c:pt idx="156">
                  <c:v>44227</c:v>
                </c:pt>
                <c:pt idx="157">
                  <c:v>44234</c:v>
                </c:pt>
                <c:pt idx="158">
                  <c:v>44241</c:v>
                </c:pt>
                <c:pt idx="159">
                  <c:v>44248</c:v>
                </c:pt>
                <c:pt idx="160">
                  <c:v>44255</c:v>
                </c:pt>
                <c:pt idx="161">
                  <c:v>44262</c:v>
                </c:pt>
                <c:pt idx="162">
                  <c:v>44269</c:v>
                </c:pt>
                <c:pt idx="163">
                  <c:v>44276</c:v>
                </c:pt>
                <c:pt idx="164">
                  <c:v>44283</c:v>
                </c:pt>
                <c:pt idx="165">
                  <c:v>44290</c:v>
                </c:pt>
                <c:pt idx="166">
                  <c:v>44297</c:v>
                </c:pt>
                <c:pt idx="167">
                  <c:v>44304</c:v>
                </c:pt>
                <c:pt idx="168">
                  <c:v>44311</c:v>
                </c:pt>
                <c:pt idx="169">
                  <c:v>44318</c:v>
                </c:pt>
                <c:pt idx="170">
                  <c:v>44325</c:v>
                </c:pt>
                <c:pt idx="171">
                  <c:v>44332</c:v>
                </c:pt>
                <c:pt idx="172">
                  <c:v>44339</c:v>
                </c:pt>
                <c:pt idx="173">
                  <c:v>44346</c:v>
                </c:pt>
                <c:pt idx="174">
                  <c:v>44353</c:v>
                </c:pt>
                <c:pt idx="175">
                  <c:v>44360</c:v>
                </c:pt>
                <c:pt idx="176">
                  <c:v>44367</c:v>
                </c:pt>
                <c:pt idx="177">
                  <c:v>44374</c:v>
                </c:pt>
                <c:pt idx="178">
                  <c:v>44381</c:v>
                </c:pt>
                <c:pt idx="179">
                  <c:v>44388</c:v>
                </c:pt>
                <c:pt idx="180">
                  <c:v>44395</c:v>
                </c:pt>
                <c:pt idx="181">
                  <c:v>44402</c:v>
                </c:pt>
                <c:pt idx="182">
                  <c:v>44409</c:v>
                </c:pt>
                <c:pt idx="183">
                  <c:v>44416</c:v>
                </c:pt>
                <c:pt idx="184">
                  <c:v>44423</c:v>
                </c:pt>
                <c:pt idx="185">
                  <c:v>44430</c:v>
                </c:pt>
                <c:pt idx="186">
                  <c:v>44437</c:v>
                </c:pt>
                <c:pt idx="187">
                  <c:v>44444</c:v>
                </c:pt>
                <c:pt idx="188">
                  <c:v>44451</c:v>
                </c:pt>
                <c:pt idx="189">
                  <c:v>44458</c:v>
                </c:pt>
                <c:pt idx="190">
                  <c:v>44465</c:v>
                </c:pt>
                <c:pt idx="191">
                  <c:v>44472</c:v>
                </c:pt>
                <c:pt idx="192">
                  <c:v>44479</c:v>
                </c:pt>
                <c:pt idx="193">
                  <c:v>44486</c:v>
                </c:pt>
                <c:pt idx="194">
                  <c:v>44493</c:v>
                </c:pt>
                <c:pt idx="195">
                  <c:v>44500</c:v>
                </c:pt>
                <c:pt idx="196">
                  <c:v>44507</c:v>
                </c:pt>
                <c:pt idx="197">
                  <c:v>44514</c:v>
                </c:pt>
                <c:pt idx="198">
                  <c:v>44521</c:v>
                </c:pt>
                <c:pt idx="199">
                  <c:v>44528</c:v>
                </c:pt>
                <c:pt idx="200">
                  <c:v>44535</c:v>
                </c:pt>
                <c:pt idx="201">
                  <c:v>44542</c:v>
                </c:pt>
                <c:pt idx="202">
                  <c:v>44549</c:v>
                </c:pt>
                <c:pt idx="203">
                  <c:v>44556</c:v>
                </c:pt>
                <c:pt idx="204">
                  <c:v>44563</c:v>
                </c:pt>
                <c:pt idx="205">
                  <c:v>44570</c:v>
                </c:pt>
                <c:pt idx="206">
                  <c:v>44577</c:v>
                </c:pt>
                <c:pt idx="207">
                  <c:v>44584</c:v>
                </c:pt>
                <c:pt idx="208">
                  <c:v>44591</c:v>
                </c:pt>
              </c:numCache>
            </c:numRef>
          </c:cat>
          <c:val>
            <c:numRef>
              <c:f>Weekly!$Y$151:$Y$359</c:f>
              <c:numCache>
                <c:formatCode>_-* #,##0_-;\-* #,##0_-;_-* "-"??_-;_-@_-</c:formatCode>
                <c:ptCount val="209"/>
                <c:pt idx="0">
                  <c:v>100</c:v>
                </c:pt>
                <c:pt idx="1">
                  <c:v>100.47526994264719</c:v>
                </c:pt>
                <c:pt idx="2">
                  <c:v>99.810960045284148</c:v>
                </c:pt>
                <c:pt idx="3">
                  <c:v>99.810960045284148</c:v>
                </c:pt>
                <c:pt idx="4">
                  <c:v>105.19806474351444</c:v>
                </c:pt>
                <c:pt idx="5">
                  <c:v>105.36254018434066</c:v>
                </c:pt>
                <c:pt idx="6">
                  <c:v>110.46661896166867</c:v>
                </c:pt>
                <c:pt idx="7">
                  <c:v>115.41476647691469</c:v>
                </c:pt>
                <c:pt idx="8">
                  <c:v>116.34821800472066</c:v>
                </c:pt>
                <c:pt idx="9">
                  <c:v>115.00464589719218</c:v>
                </c:pt>
                <c:pt idx="10">
                  <c:v>115.5119565101302</c:v>
                </c:pt>
                <c:pt idx="11">
                  <c:v>113.64612147686131</c:v>
                </c:pt>
                <c:pt idx="12">
                  <c:v>112.06865247620981</c:v>
                </c:pt>
                <c:pt idx="13">
                  <c:v>104.07130117162052</c:v>
                </c:pt>
                <c:pt idx="14">
                  <c:v>105.80576945669704</c:v>
                </c:pt>
                <c:pt idx="15">
                  <c:v>104.97057598444958</c:v>
                </c:pt>
                <c:pt idx="16">
                  <c:v>104.98232423022289</c:v>
                </c:pt>
                <c:pt idx="17">
                  <c:v>102.30372419391014</c:v>
                </c:pt>
                <c:pt idx="18">
                  <c:v>98.784590573634802</c:v>
                </c:pt>
                <c:pt idx="19">
                  <c:v>97.277611047623111</c:v>
                </c:pt>
                <c:pt idx="20">
                  <c:v>92.659482436372571</c:v>
                </c:pt>
                <c:pt idx="21">
                  <c:v>87.068385470624037</c:v>
                </c:pt>
                <c:pt idx="22">
                  <c:v>82.799500165543463</c:v>
                </c:pt>
                <c:pt idx="23">
                  <c:v>84.12277984855443</c:v>
                </c:pt>
                <c:pt idx="24">
                  <c:v>82.763187405880529</c:v>
                </c:pt>
                <c:pt idx="25">
                  <c:v>79.940404353259069</c:v>
                </c:pt>
                <c:pt idx="26">
                  <c:v>78.358663263235456</c:v>
                </c:pt>
                <c:pt idx="27">
                  <c:v>76.697888519827842</c:v>
                </c:pt>
                <c:pt idx="28">
                  <c:v>75.703559718469322</c:v>
                </c:pt>
                <c:pt idx="29">
                  <c:v>76.685072251711503</c:v>
                </c:pt>
                <c:pt idx="30">
                  <c:v>76.133972722709359</c:v>
                </c:pt>
                <c:pt idx="31">
                  <c:v>76.298448163535582</c:v>
                </c:pt>
                <c:pt idx="32">
                  <c:v>76.145720968482649</c:v>
                </c:pt>
                <c:pt idx="33">
                  <c:v>76.259999359186594</c:v>
                </c:pt>
                <c:pt idx="34">
                  <c:v>75.951340902051669</c:v>
                </c:pt>
                <c:pt idx="35">
                  <c:v>75.951340902051669</c:v>
                </c:pt>
                <c:pt idx="36">
                  <c:v>74.058805310207092</c:v>
                </c:pt>
                <c:pt idx="37">
                  <c:v>72.438615415834491</c:v>
                </c:pt>
                <c:pt idx="38">
                  <c:v>70.755412203223287</c:v>
                </c:pt>
                <c:pt idx="39">
                  <c:v>68.970746868024477</c:v>
                </c:pt>
                <c:pt idx="40">
                  <c:v>67.549209129454994</c:v>
                </c:pt>
                <c:pt idx="41">
                  <c:v>64.653800557507665</c:v>
                </c:pt>
                <c:pt idx="42">
                  <c:v>62.250750285695979</c:v>
                </c:pt>
                <c:pt idx="43">
                  <c:v>58.319360041012061</c:v>
                </c:pt>
                <c:pt idx="44">
                  <c:v>56.318954192521709</c:v>
                </c:pt>
                <c:pt idx="45">
                  <c:v>54.888872275208001</c:v>
                </c:pt>
                <c:pt idx="46">
                  <c:v>54.124168277600369</c:v>
                </c:pt>
                <c:pt idx="47">
                  <c:v>54.346316924950067</c:v>
                </c:pt>
                <c:pt idx="48">
                  <c:v>54.415738377246846</c:v>
                </c:pt>
                <c:pt idx="49">
                  <c:v>55.274428341040895</c:v>
                </c:pt>
                <c:pt idx="50">
                  <c:v>53.961828881460207</c:v>
                </c:pt>
                <c:pt idx="51">
                  <c:v>53.097798805951022</c:v>
                </c:pt>
                <c:pt idx="52">
                  <c:v>53.269750403178442</c:v>
                </c:pt>
                <c:pt idx="53">
                  <c:v>53.269750403178442</c:v>
                </c:pt>
                <c:pt idx="54">
                  <c:v>50.459783618673306</c:v>
                </c:pt>
                <c:pt idx="55">
                  <c:v>50.106268223131224</c:v>
                </c:pt>
                <c:pt idx="56">
                  <c:v>48.572588138543857</c:v>
                </c:pt>
                <c:pt idx="57">
                  <c:v>46.873364590787233</c:v>
                </c:pt>
                <c:pt idx="58">
                  <c:v>44.544007860644449</c:v>
                </c:pt>
                <c:pt idx="59">
                  <c:v>43.400155931262077</c:v>
                </c:pt>
                <c:pt idx="60">
                  <c:v>42.962266770620843</c:v>
                </c:pt>
                <c:pt idx="61">
                  <c:v>44.916747658361011</c:v>
                </c:pt>
                <c:pt idx="62">
                  <c:v>45.083359143873295</c:v>
                </c:pt>
                <c:pt idx="63">
                  <c:v>44.126411124520729</c:v>
                </c:pt>
                <c:pt idx="64">
                  <c:v>43.64366502547233</c:v>
                </c:pt>
                <c:pt idx="65">
                  <c:v>43.610556332838485</c:v>
                </c:pt>
                <c:pt idx="66">
                  <c:v>41.865407824331683</c:v>
                </c:pt>
                <c:pt idx="67">
                  <c:v>40.136279650970295</c:v>
                </c:pt>
                <c:pt idx="68">
                  <c:v>39.314970469182214</c:v>
                </c:pt>
                <c:pt idx="69">
                  <c:v>38.512885689568627</c:v>
                </c:pt>
                <c:pt idx="70">
                  <c:v>38.176458651514992</c:v>
                </c:pt>
                <c:pt idx="71">
                  <c:v>38.092084886415819</c:v>
                </c:pt>
                <c:pt idx="72">
                  <c:v>37.778086317565766</c:v>
                </c:pt>
                <c:pt idx="73">
                  <c:v>36.705791885166242</c:v>
                </c:pt>
                <c:pt idx="74">
                  <c:v>35.478634213027739</c:v>
                </c:pt>
                <c:pt idx="75">
                  <c:v>34.613536115175528</c:v>
                </c:pt>
                <c:pt idx="76">
                  <c:v>35.230853029445377</c:v>
                </c:pt>
                <c:pt idx="77">
                  <c:v>34.776943533658724</c:v>
                </c:pt>
                <c:pt idx="78">
                  <c:v>35.856714122459444</c:v>
                </c:pt>
                <c:pt idx="79">
                  <c:v>41.284403669724774</c:v>
                </c:pt>
                <c:pt idx="80">
                  <c:v>40.641454219222268</c:v>
                </c:pt>
                <c:pt idx="81">
                  <c:v>40.035885550725716</c:v>
                </c:pt>
                <c:pt idx="82">
                  <c:v>40.293278935395328</c:v>
                </c:pt>
                <c:pt idx="83">
                  <c:v>43.076545161324773</c:v>
                </c:pt>
                <c:pt idx="84">
                  <c:v>45.258514808129782</c:v>
                </c:pt>
                <c:pt idx="85">
                  <c:v>45.33114032745565</c:v>
                </c:pt>
                <c:pt idx="86">
                  <c:v>46.482468413239204</c:v>
                </c:pt>
                <c:pt idx="87">
                  <c:v>46.315856927726927</c:v>
                </c:pt>
                <c:pt idx="88">
                  <c:v>45.202977646292361</c:v>
                </c:pt>
                <c:pt idx="89">
                  <c:v>43.283741495872093</c:v>
                </c:pt>
                <c:pt idx="90">
                  <c:v>44.591000843737646</c:v>
                </c:pt>
                <c:pt idx="91">
                  <c:v>43.707746366053982</c:v>
                </c:pt>
                <c:pt idx="92">
                  <c:v>42.744390212643246</c:v>
                </c:pt>
                <c:pt idx="93">
                  <c:v>41.451015155237044</c:v>
                </c:pt>
                <c:pt idx="94">
                  <c:v>41.42111052963228</c:v>
                </c:pt>
                <c:pt idx="95">
                  <c:v>41.004581815851587</c:v>
                </c:pt>
                <c:pt idx="96">
                  <c:v>41.367709412480906</c:v>
                </c:pt>
                <c:pt idx="97">
                  <c:v>40.315707404598903</c:v>
                </c:pt>
                <c:pt idx="98">
                  <c:v>40.552808364750994</c:v>
                </c:pt>
                <c:pt idx="99">
                  <c:v>42.473112537514282</c:v>
                </c:pt>
                <c:pt idx="100">
                  <c:v>42.620499620852073</c:v>
                </c:pt>
                <c:pt idx="101">
                  <c:v>44.596340955452789</c:v>
                </c:pt>
                <c:pt idx="102">
                  <c:v>44.479926520062804</c:v>
                </c:pt>
                <c:pt idx="103">
                  <c:v>44.379532419818226</c:v>
                </c:pt>
                <c:pt idx="104">
                  <c:v>44.379532419818226</c:v>
                </c:pt>
                <c:pt idx="105">
                  <c:v>43.010327776057075</c:v>
                </c:pt>
                <c:pt idx="106">
                  <c:v>43.5646313720883</c:v>
                </c:pt>
                <c:pt idx="107">
                  <c:v>42.556418280270428</c:v>
                </c:pt>
                <c:pt idx="108">
                  <c:v>42.005318751268277</c:v>
                </c:pt>
                <c:pt idx="109">
                  <c:v>42.210379041129542</c:v>
                </c:pt>
                <c:pt idx="110">
                  <c:v>38.857856906366486</c:v>
                </c:pt>
                <c:pt idx="111">
                  <c:v>38.378314874347168</c:v>
                </c:pt>
                <c:pt idx="112">
                  <c:v>38.756394783778873</c:v>
                </c:pt>
                <c:pt idx="113">
                  <c:v>38.028003545834174</c:v>
                </c:pt>
                <c:pt idx="114">
                  <c:v>37.796242697397233</c:v>
                </c:pt>
                <c:pt idx="115">
                  <c:v>37.411754653907359</c:v>
                </c:pt>
                <c:pt idx="116">
                  <c:v>36.649186700985787</c:v>
                </c:pt>
                <c:pt idx="117">
                  <c:v>36.592581516805332</c:v>
                </c:pt>
                <c:pt idx="118">
                  <c:v>36.838226655701639</c:v>
                </c:pt>
                <c:pt idx="119">
                  <c:v>37.445931368884239</c:v>
                </c:pt>
                <c:pt idx="120">
                  <c:v>38.199955143061594</c:v>
                </c:pt>
                <c:pt idx="121">
                  <c:v>38.611143745127144</c:v>
                </c:pt>
                <c:pt idx="122">
                  <c:v>38.748918627377684</c:v>
                </c:pt>
                <c:pt idx="123">
                  <c:v>38.59832747701082</c:v>
                </c:pt>
                <c:pt idx="124">
                  <c:v>38.213839433520953</c:v>
                </c:pt>
                <c:pt idx="125">
                  <c:v>36.967457359207955</c:v>
                </c:pt>
                <c:pt idx="126">
                  <c:v>36.727152332026783</c:v>
                </c:pt>
                <c:pt idx="127">
                  <c:v>37.689440463094485</c:v>
                </c:pt>
                <c:pt idx="128">
                  <c:v>38.490457220365052</c:v>
                </c:pt>
                <c:pt idx="129">
                  <c:v>38.810863923273274</c:v>
                </c:pt>
                <c:pt idx="130">
                  <c:v>42.719825698753617</c:v>
                </c:pt>
                <c:pt idx="131">
                  <c:v>46.442951586547196</c:v>
                </c:pt>
                <c:pt idx="132">
                  <c:v>43.332870523651358</c:v>
                </c:pt>
                <c:pt idx="133">
                  <c:v>44.298362721748141</c:v>
                </c:pt>
                <c:pt idx="134">
                  <c:v>43.869017739851117</c:v>
                </c:pt>
                <c:pt idx="135">
                  <c:v>43.234612468092834</c:v>
                </c:pt>
                <c:pt idx="136">
                  <c:v>44.380600442161253</c:v>
                </c:pt>
                <c:pt idx="137">
                  <c:v>44.177676196986042</c:v>
                </c:pt>
                <c:pt idx="138">
                  <c:v>43.1982997084299</c:v>
                </c:pt>
                <c:pt idx="139">
                  <c:v>43.406564065320246</c:v>
                </c:pt>
                <c:pt idx="140">
                  <c:v>44.031357135991286</c:v>
                </c:pt>
                <c:pt idx="141">
                  <c:v>43.851929382362684</c:v>
                </c:pt>
                <c:pt idx="142">
                  <c:v>43.28480951821512</c:v>
                </c:pt>
                <c:pt idx="143">
                  <c:v>43.408700110006301</c:v>
                </c:pt>
                <c:pt idx="144">
                  <c:v>43.454625070756478</c:v>
                </c:pt>
                <c:pt idx="145">
                  <c:v>43.486665741047304</c:v>
                </c:pt>
                <c:pt idx="146">
                  <c:v>43.124606166761012</c:v>
                </c:pt>
                <c:pt idx="147">
                  <c:v>43.18761948499963</c:v>
                </c:pt>
                <c:pt idx="148">
                  <c:v>43.658617338274716</c:v>
                </c:pt>
                <c:pt idx="149">
                  <c:v>43.560359282716192</c:v>
                </c:pt>
                <c:pt idx="150">
                  <c:v>43.603080176437295</c:v>
                </c:pt>
                <c:pt idx="151">
                  <c:v>44.89645523384349</c:v>
                </c:pt>
                <c:pt idx="152">
                  <c:v>45.651547030363879</c:v>
                </c:pt>
                <c:pt idx="153">
                  <c:v>52.455917377791536</c:v>
                </c:pt>
                <c:pt idx="154">
                  <c:v>51.910157960504534</c:v>
                </c:pt>
                <c:pt idx="155">
                  <c:v>51.078168555286176</c:v>
                </c:pt>
                <c:pt idx="156">
                  <c:v>53.997073618780099</c:v>
                </c:pt>
                <c:pt idx="157">
                  <c:v>55.335305614593452</c:v>
                </c:pt>
                <c:pt idx="158">
                  <c:v>55.399386955175103</c:v>
                </c:pt>
                <c:pt idx="159">
                  <c:v>58.712392263246151</c:v>
                </c:pt>
                <c:pt idx="160">
                  <c:v>66.324187502002545</c:v>
                </c:pt>
                <c:pt idx="161">
                  <c:v>61.645181617199427</c:v>
                </c:pt>
                <c:pt idx="162">
                  <c:v>58.583161559739828</c:v>
                </c:pt>
                <c:pt idx="163">
                  <c:v>59.398062607469747</c:v>
                </c:pt>
                <c:pt idx="164">
                  <c:v>58.453930856233512</c:v>
                </c:pt>
                <c:pt idx="165">
                  <c:v>58.222170007796556</c:v>
                </c:pt>
                <c:pt idx="166">
                  <c:v>59.655455992139352</c:v>
                </c:pt>
                <c:pt idx="167">
                  <c:v>58.145272399098587</c:v>
                </c:pt>
                <c:pt idx="168">
                  <c:v>56.55712317501682</c:v>
                </c:pt>
                <c:pt idx="169">
                  <c:v>57.237453407525287</c:v>
                </c:pt>
                <c:pt idx="170">
                  <c:v>57.275902211874275</c:v>
                </c:pt>
                <c:pt idx="171">
                  <c:v>58.568209246937442</c:v>
                </c:pt>
                <c:pt idx="172">
                  <c:v>58.59597782785616</c:v>
                </c:pt>
                <c:pt idx="173">
                  <c:v>59.199410451666644</c:v>
                </c:pt>
                <c:pt idx="174">
                  <c:v>59.285920261451878</c:v>
                </c:pt>
                <c:pt idx="175">
                  <c:v>58.919588597793471</c:v>
                </c:pt>
                <c:pt idx="176">
                  <c:v>58.091871281947213</c:v>
                </c:pt>
                <c:pt idx="177">
                  <c:v>59.552925847208726</c:v>
                </c:pt>
                <c:pt idx="178">
                  <c:v>60.05916843780372</c:v>
                </c:pt>
                <c:pt idx="179">
                  <c:v>61.32157084726213</c:v>
                </c:pt>
                <c:pt idx="180">
                  <c:v>61.979472610567008</c:v>
                </c:pt>
                <c:pt idx="181">
                  <c:v>62.452606508528163</c:v>
                </c:pt>
                <c:pt idx="182">
                  <c:v>62.479307067103839</c:v>
                </c:pt>
                <c:pt idx="183">
                  <c:v>60.953103138917662</c:v>
                </c:pt>
                <c:pt idx="184">
                  <c:v>60.017515566425651</c:v>
                </c:pt>
                <c:pt idx="185">
                  <c:v>59.959842359902169</c:v>
                </c:pt>
                <c:pt idx="186">
                  <c:v>60.893293887708133</c:v>
                </c:pt>
                <c:pt idx="187">
                  <c:v>61.54051542758274</c:v>
                </c:pt>
                <c:pt idx="188">
                  <c:v>62.149288163108373</c:v>
                </c:pt>
                <c:pt idx="189">
                  <c:v>61.939955783875</c:v>
                </c:pt>
                <c:pt idx="190">
                  <c:v>62.930012495861412</c:v>
                </c:pt>
                <c:pt idx="191">
                  <c:v>63.138276852751765</c:v>
                </c:pt>
                <c:pt idx="192">
                  <c:v>63.314500539351279</c:v>
                </c:pt>
                <c:pt idx="193">
                  <c:v>66.380792686183</c:v>
                </c:pt>
                <c:pt idx="194">
                  <c:v>67.075007209150812</c:v>
                </c:pt>
                <c:pt idx="195">
                  <c:v>68.02661511678825</c:v>
                </c:pt>
                <c:pt idx="196">
                  <c:v>69.599812028067632</c:v>
                </c:pt>
                <c:pt idx="197">
                  <c:v>71.65148294902329</c:v>
                </c:pt>
                <c:pt idx="198">
                  <c:v>70.899595219532003</c:v>
                </c:pt>
                <c:pt idx="199">
                  <c:v>74.338627164080279</c:v>
                </c:pt>
                <c:pt idx="200">
                  <c:v>76.546229347117944</c:v>
                </c:pt>
                <c:pt idx="201">
                  <c:v>80.814046629855497</c:v>
                </c:pt>
                <c:pt idx="202">
                  <c:v>81.750702224690542</c:v>
                </c:pt>
                <c:pt idx="203">
                  <c:v>82.185387318302688</c:v>
                </c:pt>
                <c:pt idx="204">
                  <c:v>83.175444030289114</c:v>
                </c:pt>
                <c:pt idx="205">
                  <c:v>83.227777125097461</c:v>
                </c:pt>
                <c:pt idx="206">
                  <c:v>84.058698507972778</c:v>
                </c:pt>
                <c:pt idx="207">
                  <c:v>85.340325319605682</c:v>
                </c:pt>
                <c:pt idx="208">
                  <c:v>84.990013991092695</c:v>
                </c:pt>
              </c:numCache>
            </c:numRef>
          </c:val>
          <c:smooth val="1"/>
          <c:extLst>
            <c:ext xmlns:c16="http://schemas.microsoft.com/office/drawing/2014/chart" uri="{C3380CC4-5D6E-409C-BE32-E72D297353CC}">
              <c16:uniqueId val="{00000001-D2D1-4F8E-9BB8-89FE6F9D4BD9}"/>
            </c:ext>
          </c:extLst>
        </c:ser>
        <c:ser>
          <c:idx val="3"/>
          <c:order val="2"/>
          <c:tx>
            <c:v>MnSO4</c:v>
          </c:tx>
          <c:spPr>
            <a:ln w="19050" cap="rnd">
              <a:solidFill>
                <a:srgbClr val="C00000"/>
              </a:solidFill>
              <a:round/>
            </a:ln>
            <a:effectLst/>
          </c:spPr>
          <c:marker>
            <c:symbol val="none"/>
          </c:marker>
          <c:cat>
            <c:numRef>
              <c:f>Weekly!$C$151:$C$359</c:f>
              <c:numCache>
                <c:formatCode>m/d/yyyy</c:formatCode>
                <c:ptCount val="209"/>
                <c:pt idx="0">
                  <c:v>43135</c:v>
                </c:pt>
                <c:pt idx="1">
                  <c:v>43142</c:v>
                </c:pt>
                <c:pt idx="2">
                  <c:v>43149</c:v>
                </c:pt>
                <c:pt idx="3">
                  <c:v>43156</c:v>
                </c:pt>
                <c:pt idx="4">
                  <c:v>43163</c:v>
                </c:pt>
                <c:pt idx="5">
                  <c:v>43170</c:v>
                </c:pt>
                <c:pt idx="6">
                  <c:v>43177</c:v>
                </c:pt>
                <c:pt idx="7">
                  <c:v>43184</c:v>
                </c:pt>
                <c:pt idx="8">
                  <c:v>43191</c:v>
                </c:pt>
                <c:pt idx="9">
                  <c:v>43198</c:v>
                </c:pt>
                <c:pt idx="10">
                  <c:v>43205</c:v>
                </c:pt>
                <c:pt idx="11">
                  <c:v>43212</c:v>
                </c:pt>
                <c:pt idx="12">
                  <c:v>43219</c:v>
                </c:pt>
                <c:pt idx="13">
                  <c:v>43226</c:v>
                </c:pt>
                <c:pt idx="14">
                  <c:v>43233</c:v>
                </c:pt>
                <c:pt idx="15">
                  <c:v>43240</c:v>
                </c:pt>
                <c:pt idx="16">
                  <c:v>43247</c:v>
                </c:pt>
                <c:pt idx="17">
                  <c:v>43254</c:v>
                </c:pt>
                <c:pt idx="18">
                  <c:v>43261</c:v>
                </c:pt>
                <c:pt idx="19">
                  <c:v>43268</c:v>
                </c:pt>
                <c:pt idx="20">
                  <c:v>43275</c:v>
                </c:pt>
                <c:pt idx="21">
                  <c:v>43282</c:v>
                </c:pt>
                <c:pt idx="22">
                  <c:v>43289</c:v>
                </c:pt>
                <c:pt idx="23">
                  <c:v>43296</c:v>
                </c:pt>
                <c:pt idx="24">
                  <c:v>43303</c:v>
                </c:pt>
                <c:pt idx="25">
                  <c:v>43310</c:v>
                </c:pt>
                <c:pt idx="26">
                  <c:v>43317</c:v>
                </c:pt>
                <c:pt idx="27">
                  <c:v>43324</c:v>
                </c:pt>
                <c:pt idx="28">
                  <c:v>43331</c:v>
                </c:pt>
                <c:pt idx="29">
                  <c:v>43338</c:v>
                </c:pt>
                <c:pt idx="30">
                  <c:v>43345</c:v>
                </c:pt>
                <c:pt idx="31">
                  <c:v>43352</c:v>
                </c:pt>
                <c:pt idx="32">
                  <c:v>43359</c:v>
                </c:pt>
                <c:pt idx="33">
                  <c:v>43366</c:v>
                </c:pt>
                <c:pt idx="34">
                  <c:v>43373</c:v>
                </c:pt>
                <c:pt idx="35">
                  <c:v>43380</c:v>
                </c:pt>
                <c:pt idx="36">
                  <c:v>43387</c:v>
                </c:pt>
                <c:pt idx="37">
                  <c:v>43394</c:v>
                </c:pt>
                <c:pt idx="38">
                  <c:v>43401</c:v>
                </c:pt>
                <c:pt idx="39">
                  <c:v>43408</c:v>
                </c:pt>
                <c:pt idx="40">
                  <c:v>43415</c:v>
                </c:pt>
                <c:pt idx="41">
                  <c:v>43422</c:v>
                </c:pt>
                <c:pt idx="42">
                  <c:v>43429</c:v>
                </c:pt>
                <c:pt idx="43">
                  <c:v>43436</c:v>
                </c:pt>
                <c:pt idx="44">
                  <c:v>43443</c:v>
                </c:pt>
                <c:pt idx="45">
                  <c:v>43450</c:v>
                </c:pt>
                <c:pt idx="46">
                  <c:v>43457</c:v>
                </c:pt>
                <c:pt idx="47">
                  <c:v>43464</c:v>
                </c:pt>
                <c:pt idx="48">
                  <c:v>43471</c:v>
                </c:pt>
                <c:pt idx="49">
                  <c:v>43478</c:v>
                </c:pt>
                <c:pt idx="50">
                  <c:v>43485</c:v>
                </c:pt>
                <c:pt idx="51">
                  <c:v>43492</c:v>
                </c:pt>
                <c:pt idx="52">
                  <c:v>43499</c:v>
                </c:pt>
                <c:pt idx="53">
                  <c:v>43506</c:v>
                </c:pt>
                <c:pt idx="54">
                  <c:v>43513</c:v>
                </c:pt>
                <c:pt idx="55">
                  <c:v>43520</c:v>
                </c:pt>
                <c:pt idx="56">
                  <c:v>43527</c:v>
                </c:pt>
                <c:pt idx="57">
                  <c:v>43534</c:v>
                </c:pt>
                <c:pt idx="58">
                  <c:v>43541</c:v>
                </c:pt>
                <c:pt idx="59">
                  <c:v>43548</c:v>
                </c:pt>
                <c:pt idx="60">
                  <c:v>43555</c:v>
                </c:pt>
                <c:pt idx="61">
                  <c:v>43562</c:v>
                </c:pt>
                <c:pt idx="62">
                  <c:v>43569</c:v>
                </c:pt>
                <c:pt idx="63">
                  <c:v>43576</c:v>
                </c:pt>
                <c:pt idx="64">
                  <c:v>43583</c:v>
                </c:pt>
                <c:pt idx="65">
                  <c:v>43590</c:v>
                </c:pt>
                <c:pt idx="66">
                  <c:v>43597</c:v>
                </c:pt>
                <c:pt idx="67">
                  <c:v>43604</c:v>
                </c:pt>
                <c:pt idx="68">
                  <c:v>43611</c:v>
                </c:pt>
                <c:pt idx="69">
                  <c:v>43618</c:v>
                </c:pt>
                <c:pt idx="70">
                  <c:v>43625</c:v>
                </c:pt>
                <c:pt idx="71">
                  <c:v>43632</c:v>
                </c:pt>
                <c:pt idx="72">
                  <c:v>43639</c:v>
                </c:pt>
                <c:pt idx="73">
                  <c:v>43646</c:v>
                </c:pt>
                <c:pt idx="74">
                  <c:v>43653</c:v>
                </c:pt>
                <c:pt idx="75">
                  <c:v>43660</c:v>
                </c:pt>
                <c:pt idx="76">
                  <c:v>43667</c:v>
                </c:pt>
                <c:pt idx="77">
                  <c:v>43674</c:v>
                </c:pt>
                <c:pt idx="78">
                  <c:v>43681</c:v>
                </c:pt>
                <c:pt idx="79">
                  <c:v>43688</c:v>
                </c:pt>
                <c:pt idx="80">
                  <c:v>43695</c:v>
                </c:pt>
                <c:pt idx="81">
                  <c:v>43702</c:v>
                </c:pt>
                <c:pt idx="82">
                  <c:v>43709</c:v>
                </c:pt>
                <c:pt idx="83">
                  <c:v>43716</c:v>
                </c:pt>
                <c:pt idx="84">
                  <c:v>43723</c:v>
                </c:pt>
                <c:pt idx="85">
                  <c:v>43730</c:v>
                </c:pt>
                <c:pt idx="86">
                  <c:v>43737</c:v>
                </c:pt>
                <c:pt idx="87">
                  <c:v>43744</c:v>
                </c:pt>
                <c:pt idx="88">
                  <c:v>43751</c:v>
                </c:pt>
                <c:pt idx="89">
                  <c:v>43758</c:v>
                </c:pt>
                <c:pt idx="90">
                  <c:v>43765</c:v>
                </c:pt>
                <c:pt idx="91">
                  <c:v>43772</c:v>
                </c:pt>
                <c:pt idx="92">
                  <c:v>43779</c:v>
                </c:pt>
                <c:pt idx="93">
                  <c:v>43786</c:v>
                </c:pt>
                <c:pt idx="94">
                  <c:v>43793</c:v>
                </c:pt>
                <c:pt idx="95">
                  <c:v>43800</c:v>
                </c:pt>
                <c:pt idx="96">
                  <c:v>43807</c:v>
                </c:pt>
                <c:pt idx="97">
                  <c:v>43814</c:v>
                </c:pt>
                <c:pt idx="98">
                  <c:v>43821</c:v>
                </c:pt>
                <c:pt idx="99">
                  <c:v>43828</c:v>
                </c:pt>
                <c:pt idx="100">
                  <c:v>43835</c:v>
                </c:pt>
                <c:pt idx="101">
                  <c:v>43842</c:v>
                </c:pt>
                <c:pt idx="102">
                  <c:v>43849</c:v>
                </c:pt>
                <c:pt idx="103">
                  <c:v>43856</c:v>
                </c:pt>
                <c:pt idx="104">
                  <c:v>43863</c:v>
                </c:pt>
                <c:pt idx="105">
                  <c:v>43870</c:v>
                </c:pt>
                <c:pt idx="106">
                  <c:v>43877</c:v>
                </c:pt>
                <c:pt idx="107">
                  <c:v>43884</c:v>
                </c:pt>
                <c:pt idx="108">
                  <c:v>43891</c:v>
                </c:pt>
                <c:pt idx="109">
                  <c:v>43898</c:v>
                </c:pt>
                <c:pt idx="110">
                  <c:v>43905</c:v>
                </c:pt>
                <c:pt idx="111">
                  <c:v>43912</c:v>
                </c:pt>
                <c:pt idx="112">
                  <c:v>43919</c:v>
                </c:pt>
                <c:pt idx="113">
                  <c:v>43926</c:v>
                </c:pt>
                <c:pt idx="114">
                  <c:v>43933</c:v>
                </c:pt>
                <c:pt idx="115">
                  <c:v>43940</c:v>
                </c:pt>
                <c:pt idx="116">
                  <c:v>43947</c:v>
                </c:pt>
                <c:pt idx="117">
                  <c:v>43954</c:v>
                </c:pt>
                <c:pt idx="118">
                  <c:v>43961</c:v>
                </c:pt>
                <c:pt idx="119">
                  <c:v>43968</c:v>
                </c:pt>
                <c:pt idx="120">
                  <c:v>43975</c:v>
                </c:pt>
                <c:pt idx="121">
                  <c:v>43982</c:v>
                </c:pt>
                <c:pt idx="122">
                  <c:v>43989</c:v>
                </c:pt>
                <c:pt idx="123">
                  <c:v>43996</c:v>
                </c:pt>
                <c:pt idx="124">
                  <c:v>44003</c:v>
                </c:pt>
                <c:pt idx="125">
                  <c:v>44010</c:v>
                </c:pt>
                <c:pt idx="126">
                  <c:v>44017</c:v>
                </c:pt>
                <c:pt idx="127">
                  <c:v>44024</c:v>
                </c:pt>
                <c:pt idx="128">
                  <c:v>44031</c:v>
                </c:pt>
                <c:pt idx="129">
                  <c:v>44038</c:v>
                </c:pt>
                <c:pt idx="130">
                  <c:v>44045</c:v>
                </c:pt>
                <c:pt idx="131">
                  <c:v>44052</c:v>
                </c:pt>
                <c:pt idx="132">
                  <c:v>44059</c:v>
                </c:pt>
                <c:pt idx="133">
                  <c:v>44066</c:v>
                </c:pt>
                <c:pt idx="134">
                  <c:v>44073</c:v>
                </c:pt>
                <c:pt idx="135">
                  <c:v>44080</c:v>
                </c:pt>
                <c:pt idx="136">
                  <c:v>44087</c:v>
                </c:pt>
                <c:pt idx="137">
                  <c:v>44094</c:v>
                </c:pt>
                <c:pt idx="138">
                  <c:v>44101</c:v>
                </c:pt>
                <c:pt idx="139">
                  <c:v>44108</c:v>
                </c:pt>
                <c:pt idx="140">
                  <c:v>44115</c:v>
                </c:pt>
                <c:pt idx="141">
                  <c:v>44122</c:v>
                </c:pt>
                <c:pt idx="142">
                  <c:v>44129</c:v>
                </c:pt>
                <c:pt idx="143">
                  <c:v>44136</c:v>
                </c:pt>
                <c:pt idx="144">
                  <c:v>44143</c:v>
                </c:pt>
                <c:pt idx="145">
                  <c:v>44150</c:v>
                </c:pt>
                <c:pt idx="146">
                  <c:v>44157</c:v>
                </c:pt>
                <c:pt idx="147">
                  <c:v>44164</c:v>
                </c:pt>
                <c:pt idx="148">
                  <c:v>44171</c:v>
                </c:pt>
                <c:pt idx="149">
                  <c:v>44178</c:v>
                </c:pt>
                <c:pt idx="150">
                  <c:v>44185</c:v>
                </c:pt>
                <c:pt idx="151">
                  <c:v>44192</c:v>
                </c:pt>
                <c:pt idx="152">
                  <c:v>44199</c:v>
                </c:pt>
                <c:pt idx="153">
                  <c:v>44206</c:v>
                </c:pt>
                <c:pt idx="154">
                  <c:v>44213</c:v>
                </c:pt>
                <c:pt idx="155">
                  <c:v>44220</c:v>
                </c:pt>
                <c:pt idx="156">
                  <c:v>44227</c:v>
                </c:pt>
                <c:pt idx="157">
                  <c:v>44234</c:v>
                </c:pt>
                <c:pt idx="158">
                  <c:v>44241</c:v>
                </c:pt>
                <c:pt idx="159">
                  <c:v>44248</c:v>
                </c:pt>
                <c:pt idx="160">
                  <c:v>44255</c:v>
                </c:pt>
                <c:pt idx="161">
                  <c:v>44262</c:v>
                </c:pt>
                <c:pt idx="162">
                  <c:v>44269</c:v>
                </c:pt>
                <c:pt idx="163">
                  <c:v>44276</c:v>
                </c:pt>
                <c:pt idx="164">
                  <c:v>44283</c:v>
                </c:pt>
                <c:pt idx="165">
                  <c:v>44290</c:v>
                </c:pt>
                <c:pt idx="166">
                  <c:v>44297</c:v>
                </c:pt>
                <c:pt idx="167">
                  <c:v>44304</c:v>
                </c:pt>
                <c:pt idx="168">
                  <c:v>44311</c:v>
                </c:pt>
                <c:pt idx="169">
                  <c:v>44318</c:v>
                </c:pt>
                <c:pt idx="170">
                  <c:v>44325</c:v>
                </c:pt>
                <c:pt idx="171">
                  <c:v>44332</c:v>
                </c:pt>
                <c:pt idx="172">
                  <c:v>44339</c:v>
                </c:pt>
                <c:pt idx="173">
                  <c:v>44346</c:v>
                </c:pt>
                <c:pt idx="174">
                  <c:v>44353</c:v>
                </c:pt>
                <c:pt idx="175">
                  <c:v>44360</c:v>
                </c:pt>
                <c:pt idx="176">
                  <c:v>44367</c:v>
                </c:pt>
                <c:pt idx="177">
                  <c:v>44374</c:v>
                </c:pt>
                <c:pt idx="178">
                  <c:v>44381</c:v>
                </c:pt>
                <c:pt idx="179">
                  <c:v>44388</c:v>
                </c:pt>
                <c:pt idx="180">
                  <c:v>44395</c:v>
                </c:pt>
                <c:pt idx="181">
                  <c:v>44402</c:v>
                </c:pt>
                <c:pt idx="182">
                  <c:v>44409</c:v>
                </c:pt>
                <c:pt idx="183">
                  <c:v>44416</c:v>
                </c:pt>
                <c:pt idx="184">
                  <c:v>44423</c:v>
                </c:pt>
                <c:pt idx="185">
                  <c:v>44430</c:v>
                </c:pt>
                <c:pt idx="186">
                  <c:v>44437</c:v>
                </c:pt>
                <c:pt idx="187">
                  <c:v>44444</c:v>
                </c:pt>
                <c:pt idx="188">
                  <c:v>44451</c:v>
                </c:pt>
                <c:pt idx="189">
                  <c:v>44458</c:v>
                </c:pt>
                <c:pt idx="190">
                  <c:v>44465</c:v>
                </c:pt>
                <c:pt idx="191">
                  <c:v>44472</c:v>
                </c:pt>
                <c:pt idx="192">
                  <c:v>44479</c:v>
                </c:pt>
                <c:pt idx="193">
                  <c:v>44486</c:v>
                </c:pt>
                <c:pt idx="194">
                  <c:v>44493</c:v>
                </c:pt>
                <c:pt idx="195">
                  <c:v>44500</c:v>
                </c:pt>
                <c:pt idx="196">
                  <c:v>44507</c:v>
                </c:pt>
                <c:pt idx="197">
                  <c:v>44514</c:v>
                </c:pt>
                <c:pt idx="198">
                  <c:v>44521</c:v>
                </c:pt>
                <c:pt idx="199">
                  <c:v>44528</c:v>
                </c:pt>
                <c:pt idx="200">
                  <c:v>44535</c:v>
                </c:pt>
                <c:pt idx="201">
                  <c:v>44542</c:v>
                </c:pt>
                <c:pt idx="202">
                  <c:v>44549</c:v>
                </c:pt>
                <c:pt idx="203">
                  <c:v>44556</c:v>
                </c:pt>
                <c:pt idx="204">
                  <c:v>44563</c:v>
                </c:pt>
                <c:pt idx="205">
                  <c:v>44570</c:v>
                </c:pt>
                <c:pt idx="206">
                  <c:v>44577</c:v>
                </c:pt>
                <c:pt idx="207">
                  <c:v>44584</c:v>
                </c:pt>
                <c:pt idx="208">
                  <c:v>44591</c:v>
                </c:pt>
              </c:numCache>
            </c:numRef>
          </c:cat>
          <c:val>
            <c:numRef>
              <c:f>Weekly!$AE$151:$AE$359</c:f>
              <c:numCache>
                <c:formatCode>_-* #,##0_-;\-* #,##0_-;_-* "-"??_-;_-@_-</c:formatCode>
                <c:ptCount val="209"/>
                <c:pt idx="0">
                  <c:v>100</c:v>
                </c:pt>
                <c:pt idx="1">
                  <c:v>100.05078672397416</c:v>
                </c:pt>
                <c:pt idx="2">
                  <c:v>100.05078672397416</c:v>
                </c:pt>
                <c:pt idx="3">
                  <c:v>99.446048510726342</c:v>
                </c:pt>
                <c:pt idx="4">
                  <c:v>99.306855267241644</c:v>
                </c:pt>
                <c:pt idx="5">
                  <c:v>99.462036923829316</c:v>
                </c:pt>
                <c:pt idx="6">
                  <c:v>99.504359193807772</c:v>
                </c:pt>
                <c:pt idx="7">
                  <c:v>99.772400237004717</c:v>
                </c:pt>
                <c:pt idx="8">
                  <c:v>100.21161134989231</c:v>
                </c:pt>
                <c:pt idx="9">
                  <c:v>99.867390220734137</c:v>
                </c:pt>
                <c:pt idx="10">
                  <c:v>100.22289728855324</c:v>
                </c:pt>
                <c:pt idx="11">
                  <c:v>100.07618008596124</c:v>
                </c:pt>
                <c:pt idx="12">
                  <c:v>99.429119602734971</c:v>
                </c:pt>
                <c:pt idx="13">
                  <c:v>99.035052244491055</c:v>
                </c:pt>
                <c:pt idx="14">
                  <c:v>99.482727811374332</c:v>
                </c:pt>
                <c:pt idx="15">
                  <c:v>98.697414579551776</c:v>
                </c:pt>
                <c:pt idx="16">
                  <c:v>98.707760023324269</c:v>
                </c:pt>
                <c:pt idx="17">
                  <c:v>98.145344080054926</c:v>
                </c:pt>
                <c:pt idx="18">
                  <c:v>96.89918835291131</c:v>
                </c:pt>
                <c:pt idx="19">
                  <c:v>96.64431423815212</c:v>
                </c:pt>
                <c:pt idx="20">
                  <c:v>95.314454465939988</c:v>
                </c:pt>
                <c:pt idx="21">
                  <c:v>93.709970186312034</c:v>
                </c:pt>
                <c:pt idx="22">
                  <c:v>93.441929143115104</c:v>
                </c:pt>
                <c:pt idx="23">
                  <c:v>92.247500634834054</c:v>
                </c:pt>
                <c:pt idx="24">
                  <c:v>90.232960583859224</c:v>
                </c:pt>
                <c:pt idx="25">
                  <c:v>89.719450374787215</c:v>
                </c:pt>
                <c:pt idx="26">
                  <c:v>87.883604352610362</c:v>
                </c:pt>
                <c:pt idx="27">
                  <c:v>87.766982986447474</c:v>
                </c:pt>
                <c:pt idx="28">
                  <c:v>88.886171903655708</c:v>
                </c:pt>
                <c:pt idx="29">
                  <c:v>89.578376141525681</c:v>
                </c:pt>
                <c:pt idx="30">
                  <c:v>90.767161680476278</c:v>
                </c:pt>
                <c:pt idx="31">
                  <c:v>90.498180142390922</c:v>
                </c:pt>
                <c:pt idx="32">
                  <c:v>90.316664628927739</c:v>
                </c:pt>
                <c:pt idx="33">
                  <c:v>90.452095892858836</c:v>
                </c:pt>
                <c:pt idx="34">
                  <c:v>90.364629868236662</c:v>
                </c:pt>
                <c:pt idx="35">
                  <c:v>90.364629868236662</c:v>
                </c:pt>
                <c:pt idx="36">
                  <c:v>89.671485135478306</c:v>
                </c:pt>
                <c:pt idx="37">
                  <c:v>89.576495151748873</c:v>
                </c:pt>
                <c:pt idx="38">
                  <c:v>89.396860628062484</c:v>
                </c:pt>
                <c:pt idx="39">
                  <c:v>90.078719422159949</c:v>
                </c:pt>
                <c:pt idx="40">
                  <c:v>95.984086826488095</c:v>
                </c:pt>
                <c:pt idx="41">
                  <c:v>96.245544405466163</c:v>
                </c:pt>
                <c:pt idx="42">
                  <c:v>96.099767697762559</c:v>
                </c:pt>
                <c:pt idx="43">
                  <c:v>95.953990990058969</c:v>
                </c:pt>
                <c:pt idx="44">
                  <c:v>97.136193064790703</c:v>
                </c:pt>
                <c:pt idx="45">
                  <c:v>93.946034403303031</c:v>
                </c:pt>
                <c:pt idx="46">
                  <c:v>93.96108232151758</c:v>
                </c:pt>
                <c:pt idx="47">
                  <c:v>95.715105288402754</c:v>
                </c:pt>
                <c:pt idx="48">
                  <c:v>95.836429129007684</c:v>
                </c:pt>
                <c:pt idx="49">
                  <c:v>95.95869346450101</c:v>
                </c:pt>
                <c:pt idx="50">
                  <c:v>95.731093701505728</c:v>
                </c:pt>
                <c:pt idx="51">
                  <c:v>96.158078380844003</c:v>
                </c:pt>
                <c:pt idx="52">
                  <c:v>96.212627084371789</c:v>
                </c:pt>
                <c:pt idx="53">
                  <c:v>96.212627084371789</c:v>
                </c:pt>
                <c:pt idx="54">
                  <c:v>95.811976261909024</c:v>
                </c:pt>
                <c:pt idx="55">
                  <c:v>96.651838197259394</c:v>
                </c:pt>
                <c:pt idx="56">
                  <c:v>97.465366275734283</c:v>
                </c:pt>
                <c:pt idx="57">
                  <c:v>97.94501866882355</c:v>
                </c:pt>
                <c:pt idx="58">
                  <c:v>98.063521024763247</c:v>
                </c:pt>
                <c:pt idx="59">
                  <c:v>96.596348998843183</c:v>
                </c:pt>
                <c:pt idx="60">
                  <c:v>96.68193403368852</c:v>
                </c:pt>
                <c:pt idx="61">
                  <c:v>96.60763493750413</c:v>
                </c:pt>
                <c:pt idx="62">
                  <c:v>96.796674410074573</c:v>
                </c:pt>
                <c:pt idx="63">
                  <c:v>96.792912430520943</c:v>
                </c:pt>
                <c:pt idx="64">
                  <c:v>96.429881403594578</c:v>
                </c:pt>
                <c:pt idx="65">
                  <c:v>96.356522802298571</c:v>
                </c:pt>
                <c:pt idx="66">
                  <c:v>95.095319156940377</c:v>
                </c:pt>
                <c:pt idx="67">
                  <c:v>95.156451324687055</c:v>
                </c:pt>
                <c:pt idx="68">
                  <c:v>95.409444449669422</c:v>
                </c:pt>
                <c:pt idx="69">
                  <c:v>95.341728817703881</c:v>
                </c:pt>
                <c:pt idx="70">
                  <c:v>95.27401318573834</c:v>
                </c:pt>
                <c:pt idx="71">
                  <c:v>95.062401835846032</c:v>
                </c:pt>
                <c:pt idx="72">
                  <c:v>96.081898294882777</c:v>
                </c:pt>
                <c:pt idx="73">
                  <c:v>94.503747872130319</c:v>
                </c:pt>
                <c:pt idx="74">
                  <c:v>92.772296782566983</c:v>
                </c:pt>
                <c:pt idx="75">
                  <c:v>92.945347842034479</c:v>
                </c:pt>
                <c:pt idx="76">
                  <c:v>92.935942893150369</c:v>
                </c:pt>
                <c:pt idx="77">
                  <c:v>92.966979224467934</c:v>
                </c:pt>
                <c:pt idx="78">
                  <c:v>92.149689166439387</c:v>
                </c:pt>
                <c:pt idx="79">
                  <c:v>89.223809568595016</c:v>
                </c:pt>
                <c:pt idx="80">
                  <c:v>89.470219229358491</c:v>
                </c:pt>
                <c:pt idx="81">
                  <c:v>88.800586868810385</c:v>
                </c:pt>
                <c:pt idx="82">
                  <c:v>86.733379104084577</c:v>
                </c:pt>
                <c:pt idx="83">
                  <c:v>87.233722384718831</c:v>
                </c:pt>
                <c:pt idx="84">
                  <c:v>87.680457456713725</c:v>
                </c:pt>
                <c:pt idx="85">
                  <c:v>87.529037779679669</c:v>
                </c:pt>
                <c:pt idx="86">
                  <c:v>85.825801536768651</c:v>
                </c:pt>
                <c:pt idx="87">
                  <c:v>85.825801536768651</c:v>
                </c:pt>
                <c:pt idx="88">
                  <c:v>86.245262256999638</c:v>
                </c:pt>
                <c:pt idx="89">
                  <c:v>82.340327480320141</c:v>
                </c:pt>
                <c:pt idx="90">
                  <c:v>82.526545468225393</c:v>
                </c:pt>
                <c:pt idx="91">
                  <c:v>82.85854016383422</c:v>
                </c:pt>
                <c:pt idx="92">
                  <c:v>82.002689815380862</c:v>
                </c:pt>
                <c:pt idx="93">
                  <c:v>81.85879409745408</c:v>
                </c:pt>
                <c:pt idx="94">
                  <c:v>81.501406039858182</c:v>
                </c:pt>
                <c:pt idx="95">
                  <c:v>81.577586125819408</c:v>
                </c:pt>
                <c:pt idx="96">
                  <c:v>81.546549794501871</c:v>
                </c:pt>
                <c:pt idx="97">
                  <c:v>80.68505647671806</c:v>
                </c:pt>
                <c:pt idx="98">
                  <c:v>79.206598512137077</c:v>
                </c:pt>
                <c:pt idx="99">
                  <c:v>79.376828086939341</c:v>
                </c:pt>
                <c:pt idx="100">
                  <c:v>79.65239308924356</c:v>
                </c:pt>
                <c:pt idx="101">
                  <c:v>80.853405061743501</c:v>
                </c:pt>
                <c:pt idx="102">
                  <c:v>78.062956727830183</c:v>
                </c:pt>
                <c:pt idx="103">
                  <c:v>77.790213210191197</c:v>
                </c:pt>
                <c:pt idx="104">
                  <c:v>77.790213210191197</c:v>
                </c:pt>
                <c:pt idx="105">
                  <c:v>76.904267025308727</c:v>
                </c:pt>
                <c:pt idx="106">
                  <c:v>76.725572996510763</c:v>
                </c:pt>
                <c:pt idx="107">
                  <c:v>76.288242873399994</c:v>
                </c:pt>
                <c:pt idx="108">
                  <c:v>76.670083798094566</c:v>
                </c:pt>
                <c:pt idx="109">
                  <c:v>77.32466824042811</c:v>
                </c:pt>
                <c:pt idx="110">
                  <c:v>76.487627789742959</c:v>
                </c:pt>
                <c:pt idx="111">
                  <c:v>75.544311416667455</c:v>
                </c:pt>
                <c:pt idx="112">
                  <c:v>75.547132901332674</c:v>
                </c:pt>
                <c:pt idx="113">
                  <c:v>74.268059853094698</c:v>
                </c:pt>
                <c:pt idx="114">
                  <c:v>74.854928663462715</c:v>
                </c:pt>
                <c:pt idx="115">
                  <c:v>74.455218335888347</c:v>
                </c:pt>
                <c:pt idx="116">
                  <c:v>74.373395280596654</c:v>
                </c:pt>
                <c:pt idx="117">
                  <c:v>74.565256237832358</c:v>
                </c:pt>
                <c:pt idx="118">
                  <c:v>74.450515861446291</c:v>
                </c:pt>
                <c:pt idx="119">
                  <c:v>74.159902940927509</c:v>
                </c:pt>
                <c:pt idx="120">
                  <c:v>73.87399249485081</c:v>
                </c:pt>
                <c:pt idx="121">
                  <c:v>73.800633893554789</c:v>
                </c:pt>
                <c:pt idx="122">
                  <c:v>74.352704393051638</c:v>
                </c:pt>
                <c:pt idx="123">
                  <c:v>73.687774506945559</c:v>
                </c:pt>
                <c:pt idx="124">
                  <c:v>73.153573410328519</c:v>
                </c:pt>
                <c:pt idx="125">
                  <c:v>73.079274314144101</c:v>
                </c:pt>
                <c:pt idx="126">
                  <c:v>73.200598154749045</c:v>
                </c:pt>
                <c:pt idx="127">
                  <c:v>73.902207341503086</c:v>
                </c:pt>
                <c:pt idx="128">
                  <c:v>73.976506437687533</c:v>
                </c:pt>
                <c:pt idx="129">
                  <c:v>73.71410836382104</c:v>
                </c:pt>
                <c:pt idx="130">
                  <c:v>74.158962446039098</c:v>
                </c:pt>
                <c:pt idx="131">
                  <c:v>74.235142532000353</c:v>
                </c:pt>
                <c:pt idx="132">
                  <c:v>75.776613654104793</c:v>
                </c:pt>
                <c:pt idx="133">
                  <c:v>76.115191813932483</c:v>
                </c:pt>
                <c:pt idx="134">
                  <c:v>76.713346562961419</c:v>
                </c:pt>
                <c:pt idx="135">
                  <c:v>78.343224204576458</c:v>
                </c:pt>
                <c:pt idx="136">
                  <c:v>78.439154683194303</c:v>
                </c:pt>
                <c:pt idx="137">
                  <c:v>79.194372078587747</c:v>
                </c:pt>
                <c:pt idx="138">
                  <c:v>78.560478523799219</c:v>
                </c:pt>
                <c:pt idx="139">
                  <c:v>78.650766033086612</c:v>
                </c:pt>
                <c:pt idx="140">
                  <c:v>78.650766033086612</c:v>
                </c:pt>
                <c:pt idx="141">
                  <c:v>81.44497634655356</c:v>
                </c:pt>
                <c:pt idx="142">
                  <c:v>81.576645630930983</c:v>
                </c:pt>
                <c:pt idx="143">
                  <c:v>81.510810988742278</c:v>
                </c:pt>
                <c:pt idx="144">
                  <c:v>82.506795075568775</c:v>
                </c:pt>
                <c:pt idx="145">
                  <c:v>82.567927243315438</c:v>
                </c:pt>
                <c:pt idx="146">
                  <c:v>83.115295268370232</c:v>
                </c:pt>
                <c:pt idx="147">
                  <c:v>81.494822575639304</c:v>
                </c:pt>
                <c:pt idx="148">
                  <c:v>83.515005595944587</c:v>
                </c:pt>
                <c:pt idx="149">
                  <c:v>83.327847113150938</c:v>
                </c:pt>
                <c:pt idx="150">
                  <c:v>83.407789178665809</c:v>
                </c:pt>
                <c:pt idx="151">
                  <c:v>84.822293490834895</c:v>
                </c:pt>
                <c:pt idx="152">
                  <c:v>85.012273458293748</c:v>
                </c:pt>
                <c:pt idx="153">
                  <c:v>85.702596706386913</c:v>
                </c:pt>
                <c:pt idx="154">
                  <c:v>87.796138327988189</c:v>
                </c:pt>
                <c:pt idx="155">
                  <c:v>88.507152463626355</c:v>
                </c:pt>
                <c:pt idx="156">
                  <c:v>90.709791492283244</c:v>
                </c:pt>
                <c:pt idx="157">
                  <c:v>90.18311435477348</c:v>
                </c:pt>
                <c:pt idx="158">
                  <c:v>90.18311435477348</c:v>
                </c:pt>
                <c:pt idx="159">
                  <c:v>90.18311435477348</c:v>
                </c:pt>
                <c:pt idx="160">
                  <c:v>92.982967637570894</c:v>
                </c:pt>
                <c:pt idx="161">
                  <c:v>94.092751605895032</c:v>
                </c:pt>
                <c:pt idx="162">
                  <c:v>95.372765149021419</c:v>
                </c:pt>
                <c:pt idx="163">
                  <c:v>96.808900843623917</c:v>
                </c:pt>
                <c:pt idx="164">
                  <c:v>97.771967609356054</c:v>
                </c:pt>
                <c:pt idx="165">
                  <c:v>98.816857430379883</c:v>
                </c:pt>
                <c:pt idx="166">
                  <c:v>101.18878553895061</c:v>
                </c:pt>
                <c:pt idx="167">
                  <c:v>101.68348585025441</c:v>
                </c:pt>
                <c:pt idx="168">
                  <c:v>102.06908875450263</c:v>
                </c:pt>
                <c:pt idx="169">
                  <c:v>102.40296443988828</c:v>
                </c:pt>
                <c:pt idx="170">
                  <c:v>103.06695383110596</c:v>
                </c:pt>
                <c:pt idx="171">
                  <c:v>103.00394067358245</c:v>
                </c:pt>
                <c:pt idx="172">
                  <c:v>103.05190591289137</c:v>
                </c:pt>
                <c:pt idx="173">
                  <c:v>104.11372464190659</c:v>
                </c:pt>
                <c:pt idx="174">
                  <c:v>105.88373602189472</c:v>
                </c:pt>
                <c:pt idx="175">
                  <c:v>105.82542533881329</c:v>
                </c:pt>
                <c:pt idx="176">
                  <c:v>104.93477667948876</c:v>
                </c:pt>
                <c:pt idx="177">
                  <c:v>104.88493045040302</c:v>
                </c:pt>
                <c:pt idx="178">
                  <c:v>104.61218693276402</c:v>
                </c:pt>
                <c:pt idx="179">
                  <c:v>104.51531595925776</c:v>
                </c:pt>
                <c:pt idx="180">
                  <c:v>104.51249447459254</c:v>
                </c:pt>
                <c:pt idx="181">
                  <c:v>104.47675566883294</c:v>
                </c:pt>
                <c:pt idx="182">
                  <c:v>110.62100877481731</c:v>
                </c:pt>
                <c:pt idx="183">
                  <c:v>116.05518824005192</c:v>
                </c:pt>
                <c:pt idx="184">
                  <c:v>119.06100990341119</c:v>
                </c:pt>
                <c:pt idx="185">
                  <c:v>128.74528576937186</c:v>
                </c:pt>
                <c:pt idx="186">
                  <c:v>130.78615967722214</c:v>
                </c:pt>
                <c:pt idx="187">
                  <c:v>132.5665165009828</c:v>
                </c:pt>
                <c:pt idx="188">
                  <c:v>134.26693125922858</c:v>
                </c:pt>
                <c:pt idx="189">
                  <c:v>135.26855831538555</c:v>
                </c:pt>
                <c:pt idx="190">
                  <c:v>135.26667732560873</c:v>
                </c:pt>
                <c:pt idx="191">
                  <c:v>135.17074684699091</c:v>
                </c:pt>
                <c:pt idx="192">
                  <c:v>135.17074684699091</c:v>
                </c:pt>
                <c:pt idx="193">
                  <c:v>135.90715434461615</c:v>
                </c:pt>
                <c:pt idx="194">
                  <c:v>138.45965747176166</c:v>
                </c:pt>
                <c:pt idx="195">
                  <c:v>139.48291591035203</c:v>
                </c:pt>
                <c:pt idx="196">
                  <c:v>139.62869261805565</c:v>
                </c:pt>
                <c:pt idx="197">
                  <c:v>140.04909383317502</c:v>
                </c:pt>
                <c:pt idx="198">
                  <c:v>142.83201820798104</c:v>
                </c:pt>
                <c:pt idx="199">
                  <c:v>142.69282496449634</c:v>
                </c:pt>
                <c:pt idx="200">
                  <c:v>144.546540389553</c:v>
                </c:pt>
                <c:pt idx="201">
                  <c:v>146.16795357717231</c:v>
                </c:pt>
                <c:pt idx="202">
                  <c:v>146.04380825190216</c:v>
                </c:pt>
                <c:pt idx="203">
                  <c:v>146.2206212909233</c:v>
                </c:pt>
                <c:pt idx="204">
                  <c:v>146.4877218392318</c:v>
                </c:pt>
                <c:pt idx="205">
                  <c:v>145.98925954837435</c:v>
                </c:pt>
                <c:pt idx="206">
                  <c:v>146.56390192519305</c:v>
                </c:pt>
                <c:pt idx="207">
                  <c:v>146.88743216680618</c:v>
                </c:pt>
                <c:pt idx="208">
                  <c:v>146.36827898840369</c:v>
                </c:pt>
              </c:numCache>
            </c:numRef>
          </c:val>
          <c:smooth val="1"/>
          <c:extLst>
            <c:ext xmlns:c16="http://schemas.microsoft.com/office/drawing/2014/chart" uri="{C3380CC4-5D6E-409C-BE32-E72D297353CC}">
              <c16:uniqueId val="{00000002-D2D1-4F8E-9BB8-89FE6F9D4BD9}"/>
            </c:ext>
          </c:extLst>
        </c:ser>
        <c:ser>
          <c:idx val="4"/>
          <c:order val="3"/>
          <c:tx>
            <c:v>LiOH</c:v>
          </c:tx>
          <c:spPr>
            <a:ln w="19050" cap="rnd">
              <a:solidFill>
                <a:schemeClr val="accent4">
                  <a:lumMod val="75000"/>
                </a:schemeClr>
              </a:solidFill>
              <a:round/>
            </a:ln>
            <a:effectLst/>
          </c:spPr>
          <c:marker>
            <c:symbol val="none"/>
          </c:marker>
          <c:cat>
            <c:numRef>
              <c:f>Weekly!$C$151:$C$359</c:f>
              <c:numCache>
                <c:formatCode>m/d/yyyy</c:formatCode>
                <c:ptCount val="209"/>
                <c:pt idx="0">
                  <c:v>43135</c:v>
                </c:pt>
                <c:pt idx="1">
                  <c:v>43142</c:v>
                </c:pt>
                <c:pt idx="2">
                  <c:v>43149</c:v>
                </c:pt>
                <c:pt idx="3">
                  <c:v>43156</c:v>
                </c:pt>
                <c:pt idx="4">
                  <c:v>43163</c:v>
                </c:pt>
                <c:pt idx="5">
                  <c:v>43170</c:v>
                </c:pt>
                <c:pt idx="6">
                  <c:v>43177</c:v>
                </c:pt>
                <c:pt idx="7">
                  <c:v>43184</c:v>
                </c:pt>
                <c:pt idx="8">
                  <c:v>43191</c:v>
                </c:pt>
                <c:pt idx="9">
                  <c:v>43198</c:v>
                </c:pt>
                <c:pt idx="10">
                  <c:v>43205</c:v>
                </c:pt>
                <c:pt idx="11">
                  <c:v>43212</c:v>
                </c:pt>
                <c:pt idx="12">
                  <c:v>43219</c:v>
                </c:pt>
                <c:pt idx="13">
                  <c:v>43226</c:v>
                </c:pt>
                <c:pt idx="14">
                  <c:v>43233</c:v>
                </c:pt>
                <c:pt idx="15">
                  <c:v>43240</c:v>
                </c:pt>
                <c:pt idx="16">
                  <c:v>43247</c:v>
                </c:pt>
                <c:pt idx="17">
                  <c:v>43254</c:v>
                </c:pt>
                <c:pt idx="18">
                  <c:v>43261</c:v>
                </c:pt>
                <c:pt idx="19">
                  <c:v>43268</c:v>
                </c:pt>
                <c:pt idx="20">
                  <c:v>43275</c:v>
                </c:pt>
                <c:pt idx="21">
                  <c:v>43282</c:v>
                </c:pt>
                <c:pt idx="22">
                  <c:v>43289</c:v>
                </c:pt>
                <c:pt idx="23">
                  <c:v>43296</c:v>
                </c:pt>
                <c:pt idx="24">
                  <c:v>43303</c:v>
                </c:pt>
                <c:pt idx="25">
                  <c:v>43310</c:v>
                </c:pt>
                <c:pt idx="26">
                  <c:v>43317</c:v>
                </c:pt>
                <c:pt idx="27">
                  <c:v>43324</c:v>
                </c:pt>
                <c:pt idx="28">
                  <c:v>43331</c:v>
                </c:pt>
                <c:pt idx="29">
                  <c:v>43338</c:v>
                </c:pt>
                <c:pt idx="30">
                  <c:v>43345</c:v>
                </c:pt>
                <c:pt idx="31">
                  <c:v>43352</c:v>
                </c:pt>
                <c:pt idx="32">
                  <c:v>43359</c:v>
                </c:pt>
                <c:pt idx="33">
                  <c:v>43366</c:v>
                </c:pt>
                <c:pt idx="34">
                  <c:v>43373</c:v>
                </c:pt>
                <c:pt idx="35">
                  <c:v>43380</c:v>
                </c:pt>
                <c:pt idx="36">
                  <c:v>43387</c:v>
                </c:pt>
                <c:pt idx="37">
                  <c:v>43394</c:v>
                </c:pt>
                <c:pt idx="38">
                  <c:v>43401</c:v>
                </c:pt>
                <c:pt idx="39">
                  <c:v>43408</c:v>
                </c:pt>
                <c:pt idx="40">
                  <c:v>43415</c:v>
                </c:pt>
                <c:pt idx="41">
                  <c:v>43422</c:v>
                </c:pt>
                <c:pt idx="42">
                  <c:v>43429</c:v>
                </c:pt>
                <c:pt idx="43">
                  <c:v>43436</c:v>
                </c:pt>
                <c:pt idx="44">
                  <c:v>43443</c:v>
                </c:pt>
                <c:pt idx="45">
                  <c:v>43450</c:v>
                </c:pt>
                <c:pt idx="46">
                  <c:v>43457</c:v>
                </c:pt>
                <c:pt idx="47">
                  <c:v>43464</c:v>
                </c:pt>
                <c:pt idx="48">
                  <c:v>43471</c:v>
                </c:pt>
                <c:pt idx="49">
                  <c:v>43478</c:v>
                </c:pt>
                <c:pt idx="50">
                  <c:v>43485</c:v>
                </c:pt>
                <c:pt idx="51">
                  <c:v>43492</c:v>
                </c:pt>
                <c:pt idx="52">
                  <c:v>43499</c:v>
                </c:pt>
                <c:pt idx="53">
                  <c:v>43506</c:v>
                </c:pt>
                <c:pt idx="54">
                  <c:v>43513</c:v>
                </c:pt>
                <c:pt idx="55">
                  <c:v>43520</c:v>
                </c:pt>
                <c:pt idx="56">
                  <c:v>43527</c:v>
                </c:pt>
                <c:pt idx="57">
                  <c:v>43534</c:v>
                </c:pt>
                <c:pt idx="58">
                  <c:v>43541</c:v>
                </c:pt>
                <c:pt idx="59">
                  <c:v>43548</c:v>
                </c:pt>
                <c:pt idx="60">
                  <c:v>43555</c:v>
                </c:pt>
                <c:pt idx="61">
                  <c:v>43562</c:v>
                </c:pt>
                <c:pt idx="62">
                  <c:v>43569</c:v>
                </c:pt>
                <c:pt idx="63">
                  <c:v>43576</c:v>
                </c:pt>
                <c:pt idx="64">
                  <c:v>43583</c:v>
                </c:pt>
                <c:pt idx="65">
                  <c:v>43590</c:v>
                </c:pt>
                <c:pt idx="66">
                  <c:v>43597</c:v>
                </c:pt>
                <c:pt idx="67">
                  <c:v>43604</c:v>
                </c:pt>
                <c:pt idx="68">
                  <c:v>43611</c:v>
                </c:pt>
                <c:pt idx="69">
                  <c:v>43618</c:v>
                </c:pt>
                <c:pt idx="70">
                  <c:v>43625</c:v>
                </c:pt>
                <c:pt idx="71">
                  <c:v>43632</c:v>
                </c:pt>
                <c:pt idx="72">
                  <c:v>43639</c:v>
                </c:pt>
                <c:pt idx="73">
                  <c:v>43646</c:v>
                </c:pt>
                <c:pt idx="74">
                  <c:v>43653</c:v>
                </c:pt>
                <c:pt idx="75">
                  <c:v>43660</c:v>
                </c:pt>
                <c:pt idx="76">
                  <c:v>43667</c:v>
                </c:pt>
                <c:pt idx="77">
                  <c:v>43674</c:v>
                </c:pt>
                <c:pt idx="78">
                  <c:v>43681</c:v>
                </c:pt>
                <c:pt idx="79">
                  <c:v>43688</c:v>
                </c:pt>
                <c:pt idx="80">
                  <c:v>43695</c:v>
                </c:pt>
                <c:pt idx="81">
                  <c:v>43702</c:v>
                </c:pt>
                <c:pt idx="82">
                  <c:v>43709</c:v>
                </c:pt>
                <c:pt idx="83">
                  <c:v>43716</c:v>
                </c:pt>
                <c:pt idx="84">
                  <c:v>43723</c:v>
                </c:pt>
                <c:pt idx="85">
                  <c:v>43730</c:v>
                </c:pt>
                <c:pt idx="86">
                  <c:v>43737</c:v>
                </c:pt>
                <c:pt idx="87">
                  <c:v>43744</c:v>
                </c:pt>
                <c:pt idx="88">
                  <c:v>43751</c:v>
                </c:pt>
                <c:pt idx="89">
                  <c:v>43758</c:v>
                </c:pt>
                <c:pt idx="90">
                  <c:v>43765</c:v>
                </c:pt>
                <c:pt idx="91">
                  <c:v>43772</c:v>
                </c:pt>
                <c:pt idx="92">
                  <c:v>43779</c:v>
                </c:pt>
                <c:pt idx="93">
                  <c:v>43786</c:v>
                </c:pt>
                <c:pt idx="94">
                  <c:v>43793</c:v>
                </c:pt>
                <c:pt idx="95">
                  <c:v>43800</c:v>
                </c:pt>
                <c:pt idx="96">
                  <c:v>43807</c:v>
                </c:pt>
                <c:pt idx="97">
                  <c:v>43814</c:v>
                </c:pt>
                <c:pt idx="98">
                  <c:v>43821</c:v>
                </c:pt>
                <c:pt idx="99">
                  <c:v>43828</c:v>
                </c:pt>
                <c:pt idx="100">
                  <c:v>43835</c:v>
                </c:pt>
                <c:pt idx="101">
                  <c:v>43842</c:v>
                </c:pt>
                <c:pt idx="102">
                  <c:v>43849</c:v>
                </c:pt>
                <c:pt idx="103">
                  <c:v>43856</c:v>
                </c:pt>
                <c:pt idx="104">
                  <c:v>43863</c:v>
                </c:pt>
                <c:pt idx="105">
                  <c:v>43870</c:v>
                </c:pt>
                <c:pt idx="106">
                  <c:v>43877</c:v>
                </c:pt>
                <c:pt idx="107">
                  <c:v>43884</c:v>
                </c:pt>
                <c:pt idx="108">
                  <c:v>43891</c:v>
                </c:pt>
                <c:pt idx="109">
                  <c:v>43898</c:v>
                </c:pt>
                <c:pt idx="110">
                  <c:v>43905</c:v>
                </c:pt>
                <c:pt idx="111">
                  <c:v>43912</c:v>
                </c:pt>
                <c:pt idx="112">
                  <c:v>43919</c:v>
                </c:pt>
                <c:pt idx="113">
                  <c:v>43926</c:v>
                </c:pt>
                <c:pt idx="114">
                  <c:v>43933</c:v>
                </c:pt>
                <c:pt idx="115">
                  <c:v>43940</c:v>
                </c:pt>
                <c:pt idx="116">
                  <c:v>43947</c:v>
                </c:pt>
                <c:pt idx="117">
                  <c:v>43954</c:v>
                </c:pt>
                <c:pt idx="118">
                  <c:v>43961</c:v>
                </c:pt>
                <c:pt idx="119">
                  <c:v>43968</c:v>
                </c:pt>
                <c:pt idx="120">
                  <c:v>43975</c:v>
                </c:pt>
                <c:pt idx="121">
                  <c:v>43982</c:v>
                </c:pt>
                <c:pt idx="122">
                  <c:v>43989</c:v>
                </c:pt>
                <c:pt idx="123">
                  <c:v>43996</c:v>
                </c:pt>
                <c:pt idx="124">
                  <c:v>44003</c:v>
                </c:pt>
                <c:pt idx="125">
                  <c:v>44010</c:v>
                </c:pt>
                <c:pt idx="126">
                  <c:v>44017</c:v>
                </c:pt>
                <c:pt idx="127">
                  <c:v>44024</c:v>
                </c:pt>
                <c:pt idx="128">
                  <c:v>44031</c:v>
                </c:pt>
                <c:pt idx="129">
                  <c:v>44038</c:v>
                </c:pt>
                <c:pt idx="130">
                  <c:v>44045</c:v>
                </c:pt>
                <c:pt idx="131">
                  <c:v>44052</c:v>
                </c:pt>
                <c:pt idx="132">
                  <c:v>44059</c:v>
                </c:pt>
                <c:pt idx="133">
                  <c:v>44066</c:v>
                </c:pt>
                <c:pt idx="134">
                  <c:v>44073</c:v>
                </c:pt>
                <c:pt idx="135">
                  <c:v>44080</c:v>
                </c:pt>
                <c:pt idx="136">
                  <c:v>44087</c:v>
                </c:pt>
                <c:pt idx="137">
                  <c:v>44094</c:v>
                </c:pt>
                <c:pt idx="138">
                  <c:v>44101</c:v>
                </c:pt>
                <c:pt idx="139">
                  <c:v>44108</c:v>
                </c:pt>
                <c:pt idx="140">
                  <c:v>44115</c:v>
                </c:pt>
                <c:pt idx="141">
                  <c:v>44122</c:v>
                </c:pt>
                <c:pt idx="142">
                  <c:v>44129</c:v>
                </c:pt>
                <c:pt idx="143">
                  <c:v>44136</c:v>
                </c:pt>
                <c:pt idx="144">
                  <c:v>44143</c:v>
                </c:pt>
                <c:pt idx="145">
                  <c:v>44150</c:v>
                </c:pt>
                <c:pt idx="146">
                  <c:v>44157</c:v>
                </c:pt>
                <c:pt idx="147">
                  <c:v>44164</c:v>
                </c:pt>
                <c:pt idx="148">
                  <c:v>44171</c:v>
                </c:pt>
                <c:pt idx="149">
                  <c:v>44178</c:v>
                </c:pt>
                <c:pt idx="150">
                  <c:v>44185</c:v>
                </c:pt>
                <c:pt idx="151">
                  <c:v>44192</c:v>
                </c:pt>
                <c:pt idx="152">
                  <c:v>44199</c:v>
                </c:pt>
                <c:pt idx="153">
                  <c:v>44206</c:v>
                </c:pt>
                <c:pt idx="154">
                  <c:v>44213</c:v>
                </c:pt>
                <c:pt idx="155">
                  <c:v>44220</c:v>
                </c:pt>
                <c:pt idx="156">
                  <c:v>44227</c:v>
                </c:pt>
                <c:pt idx="157">
                  <c:v>44234</c:v>
                </c:pt>
                <c:pt idx="158">
                  <c:v>44241</c:v>
                </c:pt>
                <c:pt idx="159">
                  <c:v>44248</c:v>
                </c:pt>
                <c:pt idx="160">
                  <c:v>44255</c:v>
                </c:pt>
                <c:pt idx="161">
                  <c:v>44262</c:v>
                </c:pt>
                <c:pt idx="162">
                  <c:v>44269</c:v>
                </c:pt>
                <c:pt idx="163">
                  <c:v>44276</c:v>
                </c:pt>
                <c:pt idx="164">
                  <c:v>44283</c:v>
                </c:pt>
                <c:pt idx="165">
                  <c:v>44290</c:v>
                </c:pt>
                <c:pt idx="166">
                  <c:v>44297</c:v>
                </c:pt>
                <c:pt idx="167">
                  <c:v>44304</c:v>
                </c:pt>
                <c:pt idx="168">
                  <c:v>44311</c:v>
                </c:pt>
                <c:pt idx="169">
                  <c:v>44318</c:v>
                </c:pt>
                <c:pt idx="170">
                  <c:v>44325</c:v>
                </c:pt>
                <c:pt idx="171">
                  <c:v>44332</c:v>
                </c:pt>
                <c:pt idx="172">
                  <c:v>44339</c:v>
                </c:pt>
                <c:pt idx="173">
                  <c:v>44346</c:v>
                </c:pt>
                <c:pt idx="174">
                  <c:v>44353</c:v>
                </c:pt>
                <c:pt idx="175">
                  <c:v>44360</c:v>
                </c:pt>
                <c:pt idx="176">
                  <c:v>44367</c:v>
                </c:pt>
                <c:pt idx="177">
                  <c:v>44374</c:v>
                </c:pt>
                <c:pt idx="178">
                  <c:v>44381</c:v>
                </c:pt>
                <c:pt idx="179">
                  <c:v>44388</c:v>
                </c:pt>
                <c:pt idx="180">
                  <c:v>44395</c:v>
                </c:pt>
                <c:pt idx="181">
                  <c:v>44402</c:v>
                </c:pt>
                <c:pt idx="182">
                  <c:v>44409</c:v>
                </c:pt>
                <c:pt idx="183">
                  <c:v>44416</c:v>
                </c:pt>
                <c:pt idx="184">
                  <c:v>44423</c:v>
                </c:pt>
                <c:pt idx="185">
                  <c:v>44430</c:v>
                </c:pt>
                <c:pt idx="186">
                  <c:v>44437</c:v>
                </c:pt>
                <c:pt idx="187">
                  <c:v>44444</c:v>
                </c:pt>
                <c:pt idx="188">
                  <c:v>44451</c:v>
                </c:pt>
                <c:pt idx="189">
                  <c:v>44458</c:v>
                </c:pt>
                <c:pt idx="190">
                  <c:v>44465</c:v>
                </c:pt>
                <c:pt idx="191">
                  <c:v>44472</c:v>
                </c:pt>
                <c:pt idx="192">
                  <c:v>44479</c:v>
                </c:pt>
                <c:pt idx="193">
                  <c:v>44486</c:v>
                </c:pt>
                <c:pt idx="194">
                  <c:v>44493</c:v>
                </c:pt>
                <c:pt idx="195">
                  <c:v>44500</c:v>
                </c:pt>
                <c:pt idx="196">
                  <c:v>44507</c:v>
                </c:pt>
                <c:pt idx="197">
                  <c:v>44514</c:v>
                </c:pt>
                <c:pt idx="198">
                  <c:v>44521</c:v>
                </c:pt>
                <c:pt idx="199">
                  <c:v>44528</c:v>
                </c:pt>
                <c:pt idx="200">
                  <c:v>44535</c:v>
                </c:pt>
                <c:pt idx="201">
                  <c:v>44542</c:v>
                </c:pt>
                <c:pt idx="202">
                  <c:v>44549</c:v>
                </c:pt>
                <c:pt idx="203">
                  <c:v>44556</c:v>
                </c:pt>
                <c:pt idx="204">
                  <c:v>44563</c:v>
                </c:pt>
                <c:pt idx="205">
                  <c:v>44570</c:v>
                </c:pt>
                <c:pt idx="206">
                  <c:v>44577</c:v>
                </c:pt>
                <c:pt idx="207">
                  <c:v>44584</c:v>
                </c:pt>
                <c:pt idx="208">
                  <c:v>44591</c:v>
                </c:pt>
              </c:numCache>
            </c:numRef>
          </c:cat>
          <c:val>
            <c:numRef>
              <c:f>Weekly!$L$151:$L$359</c:f>
              <c:numCache>
                <c:formatCode>_-* #,##0_-;\-* #,##0_-;_-* "-"??_-;_-@_-</c:formatCode>
                <c:ptCount val="209"/>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101.53846153846153</c:v>
                </c:pt>
                <c:pt idx="14">
                  <c:v>101.53846153846153</c:v>
                </c:pt>
                <c:pt idx="15">
                  <c:v>101.53846153846153</c:v>
                </c:pt>
                <c:pt idx="16">
                  <c:v>101.53846153846153</c:v>
                </c:pt>
                <c:pt idx="17">
                  <c:v>101.53846153846153</c:v>
                </c:pt>
                <c:pt idx="18">
                  <c:v>101.53846153846153</c:v>
                </c:pt>
                <c:pt idx="19">
                  <c:v>101.53846153846153</c:v>
                </c:pt>
                <c:pt idx="20">
                  <c:v>101.53846153846153</c:v>
                </c:pt>
                <c:pt idx="21">
                  <c:v>101.53846153846153</c:v>
                </c:pt>
                <c:pt idx="22">
                  <c:v>101.53846153846153</c:v>
                </c:pt>
                <c:pt idx="23">
                  <c:v>101.53846153846153</c:v>
                </c:pt>
                <c:pt idx="24">
                  <c:v>101.53846153846153</c:v>
                </c:pt>
                <c:pt idx="25">
                  <c:v>101.53846153846153</c:v>
                </c:pt>
                <c:pt idx="26">
                  <c:v>101.53846153846153</c:v>
                </c:pt>
                <c:pt idx="27">
                  <c:v>101.53846153846153</c:v>
                </c:pt>
                <c:pt idx="28">
                  <c:v>101.53846153846153</c:v>
                </c:pt>
                <c:pt idx="29">
                  <c:v>101.53846153846153</c:v>
                </c:pt>
                <c:pt idx="30">
                  <c:v>100.76923076923077</c:v>
                </c:pt>
                <c:pt idx="31">
                  <c:v>100.76923076923077</c:v>
                </c:pt>
                <c:pt idx="32">
                  <c:v>100.76923076923077</c:v>
                </c:pt>
                <c:pt idx="33">
                  <c:v>100.76923076923077</c:v>
                </c:pt>
                <c:pt idx="34">
                  <c:v>100.76923076923077</c:v>
                </c:pt>
                <c:pt idx="35">
                  <c:v>100.76923076923077</c:v>
                </c:pt>
                <c:pt idx="36">
                  <c:v>100.76923076923077</c:v>
                </c:pt>
                <c:pt idx="37">
                  <c:v>100.76923076923077</c:v>
                </c:pt>
                <c:pt idx="38">
                  <c:v>100.76923076923077</c:v>
                </c:pt>
                <c:pt idx="39">
                  <c:v>100.76923076923077</c:v>
                </c:pt>
                <c:pt idx="40">
                  <c:v>100.76923076923077</c:v>
                </c:pt>
                <c:pt idx="41">
                  <c:v>100.76923076923077</c:v>
                </c:pt>
                <c:pt idx="42">
                  <c:v>100.76923076923077</c:v>
                </c:pt>
                <c:pt idx="43">
                  <c:v>98.461538461538453</c:v>
                </c:pt>
                <c:pt idx="44">
                  <c:v>98.461538461538453</c:v>
                </c:pt>
                <c:pt idx="45">
                  <c:v>98.461538461538453</c:v>
                </c:pt>
                <c:pt idx="46">
                  <c:v>98.461538461538453</c:v>
                </c:pt>
                <c:pt idx="47">
                  <c:v>98.461538461538453</c:v>
                </c:pt>
                <c:pt idx="48">
                  <c:v>92.307692307692307</c:v>
                </c:pt>
                <c:pt idx="49">
                  <c:v>92.307692307692307</c:v>
                </c:pt>
                <c:pt idx="50">
                  <c:v>92.307692307692307</c:v>
                </c:pt>
                <c:pt idx="51">
                  <c:v>92.307692307692307</c:v>
                </c:pt>
                <c:pt idx="52">
                  <c:v>92.307692307692307</c:v>
                </c:pt>
                <c:pt idx="53">
                  <c:v>92.307692307692307</c:v>
                </c:pt>
                <c:pt idx="54">
                  <c:v>92.307692307692307</c:v>
                </c:pt>
                <c:pt idx="55">
                  <c:v>92.307692307692307</c:v>
                </c:pt>
                <c:pt idx="56">
                  <c:v>89.230769230769226</c:v>
                </c:pt>
                <c:pt idx="57">
                  <c:v>89.230769230769226</c:v>
                </c:pt>
                <c:pt idx="58">
                  <c:v>89.230769230769226</c:v>
                </c:pt>
                <c:pt idx="59">
                  <c:v>89.230769230769226</c:v>
                </c:pt>
                <c:pt idx="60">
                  <c:v>86.153846153846146</c:v>
                </c:pt>
                <c:pt idx="61">
                  <c:v>86.153846153846146</c:v>
                </c:pt>
                <c:pt idx="62">
                  <c:v>86.153846153846146</c:v>
                </c:pt>
                <c:pt idx="63">
                  <c:v>86.153846153846146</c:v>
                </c:pt>
                <c:pt idx="64">
                  <c:v>86.153846153846146</c:v>
                </c:pt>
                <c:pt idx="65">
                  <c:v>83.076923076923066</c:v>
                </c:pt>
                <c:pt idx="66">
                  <c:v>83.076923076923066</c:v>
                </c:pt>
                <c:pt idx="67">
                  <c:v>83.076923076923066</c:v>
                </c:pt>
                <c:pt idx="68">
                  <c:v>83.076923076923066</c:v>
                </c:pt>
                <c:pt idx="69">
                  <c:v>83.076923076923066</c:v>
                </c:pt>
                <c:pt idx="70">
                  <c:v>83.076923076923066</c:v>
                </c:pt>
                <c:pt idx="71">
                  <c:v>83.076923076923066</c:v>
                </c:pt>
                <c:pt idx="72">
                  <c:v>83.076923076923066</c:v>
                </c:pt>
                <c:pt idx="73">
                  <c:v>81.538461538461533</c:v>
                </c:pt>
                <c:pt idx="74">
                  <c:v>81.538461538461533</c:v>
                </c:pt>
                <c:pt idx="75">
                  <c:v>81.538461538461533</c:v>
                </c:pt>
                <c:pt idx="76">
                  <c:v>81.538461538461533</c:v>
                </c:pt>
                <c:pt idx="77">
                  <c:v>81.538461538461533</c:v>
                </c:pt>
                <c:pt idx="78">
                  <c:v>78.461538461538467</c:v>
                </c:pt>
                <c:pt idx="79">
                  <c:v>78.461538461538467</c:v>
                </c:pt>
                <c:pt idx="80">
                  <c:v>78.461538461538467</c:v>
                </c:pt>
                <c:pt idx="81">
                  <c:v>78.461538461538467</c:v>
                </c:pt>
                <c:pt idx="82">
                  <c:v>78.461538461538467</c:v>
                </c:pt>
                <c:pt idx="83">
                  <c:v>78.461538461538467</c:v>
                </c:pt>
                <c:pt idx="84">
                  <c:v>78.461538461538467</c:v>
                </c:pt>
                <c:pt idx="85">
                  <c:v>78.461538461538467</c:v>
                </c:pt>
                <c:pt idx="86">
                  <c:v>78.461538461538467</c:v>
                </c:pt>
                <c:pt idx="87">
                  <c:v>76.92307692307692</c:v>
                </c:pt>
                <c:pt idx="88">
                  <c:v>76.92307692307692</c:v>
                </c:pt>
                <c:pt idx="89">
                  <c:v>76.92307692307692</c:v>
                </c:pt>
                <c:pt idx="90">
                  <c:v>76.92307692307692</c:v>
                </c:pt>
                <c:pt idx="91">
                  <c:v>75.384615384615373</c:v>
                </c:pt>
                <c:pt idx="92">
                  <c:v>75.384615384615373</c:v>
                </c:pt>
                <c:pt idx="93">
                  <c:v>75.384615384615373</c:v>
                </c:pt>
                <c:pt idx="94">
                  <c:v>75.384615384615373</c:v>
                </c:pt>
                <c:pt idx="95">
                  <c:v>70.769230769230759</c:v>
                </c:pt>
                <c:pt idx="96">
                  <c:v>70.769230769230759</c:v>
                </c:pt>
                <c:pt idx="97">
                  <c:v>70.769230769230759</c:v>
                </c:pt>
                <c:pt idx="98">
                  <c:v>70.769230769230759</c:v>
                </c:pt>
                <c:pt idx="99">
                  <c:v>70.769230769230759</c:v>
                </c:pt>
                <c:pt idx="100">
                  <c:v>61.538461538461533</c:v>
                </c:pt>
                <c:pt idx="101">
                  <c:v>61.538461538461533</c:v>
                </c:pt>
                <c:pt idx="102">
                  <c:v>61.538461538461533</c:v>
                </c:pt>
                <c:pt idx="103">
                  <c:v>61.538461538461533</c:v>
                </c:pt>
                <c:pt idx="104">
                  <c:v>61.538461538461533</c:v>
                </c:pt>
                <c:pt idx="105">
                  <c:v>61.538461538461533</c:v>
                </c:pt>
                <c:pt idx="106">
                  <c:v>61.538461538461533</c:v>
                </c:pt>
                <c:pt idx="107">
                  <c:v>61.538461538461533</c:v>
                </c:pt>
                <c:pt idx="108">
                  <c:v>61.538461538461533</c:v>
                </c:pt>
                <c:pt idx="109">
                  <c:v>61.538461538461533</c:v>
                </c:pt>
                <c:pt idx="110">
                  <c:v>61.538461538461533</c:v>
                </c:pt>
                <c:pt idx="111">
                  <c:v>61.538461538461533</c:v>
                </c:pt>
                <c:pt idx="112">
                  <c:v>61.538461538461533</c:v>
                </c:pt>
                <c:pt idx="113">
                  <c:v>61.538461538461533</c:v>
                </c:pt>
                <c:pt idx="114">
                  <c:v>61.538461538461533</c:v>
                </c:pt>
                <c:pt idx="115">
                  <c:v>61.538461538461533</c:v>
                </c:pt>
                <c:pt idx="116">
                  <c:v>61.538461538461533</c:v>
                </c:pt>
                <c:pt idx="117">
                  <c:v>58.461538461538467</c:v>
                </c:pt>
                <c:pt idx="118">
                  <c:v>58.461538461538467</c:v>
                </c:pt>
                <c:pt idx="119">
                  <c:v>58.461538461538467</c:v>
                </c:pt>
                <c:pt idx="120">
                  <c:v>58.461538461538467</c:v>
                </c:pt>
                <c:pt idx="121">
                  <c:v>56.92307692307692</c:v>
                </c:pt>
                <c:pt idx="122">
                  <c:v>56.92307692307692</c:v>
                </c:pt>
                <c:pt idx="123">
                  <c:v>56.92307692307692</c:v>
                </c:pt>
                <c:pt idx="124">
                  <c:v>56.92307692307692</c:v>
                </c:pt>
                <c:pt idx="125">
                  <c:v>56.92307692307692</c:v>
                </c:pt>
                <c:pt idx="126">
                  <c:v>55.38461538461538</c:v>
                </c:pt>
                <c:pt idx="127">
                  <c:v>55.38461538461538</c:v>
                </c:pt>
                <c:pt idx="128">
                  <c:v>55.38461538461538</c:v>
                </c:pt>
                <c:pt idx="129">
                  <c:v>55.38461538461538</c:v>
                </c:pt>
                <c:pt idx="130">
                  <c:v>52.307692307692299</c:v>
                </c:pt>
                <c:pt idx="131">
                  <c:v>52.307692307692299</c:v>
                </c:pt>
                <c:pt idx="132">
                  <c:v>52.307692307692299</c:v>
                </c:pt>
                <c:pt idx="133">
                  <c:v>52.307692307692299</c:v>
                </c:pt>
                <c:pt idx="134">
                  <c:v>52.307692307692299</c:v>
                </c:pt>
                <c:pt idx="135">
                  <c:v>51.538461538461533</c:v>
                </c:pt>
                <c:pt idx="136">
                  <c:v>51.538461538461533</c:v>
                </c:pt>
                <c:pt idx="137">
                  <c:v>51.538461538461533</c:v>
                </c:pt>
                <c:pt idx="138">
                  <c:v>51.538461538461533</c:v>
                </c:pt>
                <c:pt idx="139">
                  <c:v>50</c:v>
                </c:pt>
                <c:pt idx="140">
                  <c:v>50</c:v>
                </c:pt>
                <c:pt idx="141">
                  <c:v>50</c:v>
                </c:pt>
                <c:pt idx="142">
                  <c:v>50</c:v>
                </c:pt>
                <c:pt idx="143">
                  <c:v>50</c:v>
                </c:pt>
                <c:pt idx="144">
                  <c:v>50</c:v>
                </c:pt>
                <c:pt idx="145">
                  <c:v>50</c:v>
                </c:pt>
                <c:pt idx="146">
                  <c:v>50</c:v>
                </c:pt>
                <c:pt idx="147">
                  <c:v>50</c:v>
                </c:pt>
                <c:pt idx="148">
                  <c:v>49.53846153846154</c:v>
                </c:pt>
                <c:pt idx="149">
                  <c:v>49.53846153846154</c:v>
                </c:pt>
                <c:pt idx="150">
                  <c:v>49.53846153846154</c:v>
                </c:pt>
                <c:pt idx="151">
                  <c:v>49.53846153846154</c:v>
                </c:pt>
                <c:pt idx="152">
                  <c:v>49.53846153846154</c:v>
                </c:pt>
                <c:pt idx="153">
                  <c:v>49.53846153846154</c:v>
                </c:pt>
                <c:pt idx="154">
                  <c:v>49.53846153846154</c:v>
                </c:pt>
                <c:pt idx="155">
                  <c:v>49.53846153846154</c:v>
                </c:pt>
                <c:pt idx="156">
                  <c:v>51.076923076923073</c:v>
                </c:pt>
                <c:pt idx="157">
                  <c:v>51.076923076923073</c:v>
                </c:pt>
                <c:pt idx="158">
                  <c:v>51.076923076923073</c:v>
                </c:pt>
                <c:pt idx="159">
                  <c:v>51.076923076923073</c:v>
                </c:pt>
                <c:pt idx="160">
                  <c:v>56.92307692307692</c:v>
                </c:pt>
                <c:pt idx="161">
                  <c:v>56.92307692307692</c:v>
                </c:pt>
                <c:pt idx="162">
                  <c:v>56.92307692307692</c:v>
                </c:pt>
                <c:pt idx="163">
                  <c:v>56.92307692307692</c:v>
                </c:pt>
                <c:pt idx="164">
                  <c:v>56.92307692307692</c:v>
                </c:pt>
                <c:pt idx="165">
                  <c:v>60</c:v>
                </c:pt>
                <c:pt idx="166">
                  <c:v>60</c:v>
                </c:pt>
                <c:pt idx="167">
                  <c:v>60</c:v>
                </c:pt>
                <c:pt idx="168">
                  <c:v>60</c:v>
                </c:pt>
                <c:pt idx="169">
                  <c:v>67.692307692307679</c:v>
                </c:pt>
                <c:pt idx="170">
                  <c:v>67.692307692307679</c:v>
                </c:pt>
                <c:pt idx="171">
                  <c:v>67.692307692307679</c:v>
                </c:pt>
                <c:pt idx="172">
                  <c:v>67.692307692307679</c:v>
                </c:pt>
                <c:pt idx="173">
                  <c:v>67.692307692307679</c:v>
                </c:pt>
                <c:pt idx="174">
                  <c:v>67.692307692307679</c:v>
                </c:pt>
                <c:pt idx="175">
                  <c:v>67.692307692307679</c:v>
                </c:pt>
                <c:pt idx="176">
                  <c:v>67.692307692307679</c:v>
                </c:pt>
                <c:pt idx="177">
                  <c:v>67.692307692307679</c:v>
                </c:pt>
                <c:pt idx="178">
                  <c:v>70.769230769230759</c:v>
                </c:pt>
                <c:pt idx="179">
                  <c:v>70.769230769230759</c:v>
                </c:pt>
                <c:pt idx="180">
                  <c:v>70.769230769230759</c:v>
                </c:pt>
                <c:pt idx="181">
                  <c:v>70.769230769230759</c:v>
                </c:pt>
                <c:pt idx="182">
                  <c:v>75.384615384615373</c:v>
                </c:pt>
                <c:pt idx="183">
                  <c:v>75.384615384615373</c:v>
                </c:pt>
                <c:pt idx="184">
                  <c:v>75.384615384615373</c:v>
                </c:pt>
                <c:pt idx="185">
                  <c:v>75.384615384615373</c:v>
                </c:pt>
                <c:pt idx="186">
                  <c:v>75.384615384615373</c:v>
                </c:pt>
                <c:pt idx="187">
                  <c:v>81.538461538461533</c:v>
                </c:pt>
                <c:pt idx="188">
                  <c:v>81.538461538461533</c:v>
                </c:pt>
                <c:pt idx="189">
                  <c:v>81.538461538461533</c:v>
                </c:pt>
                <c:pt idx="190">
                  <c:v>81.538461538461533</c:v>
                </c:pt>
                <c:pt idx="191">
                  <c:v>91.384615384615387</c:v>
                </c:pt>
                <c:pt idx="192">
                  <c:v>91.384615384615387</c:v>
                </c:pt>
                <c:pt idx="193">
                  <c:v>91.384615384615387</c:v>
                </c:pt>
                <c:pt idx="194">
                  <c:v>91.384615384615387</c:v>
                </c:pt>
                <c:pt idx="195">
                  <c:v>113.84615384615384</c:v>
                </c:pt>
                <c:pt idx="196">
                  <c:v>113.84615384615384</c:v>
                </c:pt>
                <c:pt idx="197">
                  <c:v>113.84615384615384</c:v>
                </c:pt>
                <c:pt idx="198">
                  <c:v>113.84615384615384</c:v>
                </c:pt>
                <c:pt idx="199">
                  <c:v>113.84615384615384</c:v>
                </c:pt>
                <c:pt idx="200">
                  <c:v>120</c:v>
                </c:pt>
                <c:pt idx="201">
                  <c:v>120</c:v>
                </c:pt>
                <c:pt idx="202">
                  <c:v>120</c:v>
                </c:pt>
                <c:pt idx="203">
                  <c:v>120</c:v>
                </c:pt>
                <c:pt idx="204">
                  <c:v>123.07692307692307</c:v>
                </c:pt>
                <c:pt idx="205">
                  <c:v>123.07692307692307</c:v>
                </c:pt>
                <c:pt idx="206">
                  <c:v>123.07692307692307</c:v>
                </c:pt>
                <c:pt idx="207">
                  <c:v>123.07692307692307</c:v>
                </c:pt>
                <c:pt idx="208">
                  <c:v>123.07692307692307</c:v>
                </c:pt>
              </c:numCache>
            </c:numRef>
          </c:val>
          <c:smooth val="1"/>
          <c:extLst>
            <c:ext xmlns:c16="http://schemas.microsoft.com/office/drawing/2014/chart" uri="{C3380CC4-5D6E-409C-BE32-E72D297353CC}">
              <c16:uniqueId val="{00000003-D2D1-4F8E-9BB8-89FE6F9D4BD9}"/>
            </c:ext>
          </c:extLst>
        </c:ser>
        <c:dLbls>
          <c:showLegendKey val="0"/>
          <c:showVal val="0"/>
          <c:showCatName val="0"/>
          <c:showSerName val="0"/>
          <c:showPercent val="0"/>
          <c:showBubbleSize val="0"/>
        </c:dLbls>
        <c:smooth val="0"/>
        <c:axId val="949541680"/>
        <c:axId val="949543760"/>
      </c:lineChart>
      <c:dateAx>
        <c:axId val="949541680"/>
        <c:scaling>
          <c:orientation val="minMax"/>
        </c:scaling>
        <c:delete val="0"/>
        <c:axPos val="b"/>
        <c:numFmt formatCode="mm/yyyy" sourceLinked="0"/>
        <c:majorTickMark val="out"/>
        <c:minorTickMark val="none"/>
        <c:tickLblPos val="nextTo"/>
        <c:spPr>
          <a:noFill/>
          <a:ln w="9525" cap="flat" cmpd="sng" algn="ctr">
            <a:solidFill>
              <a:schemeClr val="tx1">
                <a:lumMod val="15000"/>
                <a:lumOff val="85000"/>
              </a:schemeClr>
            </a:solidFill>
            <a:round/>
          </a:ln>
          <a:effectLst/>
        </c:spPr>
        <c:txPr>
          <a:bodyPr rot="-294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949543760"/>
        <c:crosses val="autoZero"/>
        <c:auto val="1"/>
        <c:lblOffset val="100"/>
        <c:baseTimeUnit val="months"/>
        <c:majorUnit val="6"/>
        <c:majorTimeUnit val="months"/>
      </c:dateAx>
      <c:valAx>
        <c:axId val="94954376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949541680"/>
        <c:crosses val="autoZero"/>
        <c:crossBetween val="between"/>
      </c:valAx>
      <c:spPr>
        <a:noFill/>
        <a:ln>
          <a:noFill/>
        </a:ln>
        <a:effectLst/>
      </c:spPr>
    </c:plotArea>
    <c:legend>
      <c:legendPos val="t"/>
      <c:layout>
        <c:manualLayout>
          <c:xMode val="edge"/>
          <c:yMode val="edge"/>
          <c:x val="0.14765373899451106"/>
          <c:y val="0.76595894719847379"/>
          <c:w val="0.74044811400436505"/>
          <c:h val="6.628537282854582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96066379840197E-2"/>
          <c:y val="4.0944881889763779E-2"/>
          <c:w val="0.93607867240319609"/>
          <c:h val="0.91811023622047239"/>
        </c:manualLayout>
      </c:layout>
      <c:barChart>
        <c:barDir val="col"/>
        <c:grouping val="stacked"/>
        <c:varyColors val="0"/>
        <c:ser>
          <c:idx val="0"/>
          <c:order val="0"/>
          <c:spPr>
            <a:noFill/>
            <a:ln>
              <a:noFill/>
            </a:ln>
          </c:spPr>
          <c:invertIfNegative val="0"/>
          <c:dPt>
            <c:idx val="0"/>
            <c:invertIfNegative val="0"/>
            <c:bubble3D val="0"/>
            <c:spPr>
              <a:solidFill>
                <a:srgbClr val="C30C3E"/>
              </a:solidFill>
              <a:ln>
                <a:noFill/>
              </a:ln>
            </c:spPr>
            <c:extLst>
              <c:ext xmlns:c16="http://schemas.microsoft.com/office/drawing/2014/chart" uri="{C3380CC4-5D6E-409C-BE32-E72D297353CC}">
                <c16:uniqueId val="{00000000-4472-3D4B-837B-FB4EFF428472}"/>
              </c:ext>
            </c:extLst>
          </c:dPt>
          <c:dPt>
            <c:idx val="3"/>
            <c:invertIfNegative val="0"/>
            <c:bubble3D val="0"/>
            <c:spPr>
              <a:solidFill>
                <a:schemeClr val="tx2"/>
              </a:solidFill>
              <a:ln>
                <a:noFill/>
              </a:ln>
            </c:spPr>
            <c:extLst>
              <c:ext xmlns:c16="http://schemas.microsoft.com/office/drawing/2014/chart" uri="{C3380CC4-5D6E-409C-BE32-E72D297353CC}">
                <c16:uniqueId val="{00000001-4472-3D4B-837B-FB4EFF428472}"/>
              </c:ext>
            </c:extLst>
          </c:dPt>
          <c:val>
            <c:numRef>
              <c:f>Sheet1!$A$1:$D$1</c:f>
              <c:numCache>
                <c:formatCode>General</c:formatCode>
                <c:ptCount val="4"/>
                <c:pt idx="0">
                  <c:v>1555</c:v>
                </c:pt>
                <c:pt idx="1">
                  <c:v>1555</c:v>
                </c:pt>
                <c:pt idx="2">
                  <c:v>2255</c:v>
                </c:pt>
                <c:pt idx="3">
                  <c:v>3005</c:v>
                </c:pt>
              </c:numCache>
            </c:numRef>
          </c:val>
          <c:extLst>
            <c:ext xmlns:c16="http://schemas.microsoft.com/office/drawing/2014/chart" uri="{C3380CC4-5D6E-409C-BE32-E72D297353CC}">
              <c16:uniqueId val="{00000002-4472-3D4B-837B-FB4EFF428472}"/>
            </c:ext>
          </c:extLst>
        </c:ser>
        <c:ser>
          <c:idx val="1"/>
          <c:order val="1"/>
          <c:spPr>
            <a:solidFill>
              <a:schemeClr val="accent1"/>
            </a:solidFill>
            <a:ln>
              <a:noFill/>
            </a:ln>
          </c:spPr>
          <c:invertIfNegative val="0"/>
          <c:val>
            <c:numRef>
              <c:f>Sheet1!$A$2:$D$2</c:f>
              <c:numCache>
                <c:formatCode>General</c:formatCode>
                <c:ptCount val="4"/>
                <c:pt idx="1">
                  <c:v>700</c:v>
                </c:pt>
                <c:pt idx="2">
                  <c:v>750</c:v>
                </c:pt>
              </c:numCache>
            </c:numRef>
          </c:val>
          <c:extLst>
            <c:ext xmlns:c16="http://schemas.microsoft.com/office/drawing/2014/chart" uri="{C3380CC4-5D6E-409C-BE32-E72D297353CC}">
              <c16:uniqueId val="{00000003-4472-3D4B-837B-FB4EFF428472}"/>
            </c:ext>
          </c:extLst>
        </c:ser>
        <c:dLbls>
          <c:showLegendKey val="0"/>
          <c:showVal val="0"/>
          <c:showCatName val="0"/>
          <c:showSerName val="0"/>
          <c:showPercent val="0"/>
          <c:showBubbleSize val="0"/>
        </c:dLbls>
        <c:gapWidth val="80"/>
        <c:overlap val="100"/>
        <c:axId val="2018193375"/>
        <c:axId val="1"/>
      </c:barChart>
      <c:catAx>
        <c:axId val="201819337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005"/>
          <c:min val="0"/>
        </c:scaling>
        <c:delete val="1"/>
        <c:axPos val="l"/>
        <c:numFmt formatCode="General" sourceLinked="1"/>
        <c:majorTickMark val="out"/>
        <c:minorTickMark val="none"/>
        <c:tickLblPos val="nextTo"/>
        <c:crossAx val="2018193375"/>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'EMN.AX 12 mo Jan 2021 to Jan 20'!$G$1</c:f>
              <c:strCache>
                <c:ptCount val="1"/>
                <c:pt idx="0">
                  <c:v>Volume</c:v>
                </c:pt>
              </c:strCache>
            </c:strRef>
          </c:tx>
          <c:spPr>
            <a:solidFill>
              <a:schemeClr val="accent2"/>
            </a:solidFill>
            <a:ln>
              <a:noFill/>
            </a:ln>
            <a:effectLst/>
          </c:spPr>
          <c:invertIfNegative val="0"/>
          <c:cat>
            <c:numRef>
              <c:f>'EMN.AX 12 mo Jan 2021 to Jan 20'!$A$2:$A$256</c:f>
              <c:numCache>
                <c:formatCode>m/d/yyyy</c:formatCode>
                <c:ptCount val="255"/>
                <c:pt idx="0">
                  <c:v>44225</c:v>
                </c:pt>
                <c:pt idx="1">
                  <c:v>44228</c:v>
                </c:pt>
                <c:pt idx="2">
                  <c:v>44229</c:v>
                </c:pt>
                <c:pt idx="3">
                  <c:v>44230</c:v>
                </c:pt>
                <c:pt idx="4">
                  <c:v>44231</c:v>
                </c:pt>
                <c:pt idx="5">
                  <c:v>44232</c:v>
                </c:pt>
                <c:pt idx="6">
                  <c:v>44235</c:v>
                </c:pt>
                <c:pt idx="7">
                  <c:v>44236</c:v>
                </c:pt>
                <c:pt idx="8">
                  <c:v>44237</c:v>
                </c:pt>
                <c:pt idx="9">
                  <c:v>44238</c:v>
                </c:pt>
                <c:pt idx="10">
                  <c:v>44239</c:v>
                </c:pt>
                <c:pt idx="11">
                  <c:v>44242</c:v>
                </c:pt>
                <c:pt idx="12">
                  <c:v>44243</c:v>
                </c:pt>
                <c:pt idx="13">
                  <c:v>44244</c:v>
                </c:pt>
                <c:pt idx="14">
                  <c:v>44245</c:v>
                </c:pt>
                <c:pt idx="15">
                  <c:v>44246</c:v>
                </c:pt>
                <c:pt idx="16">
                  <c:v>44249</c:v>
                </c:pt>
                <c:pt idx="17">
                  <c:v>44250</c:v>
                </c:pt>
                <c:pt idx="18">
                  <c:v>44251</c:v>
                </c:pt>
                <c:pt idx="19">
                  <c:v>44252</c:v>
                </c:pt>
                <c:pt idx="20">
                  <c:v>44253</c:v>
                </c:pt>
                <c:pt idx="21">
                  <c:v>44256</c:v>
                </c:pt>
                <c:pt idx="22">
                  <c:v>44257</c:v>
                </c:pt>
                <c:pt idx="23">
                  <c:v>44258</c:v>
                </c:pt>
                <c:pt idx="24">
                  <c:v>44259</c:v>
                </c:pt>
                <c:pt idx="25">
                  <c:v>44260</c:v>
                </c:pt>
                <c:pt idx="26">
                  <c:v>44263</c:v>
                </c:pt>
                <c:pt idx="27">
                  <c:v>44264</c:v>
                </c:pt>
                <c:pt idx="28">
                  <c:v>44265</c:v>
                </c:pt>
                <c:pt idx="29">
                  <c:v>44266</c:v>
                </c:pt>
                <c:pt idx="30">
                  <c:v>44267</c:v>
                </c:pt>
                <c:pt idx="31">
                  <c:v>44270</c:v>
                </c:pt>
                <c:pt idx="32">
                  <c:v>44271</c:v>
                </c:pt>
                <c:pt idx="33">
                  <c:v>44272</c:v>
                </c:pt>
                <c:pt idx="34">
                  <c:v>44273</c:v>
                </c:pt>
                <c:pt idx="35">
                  <c:v>44274</c:v>
                </c:pt>
                <c:pt idx="36">
                  <c:v>44277</c:v>
                </c:pt>
                <c:pt idx="37">
                  <c:v>44278</c:v>
                </c:pt>
                <c:pt idx="38">
                  <c:v>44279</c:v>
                </c:pt>
                <c:pt idx="39">
                  <c:v>44280</c:v>
                </c:pt>
                <c:pt idx="40">
                  <c:v>44281</c:v>
                </c:pt>
                <c:pt idx="41">
                  <c:v>44284</c:v>
                </c:pt>
                <c:pt idx="42">
                  <c:v>44285</c:v>
                </c:pt>
                <c:pt idx="43">
                  <c:v>44286</c:v>
                </c:pt>
                <c:pt idx="44">
                  <c:v>44287</c:v>
                </c:pt>
                <c:pt idx="45">
                  <c:v>44292</c:v>
                </c:pt>
                <c:pt idx="46">
                  <c:v>44293</c:v>
                </c:pt>
                <c:pt idx="47">
                  <c:v>44294</c:v>
                </c:pt>
                <c:pt idx="48">
                  <c:v>44295</c:v>
                </c:pt>
                <c:pt idx="49">
                  <c:v>44298</c:v>
                </c:pt>
                <c:pt idx="50">
                  <c:v>44299</c:v>
                </c:pt>
                <c:pt idx="51">
                  <c:v>44300</c:v>
                </c:pt>
                <c:pt idx="52">
                  <c:v>44301</c:v>
                </c:pt>
                <c:pt idx="53">
                  <c:v>44302</c:v>
                </c:pt>
                <c:pt idx="54">
                  <c:v>44305</c:v>
                </c:pt>
                <c:pt idx="55">
                  <c:v>44306</c:v>
                </c:pt>
                <c:pt idx="56">
                  <c:v>44307</c:v>
                </c:pt>
                <c:pt idx="57">
                  <c:v>44308</c:v>
                </c:pt>
                <c:pt idx="58">
                  <c:v>44309</c:v>
                </c:pt>
                <c:pt idx="59">
                  <c:v>44312</c:v>
                </c:pt>
                <c:pt idx="60">
                  <c:v>44313</c:v>
                </c:pt>
                <c:pt idx="61">
                  <c:v>44314</c:v>
                </c:pt>
                <c:pt idx="62">
                  <c:v>44315</c:v>
                </c:pt>
                <c:pt idx="63">
                  <c:v>44316</c:v>
                </c:pt>
                <c:pt idx="64">
                  <c:v>44319</c:v>
                </c:pt>
                <c:pt idx="65">
                  <c:v>44320</c:v>
                </c:pt>
                <c:pt idx="66">
                  <c:v>44321</c:v>
                </c:pt>
                <c:pt idx="67">
                  <c:v>44322</c:v>
                </c:pt>
                <c:pt idx="68">
                  <c:v>44323</c:v>
                </c:pt>
                <c:pt idx="69">
                  <c:v>44326</c:v>
                </c:pt>
                <c:pt idx="70">
                  <c:v>44327</c:v>
                </c:pt>
                <c:pt idx="71">
                  <c:v>44328</c:v>
                </c:pt>
                <c:pt idx="72">
                  <c:v>44329</c:v>
                </c:pt>
                <c:pt idx="73">
                  <c:v>44330</c:v>
                </c:pt>
                <c:pt idx="74">
                  <c:v>44333</c:v>
                </c:pt>
                <c:pt idx="75">
                  <c:v>44334</c:v>
                </c:pt>
                <c:pt idx="76">
                  <c:v>44335</c:v>
                </c:pt>
                <c:pt idx="77">
                  <c:v>44336</c:v>
                </c:pt>
                <c:pt idx="78">
                  <c:v>44337</c:v>
                </c:pt>
                <c:pt idx="79">
                  <c:v>44340</c:v>
                </c:pt>
                <c:pt idx="80">
                  <c:v>44341</c:v>
                </c:pt>
                <c:pt idx="81">
                  <c:v>44342</c:v>
                </c:pt>
                <c:pt idx="82">
                  <c:v>44343</c:v>
                </c:pt>
                <c:pt idx="83">
                  <c:v>44344</c:v>
                </c:pt>
                <c:pt idx="84">
                  <c:v>44347</c:v>
                </c:pt>
                <c:pt idx="85">
                  <c:v>44348</c:v>
                </c:pt>
                <c:pt idx="86">
                  <c:v>44349</c:v>
                </c:pt>
                <c:pt idx="87">
                  <c:v>44350</c:v>
                </c:pt>
                <c:pt idx="88">
                  <c:v>44351</c:v>
                </c:pt>
                <c:pt idx="89">
                  <c:v>44354</c:v>
                </c:pt>
                <c:pt idx="90">
                  <c:v>44355</c:v>
                </c:pt>
                <c:pt idx="91">
                  <c:v>44356</c:v>
                </c:pt>
                <c:pt idx="92">
                  <c:v>44357</c:v>
                </c:pt>
                <c:pt idx="93">
                  <c:v>44358</c:v>
                </c:pt>
                <c:pt idx="94">
                  <c:v>44362</c:v>
                </c:pt>
                <c:pt idx="95">
                  <c:v>44363</c:v>
                </c:pt>
                <c:pt idx="96">
                  <c:v>44364</c:v>
                </c:pt>
                <c:pt idx="97">
                  <c:v>44365</c:v>
                </c:pt>
                <c:pt idx="98">
                  <c:v>44368</c:v>
                </c:pt>
                <c:pt idx="99">
                  <c:v>44369</c:v>
                </c:pt>
                <c:pt idx="100">
                  <c:v>44370</c:v>
                </c:pt>
                <c:pt idx="101">
                  <c:v>44371</c:v>
                </c:pt>
                <c:pt idx="102">
                  <c:v>44372</c:v>
                </c:pt>
                <c:pt idx="103">
                  <c:v>44375</c:v>
                </c:pt>
                <c:pt idx="104">
                  <c:v>44376</c:v>
                </c:pt>
                <c:pt idx="105">
                  <c:v>44377</c:v>
                </c:pt>
                <c:pt idx="106">
                  <c:v>44378</c:v>
                </c:pt>
                <c:pt idx="107">
                  <c:v>44379</c:v>
                </c:pt>
                <c:pt idx="108">
                  <c:v>44382</c:v>
                </c:pt>
                <c:pt idx="109">
                  <c:v>44383</c:v>
                </c:pt>
                <c:pt idx="110">
                  <c:v>44384</c:v>
                </c:pt>
                <c:pt idx="111">
                  <c:v>44385</c:v>
                </c:pt>
                <c:pt idx="112">
                  <c:v>44386</c:v>
                </c:pt>
                <c:pt idx="113">
                  <c:v>44389</c:v>
                </c:pt>
                <c:pt idx="114">
                  <c:v>44390</c:v>
                </c:pt>
                <c:pt idx="115">
                  <c:v>44391</c:v>
                </c:pt>
                <c:pt idx="116">
                  <c:v>44392</c:v>
                </c:pt>
                <c:pt idx="117">
                  <c:v>44393</c:v>
                </c:pt>
                <c:pt idx="118">
                  <c:v>44396</c:v>
                </c:pt>
                <c:pt idx="119">
                  <c:v>44397</c:v>
                </c:pt>
                <c:pt idx="120">
                  <c:v>44398</c:v>
                </c:pt>
                <c:pt idx="121">
                  <c:v>44399</c:v>
                </c:pt>
                <c:pt idx="122">
                  <c:v>44400</c:v>
                </c:pt>
                <c:pt idx="123">
                  <c:v>44403</c:v>
                </c:pt>
                <c:pt idx="124">
                  <c:v>44404</c:v>
                </c:pt>
                <c:pt idx="125">
                  <c:v>44405</c:v>
                </c:pt>
                <c:pt idx="126">
                  <c:v>44406</c:v>
                </c:pt>
                <c:pt idx="127">
                  <c:v>44407</c:v>
                </c:pt>
                <c:pt idx="128">
                  <c:v>44410</c:v>
                </c:pt>
                <c:pt idx="129">
                  <c:v>44411</c:v>
                </c:pt>
                <c:pt idx="130">
                  <c:v>44412</c:v>
                </c:pt>
                <c:pt idx="131">
                  <c:v>44413</c:v>
                </c:pt>
                <c:pt idx="132">
                  <c:v>44414</c:v>
                </c:pt>
                <c:pt idx="133">
                  <c:v>44417</c:v>
                </c:pt>
                <c:pt idx="134">
                  <c:v>44418</c:v>
                </c:pt>
                <c:pt idx="135">
                  <c:v>44419</c:v>
                </c:pt>
                <c:pt idx="136">
                  <c:v>44420</c:v>
                </c:pt>
                <c:pt idx="137">
                  <c:v>44421</c:v>
                </c:pt>
                <c:pt idx="138">
                  <c:v>44424</c:v>
                </c:pt>
                <c:pt idx="139">
                  <c:v>44425</c:v>
                </c:pt>
                <c:pt idx="140">
                  <c:v>44426</c:v>
                </c:pt>
                <c:pt idx="141">
                  <c:v>44427</c:v>
                </c:pt>
                <c:pt idx="142">
                  <c:v>44428</c:v>
                </c:pt>
                <c:pt idx="143">
                  <c:v>44431</c:v>
                </c:pt>
                <c:pt idx="144">
                  <c:v>44432</c:v>
                </c:pt>
                <c:pt idx="145">
                  <c:v>44433</c:v>
                </c:pt>
                <c:pt idx="146">
                  <c:v>44434</c:v>
                </c:pt>
                <c:pt idx="147">
                  <c:v>44435</c:v>
                </c:pt>
                <c:pt idx="148">
                  <c:v>44438</c:v>
                </c:pt>
                <c:pt idx="149">
                  <c:v>44439</c:v>
                </c:pt>
                <c:pt idx="150">
                  <c:v>44440</c:v>
                </c:pt>
                <c:pt idx="151">
                  <c:v>44441</c:v>
                </c:pt>
                <c:pt idx="152">
                  <c:v>44442</c:v>
                </c:pt>
                <c:pt idx="153">
                  <c:v>44445</c:v>
                </c:pt>
                <c:pt idx="154">
                  <c:v>44446</c:v>
                </c:pt>
                <c:pt idx="155">
                  <c:v>44447</c:v>
                </c:pt>
                <c:pt idx="156">
                  <c:v>44448</c:v>
                </c:pt>
                <c:pt idx="157">
                  <c:v>44449</c:v>
                </c:pt>
                <c:pt idx="158">
                  <c:v>44452</c:v>
                </c:pt>
                <c:pt idx="159">
                  <c:v>44453</c:v>
                </c:pt>
                <c:pt idx="160">
                  <c:v>44454</c:v>
                </c:pt>
                <c:pt idx="161">
                  <c:v>44455</c:v>
                </c:pt>
                <c:pt idx="162">
                  <c:v>44456</c:v>
                </c:pt>
                <c:pt idx="163">
                  <c:v>44459</c:v>
                </c:pt>
                <c:pt idx="164">
                  <c:v>44460</c:v>
                </c:pt>
                <c:pt idx="165">
                  <c:v>44461</c:v>
                </c:pt>
                <c:pt idx="166">
                  <c:v>44462</c:v>
                </c:pt>
                <c:pt idx="167">
                  <c:v>44463</c:v>
                </c:pt>
                <c:pt idx="168">
                  <c:v>44466</c:v>
                </c:pt>
                <c:pt idx="169">
                  <c:v>44467</c:v>
                </c:pt>
                <c:pt idx="170">
                  <c:v>44468</c:v>
                </c:pt>
                <c:pt idx="171">
                  <c:v>44469</c:v>
                </c:pt>
                <c:pt idx="172">
                  <c:v>44470</c:v>
                </c:pt>
                <c:pt idx="173">
                  <c:v>44473</c:v>
                </c:pt>
                <c:pt idx="174">
                  <c:v>44474</c:v>
                </c:pt>
                <c:pt idx="175">
                  <c:v>44475</c:v>
                </c:pt>
                <c:pt idx="176">
                  <c:v>44476</c:v>
                </c:pt>
                <c:pt idx="177">
                  <c:v>44477</c:v>
                </c:pt>
                <c:pt idx="178">
                  <c:v>44480</c:v>
                </c:pt>
                <c:pt idx="179">
                  <c:v>44481</c:v>
                </c:pt>
                <c:pt idx="180">
                  <c:v>44482</c:v>
                </c:pt>
                <c:pt idx="181">
                  <c:v>44483</c:v>
                </c:pt>
                <c:pt idx="182">
                  <c:v>44484</c:v>
                </c:pt>
                <c:pt idx="183">
                  <c:v>44487</c:v>
                </c:pt>
                <c:pt idx="184">
                  <c:v>44488</c:v>
                </c:pt>
                <c:pt idx="185">
                  <c:v>44489</c:v>
                </c:pt>
                <c:pt idx="186">
                  <c:v>44490</c:v>
                </c:pt>
                <c:pt idx="187">
                  <c:v>44491</c:v>
                </c:pt>
                <c:pt idx="188">
                  <c:v>44494</c:v>
                </c:pt>
                <c:pt idx="189">
                  <c:v>44495</c:v>
                </c:pt>
                <c:pt idx="190">
                  <c:v>44496</c:v>
                </c:pt>
                <c:pt idx="191">
                  <c:v>44497</c:v>
                </c:pt>
                <c:pt idx="192">
                  <c:v>44498</c:v>
                </c:pt>
                <c:pt idx="193">
                  <c:v>44501</c:v>
                </c:pt>
                <c:pt idx="194">
                  <c:v>44502</c:v>
                </c:pt>
                <c:pt idx="195">
                  <c:v>44503</c:v>
                </c:pt>
                <c:pt idx="196">
                  <c:v>44504</c:v>
                </c:pt>
                <c:pt idx="197">
                  <c:v>44505</c:v>
                </c:pt>
                <c:pt idx="198">
                  <c:v>44508</c:v>
                </c:pt>
                <c:pt idx="199">
                  <c:v>44509</c:v>
                </c:pt>
                <c:pt idx="200">
                  <c:v>44510</c:v>
                </c:pt>
                <c:pt idx="201">
                  <c:v>44511</c:v>
                </c:pt>
                <c:pt idx="202">
                  <c:v>44512</c:v>
                </c:pt>
                <c:pt idx="203">
                  <c:v>44515</c:v>
                </c:pt>
                <c:pt idx="204">
                  <c:v>44516</c:v>
                </c:pt>
                <c:pt idx="205">
                  <c:v>44517</c:v>
                </c:pt>
                <c:pt idx="206">
                  <c:v>44518</c:v>
                </c:pt>
                <c:pt idx="207">
                  <c:v>44519</c:v>
                </c:pt>
                <c:pt idx="208">
                  <c:v>44522</c:v>
                </c:pt>
                <c:pt idx="209">
                  <c:v>44523</c:v>
                </c:pt>
                <c:pt idx="210">
                  <c:v>44524</c:v>
                </c:pt>
                <c:pt idx="211">
                  <c:v>44525</c:v>
                </c:pt>
                <c:pt idx="212">
                  <c:v>44526</c:v>
                </c:pt>
                <c:pt idx="213">
                  <c:v>44529</c:v>
                </c:pt>
                <c:pt idx="214">
                  <c:v>44530</c:v>
                </c:pt>
                <c:pt idx="215">
                  <c:v>44531</c:v>
                </c:pt>
                <c:pt idx="216">
                  <c:v>44532</c:v>
                </c:pt>
                <c:pt idx="217">
                  <c:v>44533</c:v>
                </c:pt>
                <c:pt idx="218">
                  <c:v>44536</c:v>
                </c:pt>
                <c:pt idx="219">
                  <c:v>44537</c:v>
                </c:pt>
                <c:pt idx="220">
                  <c:v>44538</c:v>
                </c:pt>
                <c:pt idx="221">
                  <c:v>44539</c:v>
                </c:pt>
                <c:pt idx="222">
                  <c:v>44540</c:v>
                </c:pt>
                <c:pt idx="223">
                  <c:v>44543</c:v>
                </c:pt>
                <c:pt idx="224">
                  <c:v>44544</c:v>
                </c:pt>
                <c:pt idx="225">
                  <c:v>44545</c:v>
                </c:pt>
                <c:pt idx="226">
                  <c:v>44546</c:v>
                </c:pt>
                <c:pt idx="227">
                  <c:v>44547</c:v>
                </c:pt>
                <c:pt idx="228">
                  <c:v>44550</c:v>
                </c:pt>
                <c:pt idx="229">
                  <c:v>44551</c:v>
                </c:pt>
                <c:pt idx="230">
                  <c:v>44552</c:v>
                </c:pt>
                <c:pt idx="231">
                  <c:v>44553</c:v>
                </c:pt>
                <c:pt idx="232">
                  <c:v>44554</c:v>
                </c:pt>
                <c:pt idx="233">
                  <c:v>44559</c:v>
                </c:pt>
                <c:pt idx="234">
                  <c:v>44560</c:v>
                </c:pt>
                <c:pt idx="235">
                  <c:v>44561</c:v>
                </c:pt>
                <c:pt idx="236">
                  <c:v>44565</c:v>
                </c:pt>
                <c:pt idx="237">
                  <c:v>44566</c:v>
                </c:pt>
                <c:pt idx="238">
                  <c:v>44567</c:v>
                </c:pt>
                <c:pt idx="239">
                  <c:v>44568</c:v>
                </c:pt>
                <c:pt idx="240">
                  <c:v>44571</c:v>
                </c:pt>
                <c:pt idx="241">
                  <c:v>44572</c:v>
                </c:pt>
                <c:pt idx="242">
                  <c:v>44573</c:v>
                </c:pt>
                <c:pt idx="243">
                  <c:v>44574</c:v>
                </c:pt>
                <c:pt idx="244">
                  <c:v>44575</c:v>
                </c:pt>
                <c:pt idx="245">
                  <c:v>44578</c:v>
                </c:pt>
                <c:pt idx="246">
                  <c:v>44579</c:v>
                </c:pt>
                <c:pt idx="247">
                  <c:v>44580</c:v>
                </c:pt>
                <c:pt idx="248">
                  <c:v>44581</c:v>
                </c:pt>
                <c:pt idx="249">
                  <c:v>44582</c:v>
                </c:pt>
                <c:pt idx="250">
                  <c:v>44585</c:v>
                </c:pt>
                <c:pt idx="251">
                  <c:v>44586</c:v>
                </c:pt>
                <c:pt idx="252">
                  <c:v>44588</c:v>
                </c:pt>
                <c:pt idx="253">
                  <c:v>44589</c:v>
                </c:pt>
                <c:pt idx="254">
                  <c:v>44592</c:v>
                </c:pt>
              </c:numCache>
            </c:numRef>
          </c:cat>
          <c:val>
            <c:numRef>
              <c:f>'EMN.AX 12 mo Jan 2021 to Jan 20'!$G$2:$G$256</c:f>
              <c:numCache>
                <c:formatCode>General</c:formatCode>
                <c:ptCount val="255"/>
                <c:pt idx="0">
                  <c:v>3270247</c:v>
                </c:pt>
                <c:pt idx="1">
                  <c:v>3855969</c:v>
                </c:pt>
                <c:pt idx="2">
                  <c:v>1051827</c:v>
                </c:pt>
                <c:pt idx="3">
                  <c:v>1732574</c:v>
                </c:pt>
                <c:pt idx="4">
                  <c:v>1395887</c:v>
                </c:pt>
                <c:pt idx="5">
                  <c:v>1213113</c:v>
                </c:pt>
                <c:pt idx="6">
                  <c:v>659748</c:v>
                </c:pt>
                <c:pt idx="7">
                  <c:v>972900</c:v>
                </c:pt>
                <c:pt idx="8">
                  <c:v>985658</c:v>
                </c:pt>
                <c:pt idx="9">
                  <c:v>1024565</c:v>
                </c:pt>
                <c:pt idx="10">
                  <c:v>1049657</c:v>
                </c:pt>
                <c:pt idx="11">
                  <c:v>1641668</c:v>
                </c:pt>
                <c:pt idx="12">
                  <c:v>1125656</c:v>
                </c:pt>
                <c:pt idx="13">
                  <c:v>2984645</c:v>
                </c:pt>
                <c:pt idx="14">
                  <c:v>1559358</c:v>
                </c:pt>
                <c:pt idx="15">
                  <c:v>1548451</c:v>
                </c:pt>
                <c:pt idx="16">
                  <c:v>1126962</c:v>
                </c:pt>
                <c:pt idx="17">
                  <c:v>9117987</c:v>
                </c:pt>
                <c:pt idx="18">
                  <c:v>3629158</c:v>
                </c:pt>
                <c:pt idx="19">
                  <c:v>2006232</c:v>
                </c:pt>
                <c:pt idx="20">
                  <c:v>2229995</c:v>
                </c:pt>
                <c:pt idx="21">
                  <c:v>1405163</c:v>
                </c:pt>
                <c:pt idx="22">
                  <c:v>2696066</c:v>
                </c:pt>
                <c:pt idx="23">
                  <c:v>2893821</c:v>
                </c:pt>
                <c:pt idx="24">
                  <c:v>2907884</c:v>
                </c:pt>
                <c:pt idx="25">
                  <c:v>3321454</c:v>
                </c:pt>
                <c:pt idx="26">
                  <c:v>2278917</c:v>
                </c:pt>
                <c:pt idx="27">
                  <c:v>1484014</c:v>
                </c:pt>
                <c:pt idx="28">
                  <c:v>1666158</c:v>
                </c:pt>
                <c:pt idx="29">
                  <c:v>1428421</c:v>
                </c:pt>
                <c:pt idx="30">
                  <c:v>2335767</c:v>
                </c:pt>
                <c:pt idx="31">
                  <c:v>2309658</c:v>
                </c:pt>
                <c:pt idx="32">
                  <c:v>4880313</c:v>
                </c:pt>
                <c:pt idx="33">
                  <c:v>2305143</c:v>
                </c:pt>
                <c:pt idx="34">
                  <c:v>0</c:v>
                </c:pt>
                <c:pt idx="35">
                  <c:v>0</c:v>
                </c:pt>
                <c:pt idx="36">
                  <c:v>2425821</c:v>
                </c:pt>
                <c:pt idx="37">
                  <c:v>4288038</c:v>
                </c:pt>
                <c:pt idx="38">
                  <c:v>1339772</c:v>
                </c:pt>
                <c:pt idx="39">
                  <c:v>1013298</c:v>
                </c:pt>
                <c:pt idx="40">
                  <c:v>530051</c:v>
                </c:pt>
                <c:pt idx="41">
                  <c:v>1592183</c:v>
                </c:pt>
                <c:pt idx="42">
                  <c:v>1197538</c:v>
                </c:pt>
                <c:pt idx="43">
                  <c:v>2657355</c:v>
                </c:pt>
                <c:pt idx="44">
                  <c:v>1165661</c:v>
                </c:pt>
                <c:pt idx="45">
                  <c:v>826234</c:v>
                </c:pt>
                <c:pt idx="46">
                  <c:v>660922</c:v>
                </c:pt>
                <c:pt idx="47">
                  <c:v>732905</c:v>
                </c:pt>
                <c:pt idx="48">
                  <c:v>1504643</c:v>
                </c:pt>
                <c:pt idx="49">
                  <c:v>1104336</c:v>
                </c:pt>
                <c:pt idx="50">
                  <c:v>885026</c:v>
                </c:pt>
                <c:pt idx="51">
                  <c:v>485120</c:v>
                </c:pt>
                <c:pt idx="52">
                  <c:v>391588</c:v>
                </c:pt>
                <c:pt idx="53">
                  <c:v>700104</c:v>
                </c:pt>
                <c:pt idx="54">
                  <c:v>657711</c:v>
                </c:pt>
                <c:pt idx="55">
                  <c:v>1320959</c:v>
                </c:pt>
                <c:pt idx="56">
                  <c:v>683040</c:v>
                </c:pt>
                <c:pt idx="57">
                  <c:v>937133</c:v>
                </c:pt>
                <c:pt idx="58">
                  <c:v>438044</c:v>
                </c:pt>
                <c:pt idx="59">
                  <c:v>1800941</c:v>
                </c:pt>
                <c:pt idx="60">
                  <c:v>1211242</c:v>
                </c:pt>
                <c:pt idx="61">
                  <c:v>837575</c:v>
                </c:pt>
                <c:pt idx="62">
                  <c:v>877708</c:v>
                </c:pt>
                <c:pt idx="63">
                  <c:v>3129652</c:v>
                </c:pt>
                <c:pt idx="64">
                  <c:v>662913</c:v>
                </c:pt>
                <c:pt idx="65">
                  <c:v>1011972</c:v>
                </c:pt>
                <c:pt idx="66">
                  <c:v>788567</c:v>
                </c:pt>
                <c:pt idx="67">
                  <c:v>569856</c:v>
                </c:pt>
                <c:pt idx="68">
                  <c:v>958777</c:v>
                </c:pt>
                <c:pt idx="69">
                  <c:v>2163484</c:v>
                </c:pt>
                <c:pt idx="70">
                  <c:v>1062024</c:v>
                </c:pt>
                <c:pt idx="71">
                  <c:v>636497</c:v>
                </c:pt>
                <c:pt idx="72">
                  <c:v>1452614</c:v>
                </c:pt>
                <c:pt idx="73">
                  <c:v>834094</c:v>
                </c:pt>
                <c:pt idx="74">
                  <c:v>1923029</c:v>
                </c:pt>
                <c:pt idx="75">
                  <c:v>785455</c:v>
                </c:pt>
                <c:pt idx="76">
                  <c:v>680254</c:v>
                </c:pt>
                <c:pt idx="77">
                  <c:v>617882</c:v>
                </c:pt>
                <c:pt idx="78">
                  <c:v>972001</c:v>
                </c:pt>
                <c:pt idx="79">
                  <c:v>3294585</c:v>
                </c:pt>
                <c:pt idx="80">
                  <c:v>1294826</c:v>
                </c:pt>
                <c:pt idx="81">
                  <c:v>1849962</c:v>
                </c:pt>
                <c:pt idx="82">
                  <c:v>1363580</c:v>
                </c:pt>
                <c:pt idx="83">
                  <c:v>526918</c:v>
                </c:pt>
                <c:pt idx="84">
                  <c:v>806073</c:v>
                </c:pt>
                <c:pt idx="85">
                  <c:v>1772351</c:v>
                </c:pt>
                <c:pt idx="86">
                  <c:v>1091209</c:v>
                </c:pt>
                <c:pt idx="87">
                  <c:v>474365</c:v>
                </c:pt>
                <c:pt idx="88">
                  <c:v>253062</c:v>
                </c:pt>
                <c:pt idx="89">
                  <c:v>485896</c:v>
                </c:pt>
                <c:pt idx="90">
                  <c:v>383327</c:v>
                </c:pt>
                <c:pt idx="91">
                  <c:v>646755</c:v>
                </c:pt>
                <c:pt idx="92">
                  <c:v>569352</c:v>
                </c:pt>
                <c:pt idx="93">
                  <c:v>460828</c:v>
                </c:pt>
                <c:pt idx="94">
                  <c:v>937732</c:v>
                </c:pt>
                <c:pt idx="95">
                  <c:v>2633780</c:v>
                </c:pt>
                <c:pt idx="96">
                  <c:v>859498</c:v>
                </c:pt>
                <c:pt idx="97">
                  <c:v>646018</c:v>
                </c:pt>
                <c:pt idx="98">
                  <c:v>733168</c:v>
                </c:pt>
                <c:pt idx="99">
                  <c:v>784260</c:v>
                </c:pt>
                <c:pt idx="100">
                  <c:v>382179</c:v>
                </c:pt>
                <c:pt idx="101">
                  <c:v>250125</c:v>
                </c:pt>
                <c:pt idx="102">
                  <c:v>680008</c:v>
                </c:pt>
                <c:pt idx="103">
                  <c:v>855550</c:v>
                </c:pt>
                <c:pt idx="104">
                  <c:v>518101</c:v>
                </c:pt>
                <c:pt idx="105">
                  <c:v>1427255</c:v>
                </c:pt>
                <c:pt idx="106">
                  <c:v>636942</c:v>
                </c:pt>
                <c:pt idx="107">
                  <c:v>900498</c:v>
                </c:pt>
                <c:pt idx="108">
                  <c:v>1257764</c:v>
                </c:pt>
                <c:pt idx="109">
                  <c:v>974582</c:v>
                </c:pt>
                <c:pt idx="110">
                  <c:v>190344</c:v>
                </c:pt>
                <c:pt idx="111">
                  <c:v>2924911</c:v>
                </c:pt>
                <c:pt idx="112">
                  <c:v>1849067</c:v>
                </c:pt>
                <c:pt idx="113">
                  <c:v>1162357</c:v>
                </c:pt>
                <c:pt idx="114">
                  <c:v>942442</c:v>
                </c:pt>
                <c:pt idx="115">
                  <c:v>3750598</c:v>
                </c:pt>
                <c:pt idx="116">
                  <c:v>1366699</c:v>
                </c:pt>
                <c:pt idx="117">
                  <c:v>997311</c:v>
                </c:pt>
                <c:pt idx="118">
                  <c:v>1981091</c:v>
                </c:pt>
                <c:pt idx="119">
                  <c:v>1105522</c:v>
                </c:pt>
                <c:pt idx="120">
                  <c:v>1782739</c:v>
                </c:pt>
                <c:pt idx="121">
                  <c:v>1181303</c:v>
                </c:pt>
                <c:pt idx="122">
                  <c:v>1725443</c:v>
                </c:pt>
                <c:pt idx="123">
                  <c:v>839430</c:v>
                </c:pt>
                <c:pt idx="124">
                  <c:v>300394</c:v>
                </c:pt>
                <c:pt idx="125">
                  <c:v>929275</c:v>
                </c:pt>
                <c:pt idx="126">
                  <c:v>954315</c:v>
                </c:pt>
                <c:pt idx="127">
                  <c:v>775809</c:v>
                </c:pt>
                <c:pt idx="128">
                  <c:v>470878</c:v>
                </c:pt>
                <c:pt idx="129">
                  <c:v>343617</c:v>
                </c:pt>
                <c:pt idx="130">
                  <c:v>1042449</c:v>
                </c:pt>
                <c:pt idx="131">
                  <c:v>447783</c:v>
                </c:pt>
                <c:pt idx="132">
                  <c:v>4371913</c:v>
                </c:pt>
                <c:pt idx="133">
                  <c:v>1125543</c:v>
                </c:pt>
                <c:pt idx="134">
                  <c:v>1763680</c:v>
                </c:pt>
                <c:pt idx="135">
                  <c:v>2627966</c:v>
                </c:pt>
                <c:pt idx="136">
                  <c:v>3126079</c:v>
                </c:pt>
                <c:pt idx="137">
                  <c:v>2527886</c:v>
                </c:pt>
                <c:pt idx="138">
                  <c:v>2638545</c:v>
                </c:pt>
                <c:pt idx="139">
                  <c:v>2092098</c:v>
                </c:pt>
                <c:pt idx="140">
                  <c:v>616040</c:v>
                </c:pt>
                <c:pt idx="141">
                  <c:v>742014</c:v>
                </c:pt>
                <c:pt idx="142">
                  <c:v>1973956</c:v>
                </c:pt>
                <c:pt idx="143">
                  <c:v>843176</c:v>
                </c:pt>
                <c:pt idx="144">
                  <c:v>1225451</c:v>
                </c:pt>
                <c:pt idx="145">
                  <c:v>814740</c:v>
                </c:pt>
                <c:pt idx="146">
                  <c:v>572555</c:v>
                </c:pt>
                <c:pt idx="147">
                  <c:v>1156839</c:v>
                </c:pt>
                <c:pt idx="148">
                  <c:v>357619</c:v>
                </c:pt>
                <c:pt idx="149">
                  <c:v>1076698</c:v>
                </c:pt>
                <c:pt idx="150">
                  <c:v>318709</c:v>
                </c:pt>
                <c:pt idx="151">
                  <c:v>436893</c:v>
                </c:pt>
                <c:pt idx="152">
                  <c:v>573772</c:v>
                </c:pt>
                <c:pt idx="153">
                  <c:v>647167</c:v>
                </c:pt>
                <c:pt idx="154">
                  <c:v>602568</c:v>
                </c:pt>
                <c:pt idx="155">
                  <c:v>254316</c:v>
                </c:pt>
                <c:pt idx="156">
                  <c:v>1177957</c:v>
                </c:pt>
                <c:pt idx="157">
                  <c:v>736853</c:v>
                </c:pt>
                <c:pt idx="158">
                  <c:v>4013909</c:v>
                </c:pt>
                <c:pt idx="159">
                  <c:v>981379</c:v>
                </c:pt>
                <c:pt idx="160">
                  <c:v>1338575</c:v>
                </c:pt>
                <c:pt idx="161">
                  <c:v>1164967</c:v>
                </c:pt>
                <c:pt idx="162">
                  <c:v>522917</c:v>
                </c:pt>
                <c:pt idx="163">
                  <c:v>1480671</c:v>
                </c:pt>
                <c:pt idx="164">
                  <c:v>891838</c:v>
                </c:pt>
                <c:pt idx="165">
                  <c:v>398726</c:v>
                </c:pt>
                <c:pt idx="166">
                  <c:v>580557</c:v>
                </c:pt>
                <c:pt idx="167">
                  <c:v>605072</c:v>
                </c:pt>
                <c:pt idx="168">
                  <c:v>525967</c:v>
                </c:pt>
                <c:pt idx="169">
                  <c:v>345213</c:v>
                </c:pt>
                <c:pt idx="170">
                  <c:v>1158910</c:v>
                </c:pt>
                <c:pt idx="171">
                  <c:v>199018</c:v>
                </c:pt>
                <c:pt idx="172">
                  <c:v>602798</c:v>
                </c:pt>
                <c:pt idx="173">
                  <c:v>859663</c:v>
                </c:pt>
                <c:pt idx="174">
                  <c:v>2437857</c:v>
                </c:pt>
                <c:pt idx="175">
                  <c:v>799308</c:v>
                </c:pt>
                <c:pt idx="176">
                  <c:v>587783</c:v>
                </c:pt>
                <c:pt idx="177">
                  <c:v>823894</c:v>
                </c:pt>
                <c:pt idx="178">
                  <c:v>950212</c:v>
                </c:pt>
                <c:pt idx="179">
                  <c:v>707971</c:v>
                </c:pt>
                <c:pt idx="180">
                  <c:v>315271</c:v>
                </c:pt>
                <c:pt idx="181">
                  <c:v>564758</c:v>
                </c:pt>
                <c:pt idx="182">
                  <c:v>847235</c:v>
                </c:pt>
                <c:pt idx="183">
                  <c:v>3064563</c:v>
                </c:pt>
                <c:pt idx="184">
                  <c:v>1114494</c:v>
                </c:pt>
                <c:pt idx="185">
                  <c:v>733055</c:v>
                </c:pt>
                <c:pt idx="186">
                  <c:v>364871</c:v>
                </c:pt>
                <c:pt idx="187">
                  <c:v>472157</c:v>
                </c:pt>
                <c:pt idx="188">
                  <c:v>428505</c:v>
                </c:pt>
                <c:pt idx="189">
                  <c:v>994503</c:v>
                </c:pt>
                <c:pt idx="190">
                  <c:v>548909</c:v>
                </c:pt>
                <c:pt idx="191">
                  <c:v>530389</c:v>
                </c:pt>
                <c:pt idx="192">
                  <c:v>159059</c:v>
                </c:pt>
                <c:pt idx="193">
                  <c:v>257359</c:v>
                </c:pt>
                <c:pt idx="194">
                  <c:v>289781</c:v>
                </c:pt>
                <c:pt idx="195">
                  <c:v>953909</c:v>
                </c:pt>
                <c:pt idx="196">
                  <c:v>334382</c:v>
                </c:pt>
                <c:pt idx="197">
                  <c:v>559161</c:v>
                </c:pt>
                <c:pt idx="198">
                  <c:v>322624</c:v>
                </c:pt>
                <c:pt idx="199">
                  <c:v>592686</c:v>
                </c:pt>
                <c:pt idx="200">
                  <c:v>539696</c:v>
                </c:pt>
                <c:pt idx="201">
                  <c:v>369040</c:v>
                </c:pt>
                <c:pt idx="202">
                  <c:v>339038</c:v>
                </c:pt>
                <c:pt idx="203">
                  <c:v>771513</c:v>
                </c:pt>
                <c:pt idx="204">
                  <c:v>965502</c:v>
                </c:pt>
                <c:pt idx="205">
                  <c:v>600032</c:v>
                </c:pt>
                <c:pt idx="206">
                  <c:v>307673</c:v>
                </c:pt>
                <c:pt idx="207">
                  <c:v>383303</c:v>
                </c:pt>
                <c:pt idx="208">
                  <c:v>1005035</c:v>
                </c:pt>
                <c:pt idx="209">
                  <c:v>409897</c:v>
                </c:pt>
                <c:pt idx="210">
                  <c:v>169661</c:v>
                </c:pt>
                <c:pt idx="211">
                  <c:v>251570</c:v>
                </c:pt>
                <c:pt idx="212">
                  <c:v>704826</c:v>
                </c:pt>
                <c:pt idx="213">
                  <c:v>1229963</c:v>
                </c:pt>
                <c:pt idx="214">
                  <c:v>407578</c:v>
                </c:pt>
                <c:pt idx="215">
                  <c:v>423460</c:v>
                </c:pt>
                <c:pt idx="216">
                  <c:v>446146</c:v>
                </c:pt>
                <c:pt idx="217">
                  <c:v>234875</c:v>
                </c:pt>
                <c:pt idx="218">
                  <c:v>966788</c:v>
                </c:pt>
                <c:pt idx="219">
                  <c:v>475205</c:v>
                </c:pt>
                <c:pt idx="220">
                  <c:v>333512</c:v>
                </c:pt>
                <c:pt idx="221">
                  <c:v>134703</c:v>
                </c:pt>
                <c:pt idx="222">
                  <c:v>308974</c:v>
                </c:pt>
                <c:pt idx="223">
                  <c:v>385177</c:v>
                </c:pt>
                <c:pt idx="224">
                  <c:v>105583</c:v>
                </c:pt>
                <c:pt idx="225">
                  <c:v>225126</c:v>
                </c:pt>
                <c:pt idx="226">
                  <c:v>411421</c:v>
                </c:pt>
                <c:pt idx="227">
                  <c:v>872378</c:v>
                </c:pt>
                <c:pt idx="228">
                  <c:v>420387</c:v>
                </c:pt>
                <c:pt idx="229">
                  <c:v>142674</c:v>
                </c:pt>
                <c:pt idx="230">
                  <c:v>160330</c:v>
                </c:pt>
                <c:pt idx="231">
                  <c:v>188614</c:v>
                </c:pt>
                <c:pt idx="232">
                  <c:v>110612</c:v>
                </c:pt>
                <c:pt idx="233">
                  <c:v>146644</c:v>
                </c:pt>
                <c:pt idx="234">
                  <c:v>420411</c:v>
                </c:pt>
                <c:pt idx="235">
                  <c:v>119269</c:v>
                </c:pt>
                <c:pt idx="236">
                  <c:v>765430</c:v>
                </c:pt>
                <c:pt idx="237">
                  <c:v>636184</c:v>
                </c:pt>
                <c:pt idx="238">
                  <c:v>639881</c:v>
                </c:pt>
                <c:pt idx="239">
                  <c:v>233213</c:v>
                </c:pt>
                <c:pt idx="240">
                  <c:v>284057</c:v>
                </c:pt>
                <c:pt idx="241">
                  <c:v>100032</c:v>
                </c:pt>
                <c:pt idx="242">
                  <c:v>222244</c:v>
                </c:pt>
                <c:pt idx="243">
                  <c:v>1157034</c:v>
                </c:pt>
                <c:pt idx="244">
                  <c:v>645810</c:v>
                </c:pt>
                <c:pt idx="245">
                  <c:v>377881</c:v>
                </c:pt>
                <c:pt idx="246">
                  <c:v>414110</c:v>
                </c:pt>
                <c:pt idx="247">
                  <c:v>306423</c:v>
                </c:pt>
                <c:pt idx="248">
                  <c:v>298710</c:v>
                </c:pt>
                <c:pt idx="249">
                  <c:v>435656</c:v>
                </c:pt>
                <c:pt idx="250">
                  <c:v>1979728</c:v>
                </c:pt>
                <c:pt idx="251">
                  <c:v>450539</c:v>
                </c:pt>
                <c:pt idx="252">
                  <c:v>942686</c:v>
                </c:pt>
                <c:pt idx="253">
                  <c:v>480992</c:v>
                </c:pt>
                <c:pt idx="254">
                  <c:v>189383</c:v>
                </c:pt>
              </c:numCache>
            </c:numRef>
          </c:val>
          <c:extLst>
            <c:ext xmlns:c16="http://schemas.microsoft.com/office/drawing/2014/chart" uri="{C3380CC4-5D6E-409C-BE32-E72D297353CC}">
              <c16:uniqueId val="{00000000-5849-43B6-BE4D-C122DF865F9F}"/>
            </c:ext>
          </c:extLst>
        </c:ser>
        <c:dLbls>
          <c:showLegendKey val="0"/>
          <c:showVal val="0"/>
          <c:showCatName val="0"/>
          <c:showSerName val="0"/>
          <c:showPercent val="0"/>
          <c:showBubbleSize val="0"/>
        </c:dLbls>
        <c:gapWidth val="219"/>
        <c:axId val="768868544"/>
        <c:axId val="297660928"/>
      </c:barChart>
      <c:lineChart>
        <c:grouping val="standard"/>
        <c:varyColors val="0"/>
        <c:ser>
          <c:idx val="0"/>
          <c:order val="0"/>
          <c:tx>
            <c:strRef>
              <c:f>'EMN.AX 12 mo Jan 2021 to Jan 20'!$E$1</c:f>
              <c:strCache>
                <c:ptCount val="1"/>
                <c:pt idx="0">
                  <c:v>Close</c:v>
                </c:pt>
              </c:strCache>
            </c:strRef>
          </c:tx>
          <c:spPr>
            <a:ln w="28575" cap="rnd">
              <a:solidFill>
                <a:schemeClr val="accent1"/>
              </a:solidFill>
              <a:round/>
            </a:ln>
            <a:effectLst/>
          </c:spPr>
          <c:marker>
            <c:symbol val="none"/>
          </c:marker>
          <c:cat>
            <c:numRef>
              <c:f>'EMN.AX 12 mo Jan 2021 to Jan 20'!$A$2:$A$256</c:f>
              <c:numCache>
                <c:formatCode>m/d/yyyy</c:formatCode>
                <c:ptCount val="255"/>
                <c:pt idx="0">
                  <c:v>44225</c:v>
                </c:pt>
                <c:pt idx="1">
                  <c:v>44228</c:v>
                </c:pt>
                <c:pt idx="2">
                  <c:v>44229</c:v>
                </c:pt>
                <c:pt idx="3">
                  <c:v>44230</c:v>
                </c:pt>
                <c:pt idx="4">
                  <c:v>44231</c:v>
                </c:pt>
                <c:pt idx="5">
                  <c:v>44232</c:v>
                </c:pt>
                <c:pt idx="6">
                  <c:v>44235</c:v>
                </c:pt>
                <c:pt idx="7">
                  <c:v>44236</c:v>
                </c:pt>
                <c:pt idx="8">
                  <c:v>44237</c:v>
                </c:pt>
                <c:pt idx="9">
                  <c:v>44238</c:v>
                </c:pt>
                <c:pt idx="10">
                  <c:v>44239</c:v>
                </c:pt>
                <c:pt idx="11">
                  <c:v>44242</c:v>
                </c:pt>
                <c:pt idx="12">
                  <c:v>44243</c:v>
                </c:pt>
                <c:pt idx="13">
                  <c:v>44244</c:v>
                </c:pt>
                <c:pt idx="14">
                  <c:v>44245</c:v>
                </c:pt>
                <c:pt idx="15">
                  <c:v>44246</c:v>
                </c:pt>
                <c:pt idx="16">
                  <c:v>44249</c:v>
                </c:pt>
                <c:pt idx="17">
                  <c:v>44250</c:v>
                </c:pt>
                <c:pt idx="18">
                  <c:v>44251</c:v>
                </c:pt>
                <c:pt idx="19">
                  <c:v>44252</c:v>
                </c:pt>
                <c:pt idx="20">
                  <c:v>44253</c:v>
                </c:pt>
                <c:pt idx="21">
                  <c:v>44256</c:v>
                </c:pt>
                <c:pt idx="22">
                  <c:v>44257</c:v>
                </c:pt>
                <c:pt idx="23">
                  <c:v>44258</c:v>
                </c:pt>
                <c:pt idx="24">
                  <c:v>44259</c:v>
                </c:pt>
                <c:pt idx="25">
                  <c:v>44260</c:v>
                </c:pt>
                <c:pt idx="26">
                  <c:v>44263</c:v>
                </c:pt>
                <c:pt idx="27">
                  <c:v>44264</c:v>
                </c:pt>
                <c:pt idx="28">
                  <c:v>44265</c:v>
                </c:pt>
                <c:pt idx="29">
                  <c:v>44266</c:v>
                </c:pt>
                <c:pt idx="30">
                  <c:v>44267</c:v>
                </c:pt>
                <c:pt idx="31">
                  <c:v>44270</c:v>
                </c:pt>
                <c:pt idx="32">
                  <c:v>44271</c:v>
                </c:pt>
                <c:pt idx="33">
                  <c:v>44272</c:v>
                </c:pt>
                <c:pt idx="34">
                  <c:v>44273</c:v>
                </c:pt>
                <c:pt idx="35">
                  <c:v>44274</c:v>
                </c:pt>
                <c:pt idx="36">
                  <c:v>44277</c:v>
                </c:pt>
                <c:pt idx="37">
                  <c:v>44278</c:v>
                </c:pt>
                <c:pt idx="38">
                  <c:v>44279</c:v>
                </c:pt>
                <c:pt idx="39">
                  <c:v>44280</c:v>
                </c:pt>
                <c:pt idx="40">
                  <c:v>44281</c:v>
                </c:pt>
                <c:pt idx="41">
                  <c:v>44284</c:v>
                </c:pt>
                <c:pt idx="42">
                  <c:v>44285</c:v>
                </c:pt>
                <c:pt idx="43">
                  <c:v>44286</c:v>
                </c:pt>
                <c:pt idx="44">
                  <c:v>44287</c:v>
                </c:pt>
                <c:pt idx="45">
                  <c:v>44292</c:v>
                </c:pt>
                <c:pt idx="46">
                  <c:v>44293</c:v>
                </c:pt>
                <c:pt idx="47">
                  <c:v>44294</c:v>
                </c:pt>
                <c:pt idx="48">
                  <c:v>44295</c:v>
                </c:pt>
                <c:pt idx="49">
                  <c:v>44298</c:v>
                </c:pt>
                <c:pt idx="50">
                  <c:v>44299</c:v>
                </c:pt>
                <c:pt idx="51">
                  <c:v>44300</c:v>
                </c:pt>
                <c:pt idx="52">
                  <c:v>44301</c:v>
                </c:pt>
                <c:pt idx="53">
                  <c:v>44302</c:v>
                </c:pt>
                <c:pt idx="54">
                  <c:v>44305</c:v>
                </c:pt>
                <c:pt idx="55">
                  <c:v>44306</c:v>
                </c:pt>
                <c:pt idx="56">
                  <c:v>44307</c:v>
                </c:pt>
                <c:pt idx="57">
                  <c:v>44308</c:v>
                </c:pt>
                <c:pt idx="58">
                  <c:v>44309</c:v>
                </c:pt>
                <c:pt idx="59">
                  <c:v>44312</c:v>
                </c:pt>
                <c:pt idx="60">
                  <c:v>44313</c:v>
                </c:pt>
                <c:pt idx="61">
                  <c:v>44314</c:v>
                </c:pt>
                <c:pt idx="62">
                  <c:v>44315</c:v>
                </c:pt>
                <c:pt idx="63">
                  <c:v>44316</c:v>
                </c:pt>
                <c:pt idx="64">
                  <c:v>44319</c:v>
                </c:pt>
                <c:pt idx="65">
                  <c:v>44320</c:v>
                </c:pt>
                <c:pt idx="66">
                  <c:v>44321</c:v>
                </c:pt>
                <c:pt idx="67">
                  <c:v>44322</c:v>
                </c:pt>
                <c:pt idx="68">
                  <c:v>44323</c:v>
                </c:pt>
                <c:pt idx="69">
                  <c:v>44326</c:v>
                </c:pt>
                <c:pt idx="70">
                  <c:v>44327</c:v>
                </c:pt>
                <c:pt idx="71">
                  <c:v>44328</c:v>
                </c:pt>
                <c:pt idx="72">
                  <c:v>44329</c:v>
                </c:pt>
                <c:pt idx="73">
                  <c:v>44330</c:v>
                </c:pt>
                <c:pt idx="74">
                  <c:v>44333</c:v>
                </c:pt>
                <c:pt idx="75">
                  <c:v>44334</c:v>
                </c:pt>
                <c:pt idx="76">
                  <c:v>44335</c:v>
                </c:pt>
                <c:pt idx="77">
                  <c:v>44336</c:v>
                </c:pt>
                <c:pt idx="78">
                  <c:v>44337</c:v>
                </c:pt>
                <c:pt idx="79">
                  <c:v>44340</c:v>
                </c:pt>
                <c:pt idx="80">
                  <c:v>44341</c:v>
                </c:pt>
                <c:pt idx="81">
                  <c:v>44342</c:v>
                </c:pt>
                <c:pt idx="82">
                  <c:v>44343</c:v>
                </c:pt>
                <c:pt idx="83">
                  <c:v>44344</c:v>
                </c:pt>
                <c:pt idx="84">
                  <c:v>44347</c:v>
                </c:pt>
                <c:pt idx="85">
                  <c:v>44348</c:v>
                </c:pt>
                <c:pt idx="86">
                  <c:v>44349</c:v>
                </c:pt>
                <c:pt idx="87">
                  <c:v>44350</c:v>
                </c:pt>
                <c:pt idx="88">
                  <c:v>44351</c:v>
                </c:pt>
                <c:pt idx="89">
                  <c:v>44354</c:v>
                </c:pt>
                <c:pt idx="90">
                  <c:v>44355</c:v>
                </c:pt>
                <c:pt idx="91">
                  <c:v>44356</c:v>
                </c:pt>
                <c:pt idx="92">
                  <c:v>44357</c:v>
                </c:pt>
                <c:pt idx="93">
                  <c:v>44358</c:v>
                </c:pt>
                <c:pt idx="94">
                  <c:v>44362</c:v>
                </c:pt>
                <c:pt idx="95">
                  <c:v>44363</c:v>
                </c:pt>
                <c:pt idx="96">
                  <c:v>44364</c:v>
                </c:pt>
                <c:pt idx="97">
                  <c:v>44365</c:v>
                </c:pt>
                <c:pt idx="98">
                  <c:v>44368</c:v>
                </c:pt>
                <c:pt idx="99">
                  <c:v>44369</c:v>
                </c:pt>
                <c:pt idx="100">
                  <c:v>44370</c:v>
                </c:pt>
                <c:pt idx="101">
                  <c:v>44371</c:v>
                </c:pt>
                <c:pt idx="102">
                  <c:v>44372</c:v>
                </c:pt>
                <c:pt idx="103">
                  <c:v>44375</c:v>
                </c:pt>
                <c:pt idx="104">
                  <c:v>44376</c:v>
                </c:pt>
                <c:pt idx="105">
                  <c:v>44377</c:v>
                </c:pt>
                <c:pt idx="106">
                  <c:v>44378</c:v>
                </c:pt>
                <c:pt idx="107">
                  <c:v>44379</c:v>
                </c:pt>
                <c:pt idx="108">
                  <c:v>44382</c:v>
                </c:pt>
                <c:pt idx="109">
                  <c:v>44383</c:v>
                </c:pt>
                <c:pt idx="110">
                  <c:v>44384</c:v>
                </c:pt>
                <c:pt idx="111">
                  <c:v>44385</c:v>
                </c:pt>
                <c:pt idx="112">
                  <c:v>44386</c:v>
                </c:pt>
                <c:pt idx="113">
                  <c:v>44389</c:v>
                </c:pt>
                <c:pt idx="114">
                  <c:v>44390</c:v>
                </c:pt>
                <c:pt idx="115">
                  <c:v>44391</c:v>
                </c:pt>
                <c:pt idx="116">
                  <c:v>44392</c:v>
                </c:pt>
                <c:pt idx="117">
                  <c:v>44393</c:v>
                </c:pt>
                <c:pt idx="118">
                  <c:v>44396</c:v>
                </c:pt>
                <c:pt idx="119">
                  <c:v>44397</c:v>
                </c:pt>
                <c:pt idx="120">
                  <c:v>44398</c:v>
                </c:pt>
                <c:pt idx="121">
                  <c:v>44399</c:v>
                </c:pt>
                <c:pt idx="122">
                  <c:v>44400</c:v>
                </c:pt>
                <c:pt idx="123">
                  <c:v>44403</c:v>
                </c:pt>
                <c:pt idx="124">
                  <c:v>44404</c:v>
                </c:pt>
                <c:pt idx="125">
                  <c:v>44405</c:v>
                </c:pt>
                <c:pt idx="126">
                  <c:v>44406</c:v>
                </c:pt>
                <c:pt idx="127">
                  <c:v>44407</c:v>
                </c:pt>
                <c:pt idx="128">
                  <c:v>44410</c:v>
                </c:pt>
                <c:pt idx="129">
                  <c:v>44411</c:v>
                </c:pt>
                <c:pt idx="130">
                  <c:v>44412</c:v>
                </c:pt>
                <c:pt idx="131">
                  <c:v>44413</c:v>
                </c:pt>
                <c:pt idx="132">
                  <c:v>44414</c:v>
                </c:pt>
                <c:pt idx="133">
                  <c:v>44417</c:v>
                </c:pt>
                <c:pt idx="134">
                  <c:v>44418</c:v>
                </c:pt>
                <c:pt idx="135">
                  <c:v>44419</c:v>
                </c:pt>
                <c:pt idx="136">
                  <c:v>44420</c:v>
                </c:pt>
                <c:pt idx="137">
                  <c:v>44421</c:v>
                </c:pt>
                <c:pt idx="138">
                  <c:v>44424</c:v>
                </c:pt>
                <c:pt idx="139">
                  <c:v>44425</c:v>
                </c:pt>
                <c:pt idx="140">
                  <c:v>44426</c:v>
                </c:pt>
                <c:pt idx="141">
                  <c:v>44427</c:v>
                </c:pt>
                <c:pt idx="142">
                  <c:v>44428</c:v>
                </c:pt>
                <c:pt idx="143">
                  <c:v>44431</c:v>
                </c:pt>
                <c:pt idx="144">
                  <c:v>44432</c:v>
                </c:pt>
                <c:pt idx="145">
                  <c:v>44433</c:v>
                </c:pt>
                <c:pt idx="146">
                  <c:v>44434</c:v>
                </c:pt>
                <c:pt idx="147">
                  <c:v>44435</c:v>
                </c:pt>
                <c:pt idx="148">
                  <c:v>44438</c:v>
                </c:pt>
                <c:pt idx="149">
                  <c:v>44439</c:v>
                </c:pt>
                <c:pt idx="150">
                  <c:v>44440</c:v>
                </c:pt>
                <c:pt idx="151">
                  <c:v>44441</c:v>
                </c:pt>
                <c:pt idx="152">
                  <c:v>44442</c:v>
                </c:pt>
                <c:pt idx="153">
                  <c:v>44445</c:v>
                </c:pt>
                <c:pt idx="154">
                  <c:v>44446</c:v>
                </c:pt>
                <c:pt idx="155">
                  <c:v>44447</c:v>
                </c:pt>
                <c:pt idx="156">
                  <c:v>44448</c:v>
                </c:pt>
                <c:pt idx="157">
                  <c:v>44449</c:v>
                </c:pt>
                <c:pt idx="158">
                  <c:v>44452</c:v>
                </c:pt>
                <c:pt idx="159">
                  <c:v>44453</c:v>
                </c:pt>
                <c:pt idx="160">
                  <c:v>44454</c:v>
                </c:pt>
                <c:pt idx="161">
                  <c:v>44455</c:v>
                </c:pt>
                <c:pt idx="162">
                  <c:v>44456</c:v>
                </c:pt>
                <c:pt idx="163">
                  <c:v>44459</c:v>
                </c:pt>
                <c:pt idx="164">
                  <c:v>44460</c:v>
                </c:pt>
                <c:pt idx="165">
                  <c:v>44461</c:v>
                </c:pt>
                <c:pt idx="166">
                  <c:v>44462</c:v>
                </c:pt>
                <c:pt idx="167">
                  <c:v>44463</c:v>
                </c:pt>
                <c:pt idx="168">
                  <c:v>44466</c:v>
                </c:pt>
                <c:pt idx="169">
                  <c:v>44467</c:v>
                </c:pt>
                <c:pt idx="170">
                  <c:v>44468</c:v>
                </c:pt>
                <c:pt idx="171">
                  <c:v>44469</c:v>
                </c:pt>
                <c:pt idx="172">
                  <c:v>44470</c:v>
                </c:pt>
                <c:pt idx="173">
                  <c:v>44473</c:v>
                </c:pt>
                <c:pt idx="174">
                  <c:v>44474</c:v>
                </c:pt>
                <c:pt idx="175">
                  <c:v>44475</c:v>
                </c:pt>
                <c:pt idx="176">
                  <c:v>44476</c:v>
                </c:pt>
                <c:pt idx="177">
                  <c:v>44477</c:v>
                </c:pt>
                <c:pt idx="178">
                  <c:v>44480</c:v>
                </c:pt>
                <c:pt idx="179">
                  <c:v>44481</c:v>
                </c:pt>
                <c:pt idx="180">
                  <c:v>44482</c:v>
                </c:pt>
                <c:pt idx="181">
                  <c:v>44483</c:v>
                </c:pt>
                <c:pt idx="182">
                  <c:v>44484</c:v>
                </c:pt>
                <c:pt idx="183">
                  <c:v>44487</c:v>
                </c:pt>
                <c:pt idx="184">
                  <c:v>44488</c:v>
                </c:pt>
                <c:pt idx="185">
                  <c:v>44489</c:v>
                </c:pt>
                <c:pt idx="186">
                  <c:v>44490</c:v>
                </c:pt>
                <c:pt idx="187">
                  <c:v>44491</c:v>
                </c:pt>
                <c:pt idx="188">
                  <c:v>44494</c:v>
                </c:pt>
                <c:pt idx="189">
                  <c:v>44495</c:v>
                </c:pt>
                <c:pt idx="190">
                  <c:v>44496</c:v>
                </c:pt>
                <c:pt idx="191">
                  <c:v>44497</c:v>
                </c:pt>
                <c:pt idx="192">
                  <c:v>44498</c:v>
                </c:pt>
                <c:pt idx="193">
                  <c:v>44501</c:v>
                </c:pt>
                <c:pt idx="194">
                  <c:v>44502</c:v>
                </c:pt>
                <c:pt idx="195">
                  <c:v>44503</c:v>
                </c:pt>
                <c:pt idx="196">
                  <c:v>44504</c:v>
                </c:pt>
                <c:pt idx="197">
                  <c:v>44505</c:v>
                </c:pt>
                <c:pt idx="198">
                  <c:v>44508</c:v>
                </c:pt>
                <c:pt idx="199">
                  <c:v>44509</c:v>
                </c:pt>
                <c:pt idx="200">
                  <c:v>44510</c:v>
                </c:pt>
                <c:pt idx="201">
                  <c:v>44511</c:v>
                </c:pt>
                <c:pt idx="202">
                  <c:v>44512</c:v>
                </c:pt>
                <c:pt idx="203">
                  <c:v>44515</c:v>
                </c:pt>
                <c:pt idx="204">
                  <c:v>44516</c:v>
                </c:pt>
                <c:pt idx="205">
                  <c:v>44517</c:v>
                </c:pt>
                <c:pt idx="206">
                  <c:v>44518</c:v>
                </c:pt>
                <c:pt idx="207">
                  <c:v>44519</c:v>
                </c:pt>
                <c:pt idx="208">
                  <c:v>44522</c:v>
                </c:pt>
                <c:pt idx="209">
                  <c:v>44523</c:v>
                </c:pt>
                <c:pt idx="210">
                  <c:v>44524</c:v>
                </c:pt>
                <c:pt idx="211">
                  <c:v>44525</c:v>
                </c:pt>
                <c:pt idx="212">
                  <c:v>44526</c:v>
                </c:pt>
                <c:pt idx="213">
                  <c:v>44529</c:v>
                </c:pt>
                <c:pt idx="214">
                  <c:v>44530</c:v>
                </c:pt>
                <c:pt idx="215">
                  <c:v>44531</c:v>
                </c:pt>
                <c:pt idx="216">
                  <c:v>44532</c:v>
                </c:pt>
                <c:pt idx="217">
                  <c:v>44533</c:v>
                </c:pt>
                <c:pt idx="218">
                  <c:v>44536</c:v>
                </c:pt>
                <c:pt idx="219">
                  <c:v>44537</c:v>
                </c:pt>
                <c:pt idx="220">
                  <c:v>44538</c:v>
                </c:pt>
                <c:pt idx="221">
                  <c:v>44539</c:v>
                </c:pt>
                <c:pt idx="222">
                  <c:v>44540</c:v>
                </c:pt>
                <c:pt idx="223">
                  <c:v>44543</c:v>
                </c:pt>
                <c:pt idx="224">
                  <c:v>44544</c:v>
                </c:pt>
                <c:pt idx="225">
                  <c:v>44545</c:v>
                </c:pt>
                <c:pt idx="226">
                  <c:v>44546</c:v>
                </c:pt>
                <c:pt idx="227">
                  <c:v>44547</c:v>
                </c:pt>
                <c:pt idx="228">
                  <c:v>44550</c:v>
                </c:pt>
                <c:pt idx="229">
                  <c:v>44551</c:v>
                </c:pt>
                <c:pt idx="230">
                  <c:v>44552</c:v>
                </c:pt>
                <c:pt idx="231">
                  <c:v>44553</c:v>
                </c:pt>
                <c:pt idx="232">
                  <c:v>44554</c:v>
                </c:pt>
                <c:pt idx="233">
                  <c:v>44559</c:v>
                </c:pt>
                <c:pt idx="234">
                  <c:v>44560</c:v>
                </c:pt>
                <c:pt idx="235">
                  <c:v>44561</c:v>
                </c:pt>
                <c:pt idx="236">
                  <c:v>44565</c:v>
                </c:pt>
                <c:pt idx="237">
                  <c:v>44566</c:v>
                </c:pt>
                <c:pt idx="238">
                  <c:v>44567</c:v>
                </c:pt>
                <c:pt idx="239">
                  <c:v>44568</c:v>
                </c:pt>
                <c:pt idx="240">
                  <c:v>44571</c:v>
                </c:pt>
                <c:pt idx="241">
                  <c:v>44572</c:v>
                </c:pt>
                <c:pt idx="242">
                  <c:v>44573</c:v>
                </c:pt>
                <c:pt idx="243">
                  <c:v>44574</c:v>
                </c:pt>
                <c:pt idx="244">
                  <c:v>44575</c:v>
                </c:pt>
                <c:pt idx="245">
                  <c:v>44578</c:v>
                </c:pt>
                <c:pt idx="246">
                  <c:v>44579</c:v>
                </c:pt>
                <c:pt idx="247">
                  <c:v>44580</c:v>
                </c:pt>
                <c:pt idx="248">
                  <c:v>44581</c:v>
                </c:pt>
                <c:pt idx="249">
                  <c:v>44582</c:v>
                </c:pt>
                <c:pt idx="250">
                  <c:v>44585</c:v>
                </c:pt>
                <c:pt idx="251">
                  <c:v>44586</c:v>
                </c:pt>
                <c:pt idx="252">
                  <c:v>44588</c:v>
                </c:pt>
                <c:pt idx="253">
                  <c:v>44589</c:v>
                </c:pt>
                <c:pt idx="254">
                  <c:v>44592</c:v>
                </c:pt>
              </c:numCache>
            </c:numRef>
          </c:cat>
          <c:val>
            <c:numRef>
              <c:f>'EMN.AX 12 mo Jan 2021 to Jan 20'!$E$2:$E$256</c:f>
              <c:numCache>
                <c:formatCode>General</c:formatCode>
                <c:ptCount val="255"/>
                <c:pt idx="0">
                  <c:v>0.63</c:v>
                </c:pt>
                <c:pt idx="1">
                  <c:v>0.63</c:v>
                </c:pt>
                <c:pt idx="2">
                  <c:v>0.62</c:v>
                </c:pt>
                <c:pt idx="3">
                  <c:v>0.7</c:v>
                </c:pt>
                <c:pt idx="4">
                  <c:v>0.69</c:v>
                </c:pt>
                <c:pt idx="5">
                  <c:v>0.68</c:v>
                </c:pt>
                <c:pt idx="6">
                  <c:v>0.67</c:v>
                </c:pt>
                <c:pt idx="7">
                  <c:v>0.73499999999999999</c:v>
                </c:pt>
                <c:pt idx="8">
                  <c:v>0.7</c:v>
                </c:pt>
                <c:pt idx="9">
                  <c:v>0.65500000000000003</c:v>
                </c:pt>
                <c:pt idx="10">
                  <c:v>0.64</c:v>
                </c:pt>
                <c:pt idx="11">
                  <c:v>0.64500000000000002</c:v>
                </c:pt>
                <c:pt idx="12">
                  <c:v>0.625</c:v>
                </c:pt>
                <c:pt idx="13">
                  <c:v>0.58499999999999996</c:v>
                </c:pt>
                <c:pt idx="14">
                  <c:v>0.56000000000000005</c:v>
                </c:pt>
                <c:pt idx="15">
                  <c:v>0.55500000000000005</c:v>
                </c:pt>
                <c:pt idx="16">
                  <c:v>0.62</c:v>
                </c:pt>
                <c:pt idx="17">
                  <c:v>0.69</c:v>
                </c:pt>
                <c:pt idx="18">
                  <c:v>0.66</c:v>
                </c:pt>
                <c:pt idx="19">
                  <c:v>0.67</c:v>
                </c:pt>
                <c:pt idx="20">
                  <c:v>0.64</c:v>
                </c:pt>
                <c:pt idx="21">
                  <c:v>0.61499999999999999</c:v>
                </c:pt>
                <c:pt idx="22">
                  <c:v>0.56999999999999995</c:v>
                </c:pt>
                <c:pt idx="23">
                  <c:v>0.54</c:v>
                </c:pt>
                <c:pt idx="24">
                  <c:v>0.495</c:v>
                </c:pt>
                <c:pt idx="25">
                  <c:v>0.5</c:v>
                </c:pt>
                <c:pt idx="26">
                  <c:v>0.505</c:v>
                </c:pt>
                <c:pt idx="27">
                  <c:v>0.53</c:v>
                </c:pt>
                <c:pt idx="28">
                  <c:v>0.51</c:v>
                </c:pt>
                <c:pt idx="29">
                  <c:v>0.495</c:v>
                </c:pt>
                <c:pt idx="30">
                  <c:v>0.57499999999999996</c:v>
                </c:pt>
                <c:pt idx="31">
                  <c:v>0.61</c:v>
                </c:pt>
                <c:pt idx="32">
                  <c:v>0.66</c:v>
                </c:pt>
                <c:pt idx="33">
                  <c:v>0.67</c:v>
                </c:pt>
                <c:pt idx="34">
                  <c:v>0.67</c:v>
                </c:pt>
                <c:pt idx="35">
                  <c:v>0.67</c:v>
                </c:pt>
                <c:pt idx="36">
                  <c:v>0.64</c:v>
                </c:pt>
                <c:pt idx="37">
                  <c:v>0.69</c:v>
                </c:pt>
                <c:pt idx="38">
                  <c:v>0.66</c:v>
                </c:pt>
                <c:pt idx="39">
                  <c:v>0.7</c:v>
                </c:pt>
                <c:pt idx="40">
                  <c:v>0.68500000000000005</c:v>
                </c:pt>
                <c:pt idx="41">
                  <c:v>0.66500000000000004</c:v>
                </c:pt>
                <c:pt idx="42">
                  <c:v>0.625</c:v>
                </c:pt>
                <c:pt idx="43">
                  <c:v>0.69</c:v>
                </c:pt>
                <c:pt idx="44">
                  <c:v>0.69</c:v>
                </c:pt>
                <c:pt idx="45">
                  <c:v>0.69499999999999995</c:v>
                </c:pt>
                <c:pt idx="46">
                  <c:v>0.69499999999999995</c:v>
                </c:pt>
                <c:pt idx="47">
                  <c:v>0.68500000000000005</c:v>
                </c:pt>
                <c:pt idx="48">
                  <c:v>0.65500000000000003</c:v>
                </c:pt>
                <c:pt idx="49">
                  <c:v>0.63</c:v>
                </c:pt>
                <c:pt idx="50">
                  <c:v>0.62</c:v>
                </c:pt>
                <c:pt idx="51">
                  <c:v>0.63500000000000001</c:v>
                </c:pt>
                <c:pt idx="52">
                  <c:v>0.63500000000000001</c:v>
                </c:pt>
                <c:pt idx="53">
                  <c:v>0.62</c:v>
                </c:pt>
                <c:pt idx="54">
                  <c:v>0.61</c:v>
                </c:pt>
                <c:pt idx="55">
                  <c:v>0.59499999999999997</c:v>
                </c:pt>
                <c:pt idx="56">
                  <c:v>0.56999999999999995</c:v>
                </c:pt>
                <c:pt idx="57">
                  <c:v>0.59</c:v>
                </c:pt>
                <c:pt idx="58">
                  <c:v>0.57999999999999996</c:v>
                </c:pt>
                <c:pt idx="59">
                  <c:v>0.59</c:v>
                </c:pt>
                <c:pt idx="60">
                  <c:v>0.61499999999999999</c:v>
                </c:pt>
                <c:pt idx="61">
                  <c:v>0.58499999999999996</c:v>
                </c:pt>
                <c:pt idx="62">
                  <c:v>0.59499999999999997</c:v>
                </c:pt>
                <c:pt idx="63">
                  <c:v>0.61</c:v>
                </c:pt>
                <c:pt idx="64">
                  <c:v>0.56999999999999995</c:v>
                </c:pt>
                <c:pt idx="65">
                  <c:v>0.59</c:v>
                </c:pt>
                <c:pt idx="66">
                  <c:v>0.56499999999999995</c:v>
                </c:pt>
                <c:pt idx="67">
                  <c:v>0.56499999999999995</c:v>
                </c:pt>
                <c:pt idx="68">
                  <c:v>0.54500000000000004</c:v>
                </c:pt>
                <c:pt idx="69">
                  <c:v>0.51500000000000001</c:v>
                </c:pt>
                <c:pt idx="70">
                  <c:v>0.52</c:v>
                </c:pt>
                <c:pt idx="71">
                  <c:v>0.51</c:v>
                </c:pt>
                <c:pt idx="72">
                  <c:v>0.48</c:v>
                </c:pt>
                <c:pt idx="73">
                  <c:v>0.49</c:v>
                </c:pt>
                <c:pt idx="74">
                  <c:v>0.46</c:v>
                </c:pt>
                <c:pt idx="75">
                  <c:v>0.47499999999999998</c:v>
                </c:pt>
                <c:pt idx="76">
                  <c:v>0.47</c:v>
                </c:pt>
                <c:pt idx="77">
                  <c:v>0.45</c:v>
                </c:pt>
                <c:pt idx="78">
                  <c:v>0.46500000000000002</c:v>
                </c:pt>
                <c:pt idx="79">
                  <c:v>0.49</c:v>
                </c:pt>
                <c:pt idx="80">
                  <c:v>0.47</c:v>
                </c:pt>
                <c:pt idx="81">
                  <c:v>0.48</c:v>
                </c:pt>
                <c:pt idx="82">
                  <c:v>0.5</c:v>
                </c:pt>
                <c:pt idx="83">
                  <c:v>0.52</c:v>
                </c:pt>
                <c:pt idx="84">
                  <c:v>0.52500000000000002</c:v>
                </c:pt>
                <c:pt idx="85">
                  <c:v>0.55000000000000004</c:v>
                </c:pt>
                <c:pt idx="86">
                  <c:v>0.56499999999999995</c:v>
                </c:pt>
                <c:pt idx="87">
                  <c:v>0.56999999999999995</c:v>
                </c:pt>
                <c:pt idx="88">
                  <c:v>0.56000000000000005</c:v>
                </c:pt>
                <c:pt idx="89">
                  <c:v>0.56999999999999995</c:v>
                </c:pt>
                <c:pt idx="90">
                  <c:v>0.57999999999999996</c:v>
                </c:pt>
                <c:pt idx="91">
                  <c:v>0.56999999999999995</c:v>
                </c:pt>
                <c:pt idx="92">
                  <c:v>0.57999999999999996</c:v>
                </c:pt>
                <c:pt idx="93">
                  <c:v>0.58499999999999996</c:v>
                </c:pt>
                <c:pt idx="94">
                  <c:v>0.57499999999999996</c:v>
                </c:pt>
                <c:pt idx="95">
                  <c:v>0.57499999999999996</c:v>
                </c:pt>
                <c:pt idx="96">
                  <c:v>0.56999999999999995</c:v>
                </c:pt>
                <c:pt idx="97">
                  <c:v>0.54500000000000004</c:v>
                </c:pt>
                <c:pt idx="98">
                  <c:v>0.51</c:v>
                </c:pt>
                <c:pt idx="99">
                  <c:v>0.505</c:v>
                </c:pt>
                <c:pt idx="100">
                  <c:v>0.505</c:v>
                </c:pt>
                <c:pt idx="101">
                  <c:v>0.505</c:v>
                </c:pt>
                <c:pt idx="102">
                  <c:v>0.51</c:v>
                </c:pt>
                <c:pt idx="103">
                  <c:v>0.48499999999999999</c:v>
                </c:pt>
                <c:pt idx="104">
                  <c:v>0.48</c:v>
                </c:pt>
                <c:pt idx="105">
                  <c:v>0.51500000000000001</c:v>
                </c:pt>
                <c:pt idx="106">
                  <c:v>0.54</c:v>
                </c:pt>
                <c:pt idx="107">
                  <c:v>0.54500000000000004</c:v>
                </c:pt>
                <c:pt idx="108">
                  <c:v>0.52500000000000002</c:v>
                </c:pt>
                <c:pt idx="109">
                  <c:v>0.52500000000000002</c:v>
                </c:pt>
                <c:pt idx="110">
                  <c:v>0.52</c:v>
                </c:pt>
                <c:pt idx="111">
                  <c:v>0.56000000000000005</c:v>
                </c:pt>
                <c:pt idx="112">
                  <c:v>0.56000000000000005</c:v>
                </c:pt>
                <c:pt idx="113">
                  <c:v>0.56999999999999995</c:v>
                </c:pt>
                <c:pt idx="114">
                  <c:v>0.59499999999999997</c:v>
                </c:pt>
                <c:pt idx="115">
                  <c:v>0.65</c:v>
                </c:pt>
                <c:pt idx="116">
                  <c:v>0.61</c:v>
                </c:pt>
                <c:pt idx="117">
                  <c:v>0.63</c:v>
                </c:pt>
                <c:pt idx="118">
                  <c:v>0.63500000000000001</c:v>
                </c:pt>
                <c:pt idx="119">
                  <c:v>0.6</c:v>
                </c:pt>
                <c:pt idx="120">
                  <c:v>0.62</c:v>
                </c:pt>
                <c:pt idx="121">
                  <c:v>0.64</c:v>
                </c:pt>
                <c:pt idx="122">
                  <c:v>0.66500000000000004</c:v>
                </c:pt>
                <c:pt idx="123">
                  <c:v>0.63</c:v>
                </c:pt>
                <c:pt idx="124">
                  <c:v>0.63</c:v>
                </c:pt>
                <c:pt idx="125">
                  <c:v>0.625</c:v>
                </c:pt>
                <c:pt idx="126">
                  <c:v>0.61</c:v>
                </c:pt>
                <c:pt idx="127">
                  <c:v>0.59499999999999997</c:v>
                </c:pt>
                <c:pt idx="128">
                  <c:v>0.59499999999999997</c:v>
                </c:pt>
                <c:pt idx="129">
                  <c:v>0.59</c:v>
                </c:pt>
                <c:pt idx="130">
                  <c:v>0.63</c:v>
                </c:pt>
                <c:pt idx="131">
                  <c:v>0.625</c:v>
                </c:pt>
                <c:pt idx="132">
                  <c:v>0.71499999999999997</c:v>
                </c:pt>
                <c:pt idx="133">
                  <c:v>0.7</c:v>
                </c:pt>
                <c:pt idx="134">
                  <c:v>0.72</c:v>
                </c:pt>
                <c:pt idx="135">
                  <c:v>0.76</c:v>
                </c:pt>
                <c:pt idx="136">
                  <c:v>0.8</c:v>
                </c:pt>
                <c:pt idx="137">
                  <c:v>0.76500000000000001</c:v>
                </c:pt>
                <c:pt idx="138">
                  <c:v>0.69</c:v>
                </c:pt>
                <c:pt idx="139">
                  <c:v>0.67</c:v>
                </c:pt>
                <c:pt idx="140">
                  <c:v>0.66</c:v>
                </c:pt>
                <c:pt idx="141">
                  <c:v>0.68</c:v>
                </c:pt>
                <c:pt idx="142">
                  <c:v>0.67</c:v>
                </c:pt>
                <c:pt idx="143">
                  <c:v>0.71</c:v>
                </c:pt>
                <c:pt idx="144">
                  <c:v>0.68500000000000005</c:v>
                </c:pt>
                <c:pt idx="145">
                  <c:v>0.67500000000000004</c:v>
                </c:pt>
                <c:pt idx="146">
                  <c:v>0.63500000000000001</c:v>
                </c:pt>
                <c:pt idx="147">
                  <c:v>0.62</c:v>
                </c:pt>
                <c:pt idx="148">
                  <c:v>0.66</c:v>
                </c:pt>
                <c:pt idx="149">
                  <c:v>0.68</c:v>
                </c:pt>
                <c:pt idx="150">
                  <c:v>0.64500000000000002</c:v>
                </c:pt>
                <c:pt idx="151">
                  <c:v>0.64500000000000002</c:v>
                </c:pt>
                <c:pt idx="152">
                  <c:v>0.64</c:v>
                </c:pt>
                <c:pt idx="153">
                  <c:v>0.61</c:v>
                </c:pt>
                <c:pt idx="154">
                  <c:v>0.61499999999999999</c:v>
                </c:pt>
                <c:pt idx="155">
                  <c:v>0.60499999999999998</c:v>
                </c:pt>
                <c:pt idx="156">
                  <c:v>0.6</c:v>
                </c:pt>
                <c:pt idx="157">
                  <c:v>0.59</c:v>
                </c:pt>
                <c:pt idx="158">
                  <c:v>0.54500000000000004</c:v>
                </c:pt>
                <c:pt idx="159">
                  <c:v>0.56000000000000005</c:v>
                </c:pt>
                <c:pt idx="160">
                  <c:v>0.54</c:v>
                </c:pt>
                <c:pt idx="161">
                  <c:v>0.53</c:v>
                </c:pt>
                <c:pt idx="162">
                  <c:v>0.53</c:v>
                </c:pt>
                <c:pt idx="163">
                  <c:v>0.505</c:v>
                </c:pt>
                <c:pt idx="164">
                  <c:v>0.51500000000000001</c:v>
                </c:pt>
                <c:pt idx="165">
                  <c:v>0.51500000000000001</c:v>
                </c:pt>
                <c:pt idx="166">
                  <c:v>0.54</c:v>
                </c:pt>
                <c:pt idx="167">
                  <c:v>0.53500000000000003</c:v>
                </c:pt>
                <c:pt idx="168">
                  <c:v>0.53500000000000003</c:v>
                </c:pt>
                <c:pt idx="169">
                  <c:v>0.52</c:v>
                </c:pt>
                <c:pt idx="170">
                  <c:v>0.5</c:v>
                </c:pt>
                <c:pt idx="171">
                  <c:v>0.505</c:v>
                </c:pt>
                <c:pt idx="172">
                  <c:v>0.495</c:v>
                </c:pt>
                <c:pt idx="173">
                  <c:v>0.51</c:v>
                </c:pt>
                <c:pt idx="174">
                  <c:v>0.495</c:v>
                </c:pt>
                <c:pt idx="175">
                  <c:v>0.495</c:v>
                </c:pt>
                <c:pt idx="176">
                  <c:v>0.48499999999999999</c:v>
                </c:pt>
                <c:pt idx="177">
                  <c:v>0.48499999999999999</c:v>
                </c:pt>
                <c:pt idx="178">
                  <c:v>0.48</c:v>
                </c:pt>
                <c:pt idx="179">
                  <c:v>0.47499999999999998</c:v>
                </c:pt>
                <c:pt idx="180">
                  <c:v>0.495</c:v>
                </c:pt>
                <c:pt idx="181">
                  <c:v>0.495</c:v>
                </c:pt>
                <c:pt idx="182">
                  <c:v>0.49</c:v>
                </c:pt>
                <c:pt idx="183">
                  <c:v>0.53500000000000003</c:v>
                </c:pt>
                <c:pt idx="184">
                  <c:v>0.56499999999999995</c:v>
                </c:pt>
                <c:pt idx="185">
                  <c:v>0.56999999999999995</c:v>
                </c:pt>
                <c:pt idx="186">
                  <c:v>0.55000000000000004</c:v>
                </c:pt>
                <c:pt idx="187">
                  <c:v>0.53</c:v>
                </c:pt>
                <c:pt idx="188">
                  <c:v>0.54</c:v>
                </c:pt>
                <c:pt idx="189">
                  <c:v>0.58499999999999996</c:v>
                </c:pt>
                <c:pt idx="190">
                  <c:v>0.57499999999999996</c:v>
                </c:pt>
                <c:pt idx="191">
                  <c:v>0.53500000000000003</c:v>
                </c:pt>
                <c:pt idx="192">
                  <c:v>0.55500000000000005</c:v>
                </c:pt>
                <c:pt idx="193">
                  <c:v>0.55500000000000005</c:v>
                </c:pt>
                <c:pt idx="194">
                  <c:v>0.55500000000000005</c:v>
                </c:pt>
                <c:pt idx="195">
                  <c:v>0.54</c:v>
                </c:pt>
                <c:pt idx="196">
                  <c:v>0.54500000000000004</c:v>
                </c:pt>
                <c:pt idx="197">
                  <c:v>0.55500000000000005</c:v>
                </c:pt>
                <c:pt idx="198">
                  <c:v>0.55000000000000004</c:v>
                </c:pt>
                <c:pt idx="199">
                  <c:v>0.54</c:v>
                </c:pt>
                <c:pt idx="200">
                  <c:v>0.55500000000000005</c:v>
                </c:pt>
                <c:pt idx="201">
                  <c:v>0.55000000000000004</c:v>
                </c:pt>
                <c:pt idx="202">
                  <c:v>0.55500000000000005</c:v>
                </c:pt>
                <c:pt idx="203">
                  <c:v>0.58499999999999996</c:v>
                </c:pt>
                <c:pt idx="204">
                  <c:v>0.59</c:v>
                </c:pt>
                <c:pt idx="205">
                  <c:v>0.56499999999999995</c:v>
                </c:pt>
                <c:pt idx="206">
                  <c:v>0.56999999999999995</c:v>
                </c:pt>
                <c:pt idx="207">
                  <c:v>0.56499999999999995</c:v>
                </c:pt>
                <c:pt idx="208">
                  <c:v>0.55500000000000005</c:v>
                </c:pt>
                <c:pt idx="209">
                  <c:v>0.55000000000000004</c:v>
                </c:pt>
                <c:pt idx="210">
                  <c:v>0.55000000000000004</c:v>
                </c:pt>
                <c:pt idx="211">
                  <c:v>0.55000000000000004</c:v>
                </c:pt>
                <c:pt idx="212">
                  <c:v>0.55500000000000005</c:v>
                </c:pt>
                <c:pt idx="213">
                  <c:v>0.53500000000000003</c:v>
                </c:pt>
                <c:pt idx="214">
                  <c:v>0.52500000000000002</c:v>
                </c:pt>
                <c:pt idx="215">
                  <c:v>0.53</c:v>
                </c:pt>
                <c:pt idx="216">
                  <c:v>0.52500000000000002</c:v>
                </c:pt>
                <c:pt idx="217">
                  <c:v>0.53500000000000003</c:v>
                </c:pt>
                <c:pt idx="218">
                  <c:v>0.48</c:v>
                </c:pt>
                <c:pt idx="219">
                  <c:v>0.5</c:v>
                </c:pt>
                <c:pt idx="220">
                  <c:v>0.49</c:v>
                </c:pt>
                <c:pt idx="221">
                  <c:v>0.49</c:v>
                </c:pt>
                <c:pt idx="222">
                  <c:v>0.48499999999999999</c:v>
                </c:pt>
                <c:pt idx="223">
                  <c:v>0.48</c:v>
                </c:pt>
                <c:pt idx="224">
                  <c:v>0.48</c:v>
                </c:pt>
                <c:pt idx="225">
                  <c:v>0.47499999999999998</c:v>
                </c:pt>
                <c:pt idx="226">
                  <c:v>0.46500000000000002</c:v>
                </c:pt>
                <c:pt idx="227">
                  <c:v>0.44500000000000001</c:v>
                </c:pt>
                <c:pt idx="228">
                  <c:v>0.42</c:v>
                </c:pt>
                <c:pt idx="229">
                  <c:v>0.435</c:v>
                </c:pt>
                <c:pt idx="230">
                  <c:v>0.42499999999999999</c:v>
                </c:pt>
                <c:pt idx="231">
                  <c:v>0.43</c:v>
                </c:pt>
                <c:pt idx="232">
                  <c:v>0.435</c:v>
                </c:pt>
                <c:pt idx="233">
                  <c:v>0.45</c:v>
                </c:pt>
                <c:pt idx="234">
                  <c:v>0.495</c:v>
                </c:pt>
                <c:pt idx="235">
                  <c:v>0.495</c:v>
                </c:pt>
                <c:pt idx="236">
                  <c:v>0.54500000000000004</c:v>
                </c:pt>
                <c:pt idx="237">
                  <c:v>0.55000000000000004</c:v>
                </c:pt>
                <c:pt idx="238">
                  <c:v>0.55000000000000004</c:v>
                </c:pt>
                <c:pt idx="239">
                  <c:v>0.55000000000000004</c:v>
                </c:pt>
                <c:pt idx="240">
                  <c:v>0.53</c:v>
                </c:pt>
                <c:pt idx="241">
                  <c:v>0.52</c:v>
                </c:pt>
                <c:pt idx="242">
                  <c:v>0.53</c:v>
                </c:pt>
                <c:pt idx="243">
                  <c:v>0.57999999999999996</c:v>
                </c:pt>
                <c:pt idx="244">
                  <c:v>0.56999999999999995</c:v>
                </c:pt>
                <c:pt idx="245">
                  <c:v>0.56000000000000005</c:v>
                </c:pt>
                <c:pt idx="246">
                  <c:v>0.54</c:v>
                </c:pt>
                <c:pt idx="247">
                  <c:v>0.54500000000000004</c:v>
                </c:pt>
                <c:pt idx="248">
                  <c:v>0.54</c:v>
                </c:pt>
                <c:pt idx="249">
                  <c:v>0.54500000000000004</c:v>
                </c:pt>
                <c:pt idx="250">
                  <c:v>0.52</c:v>
                </c:pt>
                <c:pt idx="251">
                  <c:v>0.505</c:v>
                </c:pt>
                <c:pt idx="252">
                  <c:v>0.47</c:v>
                </c:pt>
                <c:pt idx="253">
                  <c:v>0.46</c:v>
                </c:pt>
                <c:pt idx="254">
                  <c:v>0.48</c:v>
                </c:pt>
              </c:numCache>
            </c:numRef>
          </c:val>
          <c:smooth val="0"/>
          <c:extLst>
            <c:ext xmlns:c16="http://schemas.microsoft.com/office/drawing/2014/chart" uri="{C3380CC4-5D6E-409C-BE32-E72D297353CC}">
              <c16:uniqueId val="{00000001-5849-43B6-BE4D-C122DF865F9F}"/>
            </c:ext>
          </c:extLst>
        </c:ser>
        <c:dLbls>
          <c:showLegendKey val="0"/>
          <c:showVal val="0"/>
          <c:showCatName val="0"/>
          <c:showSerName val="0"/>
          <c:showPercent val="0"/>
          <c:showBubbleSize val="0"/>
        </c:dLbls>
        <c:marker val="1"/>
        <c:smooth val="0"/>
        <c:axId val="768817520"/>
        <c:axId val="768819600"/>
      </c:lineChart>
      <c:dateAx>
        <c:axId val="76881752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768819600"/>
        <c:crosses val="autoZero"/>
        <c:auto val="1"/>
        <c:lblOffset val="100"/>
        <c:baseTimeUnit val="days"/>
      </c:dateAx>
      <c:valAx>
        <c:axId val="768819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68817520"/>
        <c:crosses val="autoZero"/>
        <c:crossBetween val="between"/>
      </c:valAx>
      <c:valAx>
        <c:axId val="2976609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68868544"/>
        <c:crosses val="max"/>
        <c:crossBetween val="between"/>
      </c:valAx>
      <c:dateAx>
        <c:axId val="768868544"/>
        <c:scaling>
          <c:orientation val="minMax"/>
        </c:scaling>
        <c:delete val="1"/>
        <c:axPos val="b"/>
        <c:numFmt formatCode="m/d/yyyy" sourceLinked="1"/>
        <c:majorTickMark val="out"/>
        <c:minorTickMark val="none"/>
        <c:tickLblPos val="nextTo"/>
        <c:crossAx val="297660928"/>
        <c:crosses val="autoZero"/>
        <c:auto val="1"/>
        <c:lblOffset val="100"/>
        <c:baseTimeUnit val="day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3763" cy="463646"/>
          </a:xfrm>
          <a:prstGeom prst="rect">
            <a:avLst/>
          </a:prstGeom>
        </p:spPr>
        <p:txBody>
          <a:bodyPr vert="horz" lIns="91772" tIns="45886" rIns="91772" bIns="45886" rtlCol="0"/>
          <a:lstStyle>
            <a:lvl1pPr algn="l">
              <a:defRPr sz="1200"/>
            </a:lvl1pPr>
          </a:lstStyle>
          <a:p>
            <a:endParaRPr lang="en-US"/>
          </a:p>
        </p:txBody>
      </p:sp>
      <p:sp>
        <p:nvSpPr>
          <p:cNvPr id="3" name="Date Placeholder 2"/>
          <p:cNvSpPr>
            <a:spLocks noGrp="1"/>
          </p:cNvSpPr>
          <p:nvPr>
            <p:ph type="dt" idx="1"/>
          </p:nvPr>
        </p:nvSpPr>
        <p:spPr>
          <a:xfrm>
            <a:off x="3939467" y="1"/>
            <a:ext cx="3013763" cy="463646"/>
          </a:xfrm>
          <a:prstGeom prst="rect">
            <a:avLst/>
          </a:prstGeom>
        </p:spPr>
        <p:txBody>
          <a:bodyPr vert="horz" lIns="91772" tIns="45886" rIns="91772" bIns="45886" rtlCol="0"/>
          <a:lstStyle>
            <a:lvl1pPr algn="r">
              <a:defRPr sz="1200"/>
            </a:lvl1pPr>
          </a:lstStyle>
          <a:p>
            <a:fld id="{D128CBBB-240B-554C-86B8-105A48DAE8A6}" type="datetimeFigureOut">
              <a:rPr lang="en-US" smtClean="0"/>
              <a:t>2/14/2022</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1772" tIns="45886" rIns="91772" bIns="45886" rtlCol="0" anchor="ctr"/>
          <a:lstStyle/>
          <a:p>
            <a:endParaRPr lang="en-US"/>
          </a:p>
        </p:txBody>
      </p:sp>
      <p:sp>
        <p:nvSpPr>
          <p:cNvPr id="5" name="Notes Placeholder 4"/>
          <p:cNvSpPr>
            <a:spLocks noGrp="1"/>
          </p:cNvSpPr>
          <p:nvPr>
            <p:ph type="body" sz="quarter" idx="3"/>
          </p:nvPr>
        </p:nvSpPr>
        <p:spPr>
          <a:xfrm>
            <a:off x="695485" y="4447153"/>
            <a:ext cx="5563870" cy="3638580"/>
          </a:xfrm>
          <a:prstGeom prst="rect">
            <a:avLst/>
          </a:prstGeom>
        </p:spPr>
        <p:txBody>
          <a:bodyPr vert="horz" lIns="91772" tIns="45886" rIns="91772" bIns="458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7196"/>
            <a:ext cx="3013763" cy="463645"/>
          </a:xfrm>
          <a:prstGeom prst="rect">
            <a:avLst/>
          </a:prstGeom>
        </p:spPr>
        <p:txBody>
          <a:bodyPr vert="horz" lIns="91772" tIns="45886" rIns="91772" bIns="45886" rtlCol="0" anchor="b"/>
          <a:lstStyle>
            <a:lvl1pPr algn="l">
              <a:defRPr sz="1200"/>
            </a:lvl1pPr>
          </a:lstStyle>
          <a:p>
            <a:endParaRPr lang="en-US"/>
          </a:p>
        </p:txBody>
      </p:sp>
      <p:sp>
        <p:nvSpPr>
          <p:cNvPr id="7" name="Slide Number Placeholder 6"/>
          <p:cNvSpPr>
            <a:spLocks noGrp="1"/>
          </p:cNvSpPr>
          <p:nvPr>
            <p:ph type="sldNum" sz="quarter" idx="5"/>
          </p:nvPr>
        </p:nvSpPr>
        <p:spPr>
          <a:xfrm>
            <a:off x="3939467" y="8777196"/>
            <a:ext cx="3013763" cy="463645"/>
          </a:xfrm>
          <a:prstGeom prst="rect">
            <a:avLst/>
          </a:prstGeom>
        </p:spPr>
        <p:txBody>
          <a:bodyPr vert="horz" lIns="91772" tIns="45886" rIns="91772" bIns="45886" rtlCol="0" anchor="b"/>
          <a:lstStyle>
            <a:lvl1pPr algn="r">
              <a:defRPr sz="1200"/>
            </a:lvl1pPr>
          </a:lstStyle>
          <a:p>
            <a:fld id="{C9C6134E-CEF6-C644-9B04-D0539E520E2A}" type="slidenum">
              <a:rPr lang="en-US" smtClean="0"/>
              <a:t>‹#›</a:t>
            </a:fld>
            <a:endParaRPr lang="en-US"/>
          </a:p>
        </p:txBody>
      </p:sp>
    </p:spTree>
    <p:extLst>
      <p:ext uri="{BB962C8B-B14F-4D97-AF65-F5344CB8AC3E}">
        <p14:creationId xmlns:p14="http://schemas.microsoft.com/office/powerpoint/2010/main" val="503462196"/>
      </p:ext>
    </p:extLst>
  </p:cSld>
  <p:clrMap bg1="lt1" tx1="dk1" bg2="lt2" tx2="dk2" accent1="accent1" accent2="accent2" accent3="accent3" accent4="accent4" accent5="accent5" accent6="accent6" hlink="hlink" folHlink="folHlink"/>
  <p:notesStyle>
    <a:lvl1pPr marL="0" algn="l" defTabSz="685740" rtl="0" eaLnBrk="1" latinLnBrk="0" hangingPunct="1">
      <a:defRPr sz="900" kern="1200">
        <a:solidFill>
          <a:schemeClr val="tx1"/>
        </a:solidFill>
        <a:latin typeface="+mn-lt"/>
        <a:ea typeface="+mn-ea"/>
        <a:cs typeface="+mn-cs"/>
      </a:defRPr>
    </a:lvl1pPr>
    <a:lvl2pPr marL="342870" algn="l" defTabSz="685740" rtl="0" eaLnBrk="1" latinLnBrk="0" hangingPunct="1">
      <a:defRPr sz="900" kern="1200">
        <a:solidFill>
          <a:schemeClr val="tx1"/>
        </a:solidFill>
        <a:latin typeface="+mn-lt"/>
        <a:ea typeface="+mn-ea"/>
        <a:cs typeface="+mn-cs"/>
      </a:defRPr>
    </a:lvl2pPr>
    <a:lvl3pPr marL="685740" algn="l" defTabSz="685740" rtl="0" eaLnBrk="1" latinLnBrk="0" hangingPunct="1">
      <a:defRPr sz="900" kern="1200">
        <a:solidFill>
          <a:schemeClr val="tx1"/>
        </a:solidFill>
        <a:latin typeface="+mn-lt"/>
        <a:ea typeface="+mn-ea"/>
        <a:cs typeface="+mn-cs"/>
      </a:defRPr>
    </a:lvl3pPr>
    <a:lvl4pPr marL="1028611" algn="l" defTabSz="685740" rtl="0" eaLnBrk="1" latinLnBrk="0" hangingPunct="1">
      <a:defRPr sz="900" kern="1200">
        <a:solidFill>
          <a:schemeClr val="tx1"/>
        </a:solidFill>
        <a:latin typeface="+mn-lt"/>
        <a:ea typeface="+mn-ea"/>
        <a:cs typeface="+mn-cs"/>
      </a:defRPr>
    </a:lvl4pPr>
    <a:lvl5pPr marL="1371482" algn="l" defTabSz="685740" rtl="0" eaLnBrk="1" latinLnBrk="0" hangingPunct="1">
      <a:defRPr sz="900" kern="1200">
        <a:solidFill>
          <a:schemeClr val="tx1"/>
        </a:solidFill>
        <a:latin typeface="+mn-lt"/>
        <a:ea typeface="+mn-ea"/>
        <a:cs typeface="+mn-cs"/>
      </a:defRPr>
    </a:lvl5pPr>
    <a:lvl6pPr marL="1714352" algn="l" defTabSz="685740" rtl="0" eaLnBrk="1" latinLnBrk="0" hangingPunct="1">
      <a:defRPr sz="900" kern="1200">
        <a:solidFill>
          <a:schemeClr val="tx1"/>
        </a:solidFill>
        <a:latin typeface="+mn-lt"/>
        <a:ea typeface="+mn-ea"/>
        <a:cs typeface="+mn-cs"/>
      </a:defRPr>
    </a:lvl6pPr>
    <a:lvl7pPr marL="2057222" algn="l" defTabSz="685740" rtl="0" eaLnBrk="1" latinLnBrk="0" hangingPunct="1">
      <a:defRPr sz="900" kern="1200">
        <a:solidFill>
          <a:schemeClr val="tx1"/>
        </a:solidFill>
        <a:latin typeface="+mn-lt"/>
        <a:ea typeface="+mn-ea"/>
        <a:cs typeface="+mn-cs"/>
      </a:defRPr>
    </a:lvl7pPr>
    <a:lvl8pPr marL="2400092" algn="l" defTabSz="685740" rtl="0" eaLnBrk="1" latinLnBrk="0" hangingPunct="1">
      <a:defRPr sz="900" kern="1200">
        <a:solidFill>
          <a:schemeClr val="tx1"/>
        </a:solidFill>
        <a:latin typeface="+mn-lt"/>
        <a:ea typeface="+mn-ea"/>
        <a:cs typeface="+mn-cs"/>
      </a:defRPr>
    </a:lvl8pPr>
    <a:lvl9pPr marL="2742963" algn="l" defTabSz="68574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C6134E-CEF6-C644-9B04-D0539E520E2A}" type="slidenum">
              <a:rPr lang="en-US" smtClean="0"/>
              <a:t>1</a:t>
            </a:fld>
            <a:endParaRPr lang="en-US"/>
          </a:p>
        </p:txBody>
      </p:sp>
    </p:spTree>
    <p:extLst>
      <p:ext uri="{BB962C8B-B14F-4D97-AF65-F5344CB8AC3E}">
        <p14:creationId xmlns:p14="http://schemas.microsoft.com/office/powerpoint/2010/main" val="370533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128662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636354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052361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171712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120363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958763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168662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40422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978694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14912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1075176" rtl="0" eaLnBrk="1" fontAlgn="auto" latinLnBrk="0" hangingPunct="1">
              <a:lnSpc>
                <a:spcPct val="100000"/>
              </a:lnSpc>
              <a:spcBef>
                <a:spcPts val="0"/>
              </a:spcBef>
              <a:spcAft>
                <a:spcPts val="0"/>
              </a:spcAft>
              <a:buClrTx/>
              <a:buSzTx/>
              <a:buFontTx/>
              <a:buNone/>
              <a:tabLst/>
              <a:defRPr/>
            </a:pPr>
            <a:fld id="{C9C6134E-CEF6-C644-9B04-D0539E520E2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7517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005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623307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C6134E-CEF6-C644-9B04-D0539E520E2A}" type="slidenum">
              <a:rPr lang="en-US" smtClean="0"/>
              <a:t>23</a:t>
            </a:fld>
            <a:endParaRPr lang="en-US"/>
          </a:p>
        </p:txBody>
      </p:sp>
    </p:spTree>
    <p:extLst>
      <p:ext uri="{BB962C8B-B14F-4D97-AF65-F5344CB8AC3E}">
        <p14:creationId xmlns:p14="http://schemas.microsoft.com/office/powerpoint/2010/main" val="606144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C6134E-CEF6-C644-9B04-D0539E520E2A}" type="slidenum">
              <a:rPr lang="en-US" smtClean="0"/>
              <a:t>24</a:t>
            </a:fld>
            <a:endParaRPr lang="en-US"/>
          </a:p>
        </p:txBody>
      </p:sp>
    </p:spTree>
    <p:extLst>
      <p:ext uri="{BB962C8B-B14F-4D97-AF65-F5344CB8AC3E}">
        <p14:creationId xmlns:p14="http://schemas.microsoft.com/office/powerpoint/2010/main" val="3594141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C6134E-CEF6-C644-9B04-D0539E520E2A}" type="slidenum">
              <a:rPr lang="en-US" smtClean="0"/>
              <a:t>25</a:t>
            </a:fld>
            <a:endParaRPr lang="en-US"/>
          </a:p>
        </p:txBody>
      </p:sp>
    </p:spTree>
    <p:extLst>
      <p:ext uri="{BB962C8B-B14F-4D97-AF65-F5344CB8AC3E}">
        <p14:creationId xmlns:p14="http://schemas.microsoft.com/office/powerpoint/2010/main" val="2239189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685740" rtl="0" eaLnBrk="1" fontAlgn="auto" latinLnBrk="0" hangingPunct="1">
              <a:lnSpc>
                <a:spcPct val="100000"/>
              </a:lnSpc>
              <a:spcBef>
                <a:spcPts val="0"/>
              </a:spcBef>
              <a:spcAft>
                <a:spcPts val="0"/>
              </a:spcAft>
              <a:buClrTx/>
              <a:buSzTx/>
              <a:buFontTx/>
              <a:buNone/>
              <a:tabLst/>
              <a:defRPr/>
            </a:pPr>
            <a:fld id="{C9C6134E-CEF6-C644-9B04-D0539E520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4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110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242192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1067757" rtl="0" eaLnBrk="1" fontAlgn="auto" latinLnBrk="0" hangingPunct="1">
              <a:lnSpc>
                <a:spcPct val="100000"/>
              </a:lnSpc>
              <a:spcBef>
                <a:spcPts val="0"/>
              </a:spcBef>
              <a:spcAft>
                <a:spcPts val="0"/>
              </a:spcAft>
              <a:buClrTx/>
              <a:buSzTx/>
              <a:buFontTx/>
              <a:buNone/>
              <a:tabLst/>
              <a:defRPr/>
            </a:pPr>
            <a:fld id="{C9C6134E-CEF6-C644-9B04-D0539E520E2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6775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982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423042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918922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84623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12178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968613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177787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075176">
              <a:defRPr/>
            </a:pPr>
            <a:fld id="{C9C6134E-CEF6-C644-9B04-D0539E520E2A}" type="slidenum">
              <a:rPr lang="en-US">
                <a:solidFill>
                  <a:prstClr val="black"/>
                </a:solidFill>
                <a:latin typeface="Calibri" panose="020F0502020204030204"/>
              </a:rPr>
              <a:pPr defTabSz="1075176">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195328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67757">
              <a:defRPr/>
            </a:pPr>
            <a:fld id="{C9C6134E-CEF6-C644-9B04-D0539E520E2A}" type="slidenum">
              <a:rPr lang="en-US">
                <a:solidFill>
                  <a:prstClr val="black"/>
                </a:solidFill>
                <a:latin typeface="Calibri" panose="020F0502020204030204"/>
              </a:rPr>
              <a:pPr defTabSz="1067757">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22475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365760"/>
            <a:ext cx="7950054" cy="624737"/>
          </a:xfrm>
        </p:spPr>
        <p:txBody>
          <a:bodyPr/>
          <a:lstStyle/>
          <a:p>
            <a:r>
              <a:rPr lang="en-US"/>
              <a:t>Click to edit Master title style</a:t>
            </a:r>
          </a:p>
        </p:txBody>
      </p:sp>
      <p:sp>
        <p:nvSpPr>
          <p:cNvPr id="3" name="Content Placeholder 2"/>
          <p:cNvSpPr>
            <a:spLocks noGrp="1"/>
          </p:cNvSpPr>
          <p:nvPr>
            <p:ph idx="1"/>
          </p:nvPr>
        </p:nvSpPr>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F0AAAA6-56A2-7644-A023-2910ED97B8A2}" type="slidenum">
              <a:rPr lang="en-US" smtClean="0"/>
              <a:t>‹#›</a:t>
            </a:fld>
            <a:endParaRPr lang="en-US"/>
          </a:p>
        </p:txBody>
      </p:sp>
      <p:cxnSp>
        <p:nvCxnSpPr>
          <p:cNvPr id="8" name="Straight Connector 7">
            <a:extLst>
              <a:ext uri="{FF2B5EF4-FFF2-40B4-BE49-F238E27FC236}">
                <a16:creationId xmlns:a16="http://schemas.microsoft.com/office/drawing/2014/main" id="{539292E5-31E4-B84D-9B43-4BD98C265282}"/>
              </a:ext>
            </a:extLst>
          </p:cNvPr>
          <p:cNvCxnSpPr>
            <a:cxnSpLocks/>
          </p:cNvCxnSpPr>
          <p:nvPr userDrawn="1"/>
        </p:nvCxnSpPr>
        <p:spPr>
          <a:xfrm>
            <a:off x="806925" y="704088"/>
            <a:ext cx="832104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half">
    <p:spTree>
      <p:nvGrpSpPr>
        <p:cNvPr id="1" name=""/>
        <p:cNvGrpSpPr/>
        <p:nvPr/>
      </p:nvGrpSpPr>
      <p:grpSpPr>
        <a:xfrm>
          <a:off x="0" y="0"/>
          <a:ext cx="0" cy="0"/>
          <a:chOff x="0" y="0"/>
          <a:chExt cx="0" cy="0"/>
        </a:xfrm>
      </p:grpSpPr>
      <p:sp>
        <p:nvSpPr>
          <p:cNvPr id="2" name="Title 1"/>
          <p:cNvSpPr>
            <a:spLocks noGrp="1"/>
          </p:cNvSpPr>
          <p:nvPr>
            <p:ph type="title"/>
          </p:nvPr>
        </p:nvSpPr>
        <p:spPr>
          <a:xfrm>
            <a:off x="704088" y="364950"/>
            <a:ext cx="3867912" cy="1152397"/>
          </a:xfrm>
        </p:spPr>
        <p:txBody>
          <a:bodyPr/>
          <a:lstStyle/>
          <a:p>
            <a:r>
              <a:rPr lang="en-US"/>
              <a:t>Click to edit Master title style</a:t>
            </a:r>
          </a:p>
        </p:txBody>
      </p:sp>
      <p:sp>
        <p:nvSpPr>
          <p:cNvPr id="3" name="Content Placeholder 2"/>
          <p:cNvSpPr>
            <a:spLocks noGrp="1"/>
          </p:cNvSpPr>
          <p:nvPr>
            <p:ph idx="1"/>
          </p:nvPr>
        </p:nvSpPr>
        <p:spPr>
          <a:xfrm>
            <a:off x="704088" y="1616765"/>
            <a:ext cx="3867912" cy="3076382"/>
          </a:xfr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F0AAAA6-56A2-7644-A023-2910ED97B8A2}" type="slidenum">
              <a:rPr lang="en-US" smtClean="0"/>
              <a:t>‹#›</a:t>
            </a:fld>
            <a:endParaRPr lang="en-US"/>
          </a:p>
        </p:txBody>
      </p:sp>
      <p:sp>
        <p:nvSpPr>
          <p:cNvPr id="5" name="Picture Placeholder 4">
            <a:extLst>
              <a:ext uri="{FF2B5EF4-FFF2-40B4-BE49-F238E27FC236}">
                <a16:creationId xmlns:a16="http://schemas.microsoft.com/office/drawing/2014/main" id="{E6567177-71D7-8C45-A6A2-99442EEC0F79}"/>
              </a:ext>
            </a:extLst>
          </p:cNvPr>
          <p:cNvSpPr>
            <a:spLocks noGrp="1"/>
          </p:cNvSpPr>
          <p:nvPr>
            <p:ph type="pic" sz="quarter" idx="13"/>
          </p:nvPr>
        </p:nvSpPr>
        <p:spPr>
          <a:xfrm>
            <a:off x="5029200" y="0"/>
            <a:ext cx="4114800" cy="4919663"/>
          </a:xfrm>
        </p:spPr>
        <p:txBody>
          <a:bodyPr/>
          <a:lstStyle>
            <a:lvl1pPr marL="0" indent="0">
              <a:buFont typeface="Arial" panose="020B0604020202020204" pitchFamily="34" charset="0"/>
              <a:buNone/>
              <a:defRPr/>
            </a:lvl1pPr>
          </a:lstStyle>
          <a:p>
            <a:endParaRPr lang="en-US"/>
          </a:p>
        </p:txBody>
      </p:sp>
    </p:spTree>
    <p:extLst>
      <p:ext uri="{BB962C8B-B14F-4D97-AF65-F5344CB8AC3E}">
        <p14:creationId xmlns:p14="http://schemas.microsoft.com/office/powerpoint/2010/main" val="90275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04088" y="365760"/>
            <a:ext cx="7989338" cy="675140"/>
          </a:xfrm>
        </p:spPr>
        <p:txBody>
          <a:bodyPr/>
          <a:lstStyle>
            <a:lvl1pPr>
              <a:defRPr>
                <a:solidFill>
                  <a:schemeClr val="tx2"/>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8F0AAAA6-56A2-7644-A023-2910ED97B8A2}" type="slidenum">
              <a:rPr lang="en-US" smtClean="0"/>
              <a:t>‹#›</a:t>
            </a:fld>
            <a:endParaRPr lang="en-US"/>
          </a:p>
        </p:txBody>
      </p:sp>
      <p:cxnSp>
        <p:nvCxnSpPr>
          <p:cNvPr id="6" name="Straight Connector 5">
            <a:extLst>
              <a:ext uri="{FF2B5EF4-FFF2-40B4-BE49-F238E27FC236}">
                <a16:creationId xmlns:a16="http://schemas.microsoft.com/office/drawing/2014/main" id="{801A81BC-73D8-AE4F-A2ED-67B530A5156E}"/>
              </a:ext>
            </a:extLst>
          </p:cNvPr>
          <p:cNvCxnSpPr>
            <a:cxnSpLocks/>
          </p:cNvCxnSpPr>
          <p:nvPr userDrawn="1"/>
        </p:nvCxnSpPr>
        <p:spPr>
          <a:xfrm>
            <a:off x="806925" y="704088"/>
            <a:ext cx="832104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0AAAA6-56A2-7644-A023-2910ED97B8A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11" Type="http://schemas.openxmlformats.org/officeDocument/2006/relationships/image" Target="../media/image4.png"/><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4923416"/>
            <a:ext cx="9144000" cy="2271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3"/>
          </a:p>
        </p:txBody>
      </p:sp>
      <p:sp>
        <p:nvSpPr>
          <p:cNvPr id="10" name="Rectangle 9">
            <a:extLst>
              <a:ext uri="{FF2B5EF4-FFF2-40B4-BE49-F238E27FC236}">
                <a16:creationId xmlns:a16="http://schemas.microsoft.com/office/drawing/2014/main" id="{DAED707E-9A9A-E448-964F-6F46599738DA}"/>
              </a:ext>
            </a:extLst>
          </p:cNvPr>
          <p:cNvSpPr/>
          <p:nvPr userDrawn="1"/>
        </p:nvSpPr>
        <p:spPr>
          <a:xfrm>
            <a:off x="8499366" y="4923416"/>
            <a:ext cx="644634" cy="227187"/>
          </a:xfrm>
          <a:custGeom>
            <a:avLst/>
            <a:gdLst>
              <a:gd name="connsiteX0" fmla="*/ 0 w 644634"/>
              <a:gd name="connsiteY0" fmla="*/ 0 h 227187"/>
              <a:gd name="connsiteX1" fmla="*/ 644634 w 644634"/>
              <a:gd name="connsiteY1" fmla="*/ 0 h 227187"/>
              <a:gd name="connsiteX2" fmla="*/ 644634 w 644634"/>
              <a:gd name="connsiteY2" fmla="*/ 227187 h 227187"/>
              <a:gd name="connsiteX3" fmla="*/ 0 w 644634"/>
              <a:gd name="connsiteY3" fmla="*/ 227187 h 227187"/>
              <a:gd name="connsiteX4" fmla="*/ 0 w 644634"/>
              <a:gd name="connsiteY4" fmla="*/ 0 h 227187"/>
              <a:gd name="connsiteX0" fmla="*/ 140677 w 644634"/>
              <a:gd name="connsiteY0" fmla="*/ 3908 h 227187"/>
              <a:gd name="connsiteX1" fmla="*/ 644634 w 644634"/>
              <a:gd name="connsiteY1" fmla="*/ 0 h 227187"/>
              <a:gd name="connsiteX2" fmla="*/ 644634 w 644634"/>
              <a:gd name="connsiteY2" fmla="*/ 227187 h 227187"/>
              <a:gd name="connsiteX3" fmla="*/ 0 w 644634"/>
              <a:gd name="connsiteY3" fmla="*/ 227187 h 227187"/>
              <a:gd name="connsiteX4" fmla="*/ 140677 w 644634"/>
              <a:gd name="connsiteY4" fmla="*/ 3908 h 227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634" h="227187">
                <a:moveTo>
                  <a:pt x="140677" y="3908"/>
                </a:moveTo>
                <a:lnTo>
                  <a:pt x="644634" y="0"/>
                </a:lnTo>
                <a:lnTo>
                  <a:pt x="644634" y="227187"/>
                </a:lnTo>
                <a:lnTo>
                  <a:pt x="0" y="227187"/>
                </a:lnTo>
                <a:lnTo>
                  <a:pt x="140677" y="3908"/>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3"/>
          </a:p>
        </p:txBody>
      </p:sp>
      <p:graphicFrame>
        <p:nvGraphicFramePr>
          <p:cNvPr id="5" name="Object 4" hidden="1">
            <a:extLst>
              <a:ext uri="{FF2B5EF4-FFF2-40B4-BE49-F238E27FC236}">
                <a16:creationId xmlns:a16="http://schemas.microsoft.com/office/drawing/2014/main" id="{C01CA6C4-E4AB-F447-B90E-673FE5E63393}"/>
              </a:ext>
            </a:extLst>
          </p:cNvPr>
          <p:cNvGraphicFramePr>
            <a:graphicFrameLocks noChangeAspect="1"/>
          </p:cNvGraphicFramePr>
          <p:nvPr userDrawn="1">
            <p:custDataLst>
              <p:tags r:id="rId6"/>
            </p:custDataLst>
            <p:extLst>
              <p:ext uri="{D42A27DB-BD31-4B8C-83A1-F6EECF244321}">
                <p14:modId xmlns:p14="http://schemas.microsoft.com/office/powerpoint/2010/main" val="42084401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5" name="Object 4" hidden="1">
                        <a:extLst>
                          <a:ext uri="{FF2B5EF4-FFF2-40B4-BE49-F238E27FC236}">
                            <a16:creationId xmlns:a16="http://schemas.microsoft.com/office/drawing/2014/main" id="{C01CA6C4-E4AB-F447-B90E-673FE5E63393}"/>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704088" y="364950"/>
            <a:ext cx="7950054" cy="6128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704088" y="1140092"/>
            <a:ext cx="7950054" cy="35530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99366" y="4919723"/>
            <a:ext cx="477479" cy="221454"/>
          </a:xfrm>
          <a:prstGeom prst="rect">
            <a:avLst/>
          </a:prstGeom>
        </p:spPr>
        <p:txBody>
          <a:bodyPr vert="horz" lIns="91440" tIns="45720" rIns="91440" bIns="45720" rtlCol="0" anchor="ctr"/>
          <a:lstStyle>
            <a:lvl1pPr algn="r">
              <a:defRPr sz="800" b="0">
                <a:solidFill>
                  <a:schemeClr val="bg1"/>
                </a:solidFill>
                <a:latin typeface="+mn-lt"/>
                <a:ea typeface="Montserrat" charset="0"/>
                <a:cs typeface="Montserrat" charset="0"/>
              </a:defRPr>
            </a:lvl1pPr>
          </a:lstStyle>
          <a:p>
            <a:fld id="{8F0AAAA6-56A2-7644-A023-2910ED97B8A2}" type="slidenum">
              <a:rPr lang="en-US" smtClean="0"/>
              <a:pPr/>
              <a:t>‹#›</a:t>
            </a:fld>
            <a:endParaRPr lang="en-US"/>
          </a:p>
        </p:txBody>
      </p:sp>
      <p:sp>
        <p:nvSpPr>
          <p:cNvPr id="11" name="object 2">
            <a:extLst>
              <a:ext uri="{FF2B5EF4-FFF2-40B4-BE49-F238E27FC236}">
                <a16:creationId xmlns:a16="http://schemas.microsoft.com/office/drawing/2014/main" id="{F2FBB771-1C58-724E-A550-754D9F33D7B7}"/>
              </a:ext>
            </a:extLst>
          </p:cNvPr>
          <p:cNvSpPr>
            <a:spLocks noChangeAspect="1"/>
          </p:cNvSpPr>
          <p:nvPr userDrawn="1"/>
        </p:nvSpPr>
        <p:spPr>
          <a:xfrm>
            <a:off x="85983" y="115916"/>
            <a:ext cx="541035" cy="731520"/>
          </a:xfrm>
          <a:prstGeom prst="rect">
            <a:avLst/>
          </a:prstGeom>
          <a:blipFill dpi="0" rotWithShape="1">
            <a:blip r:embed="rId9" cstate="print"/>
            <a:srcRect/>
            <a:stretch>
              <a:fillRect r="-250372"/>
            </a:stretch>
          </a:blipFill>
        </p:spPr>
        <p:txBody>
          <a:bodyPr wrap="square" lIns="0" tIns="0" rIns="0" bIns="0" rtlCol="0"/>
          <a:lstStyle/>
          <a:p>
            <a:pPr defTabSz="576056">
              <a:defRPr/>
            </a:pPr>
            <a:endParaRPr sz="1134">
              <a:solidFill>
                <a:prstClr val="black"/>
              </a:solidFill>
              <a:latin typeface="Calibri" panose="020F0502020204030204"/>
            </a:endParaRPr>
          </a:p>
        </p:txBody>
      </p:sp>
      <p:pic>
        <p:nvPicPr>
          <p:cNvPr id="7" name="Picture 6">
            <a:extLst>
              <a:ext uri="{FF2B5EF4-FFF2-40B4-BE49-F238E27FC236}">
                <a16:creationId xmlns:a16="http://schemas.microsoft.com/office/drawing/2014/main" id="{8903F6DB-B5DD-4E4B-9F83-AC5FC119B21D}"/>
              </a:ext>
            </a:extLst>
          </p:cNvPr>
          <p:cNvPicPr>
            <a:picLocks noChangeAspect="1"/>
          </p:cNvPicPr>
          <p:nvPr userDrawn="1"/>
        </p:nvPicPr>
        <p:blipFill>
          <a:blip r:embed="rId10"/>
          <a:stretch>
            <a:fillRect/>
          </a:stretch>
        </p:blipFill>
        <p:spPr>
          <a:xfrm>
            <a:off x="167155" y="4923416"/>
            <a:ext cx="1554480" cy="204652"/>
          </a:xfrm>
          <a:prstGeom prst="rect">
            <a:avLst/>
          </a:prstGeom>
        </p:spPr>
      </p:pic>
    </p:spTree>
    <p:extLst>
      <p:ext uri="{BB962C8B-B14F-4D97-AF65-F5344CB8AC3E}">
        <p14:creationId xmlns:p14="http://schemas.microsoft.com/office/powerpoint/2010/main" val="1652544072"/>
      </p:ext>
    </p:extLst>
  </p:cSld>
  <p:clrMap bg1="lt1" tx1="dk1" bg2="lt2" tx2="dk2" accent1="accent1" accent2="accent2" accent3="accent3" accent4="accent4" accent5="accent5" accent6="accent6" hlink="hlink" folHlink="folHlink"/>
  <p:sldLayoutIdLst>
    <p:sldLayoutId id="2147483662" r:id="rId1"/>
    <p:sldLayoutId id="2147483742" r:id="rId2"/>
    <p:sldLayoutId id="2147483666" r:id="rId3"/>
    <p:sldLayoutId id="2147483667" r:id="rId4"/>
  </p:sldLayoutIdLst>
  <p:hf hdr="0" ftr="0" dt="0"/>
  <p:txStyles>
    <p:titleStyle>
      <a:lvl1pPr algn="l" defTabSz="685782" rtl="0" eaLnBrk="1" latinLnBrk="0" hangingPunct="1">
        <a:lnSpc>
          <a:spcPct val="90000"/>
        </a:lnSpc>
        <a:spcBef>
          <a:spcPct val="0"/>
        </a:spcBef>
        <a:buNone/>
        <a:defRPr sz="1800" b="0" i="0" kern="1200">
          <a:solidFill>
            <a:schemeClr val="tx2"/>
          </a:solidFill>
          <a:latin typeface="+mj-lt"/>
          <a:ea typeface="Montserrat" charset="0"/>
          <a:cs typeface="Montserrat" charset="0"/>
        </a:defRPr>
      </a:lvl1pPr>
    </p:titleStyle>
    <p:bodyStyle>
      <a:lvl1pPr marL="173038" indent="-173038" algn="l" defTabSz="685782" rtl="0" eaLnBrk="1" latinLnBrk="0" hangingPunct="1">
        <a:lnSpc>
          <a:spcPct val="100000"/>
        </a:lnSpc>
        <a:spcBef>
          <a:spcPts val="600"/>
        </a:spcBef>
        <a:buFontTx/>
        <a:buBlip>
          <a:blip r:embed="rId11"/>
        </a:buBlip>
        <a:tabLst/>
        <a:defRPr sz="1000" kern="1200">
          <a:solidFill>
            <a:schemeClr val="tx1"/>
          </a:solidFill>
          <a:latin typeface="+mn-lt"/>
          <a:ea typeface="Source Sans Pro" charset="0"/>
          <a:cs typeface="Source Sans Pro" charset="0"/>
        </a:defRPr>
      </a:lvl1pPr>
      <a:lvl2pPr marL="514336"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2pPr>
      <a:lvl3pPr marL="857227"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3pPr>
      <a:lvl4pPr marL="1200118"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4pPr>
      <a:lvl5pPr marL="1543009"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2" rtl="0" eaLnBrk="1" latinLnBrk="0" hangingPunct="1">
        <a:defRPr sz="1350" kern="1200">
          <a:solidFill>
            <a:schemeClr val="tx1"/>
          </a:solidFill>
          <a:latin typeface="+mn-lt"/>
          <a:ea typeface="+mn-ea"/>
          <a:cs typeface="+mn-cs"/>
        </a:defRPr>
      </a:lvl1pPr>
      <a:lvl2pPr marL="342891" algn="l" defTabSz="685782" rtl="0" eaLnBrk="1" latinLnBrk="0" hangingPunct="1">
        <a:defRPr sz="1350" kern="1200">
          <a:solidFill>
            <a:schemeClr val="tx1"/>
          </a:solidFill>
          <a:latin typeface="+mn-lt"/>
          <a:ea typeface="+mn-ea"/>
          <a:cs typeface="+mn-cs"/>
        </a:defRPr>
      </a:lvl2pPr>
      <a:lvl3pPr marL="685782" algn="l" defTabSz="685782" rtl="0" eaLnBrk="1" latinLnBrk="0" hangingPunct="1">
        <a:defRPr sz="1350" kern="1200">
          <a:solidFill>
            <a:schemeClr val="tx1"/>
          </a:solidFill>
          <a:latin typeface="+mn-lt"/>
          <a:ea typeface="+mn-ea"/>
          <a:cs typeface="+mn-cs"/>
        </a:defRPr>
      </a:lvl3pPr>
      <a:lvl4pPr marL="1028673" algn="l" defTabSz="685782" rtl="0" eaLnBrk="1" latinLnBrk="0" hangingPunct="1">
        <a:defRPr sz="1350" kern="1200">
          <a:solidFill>
            <a:schemeClr val="tx1"/>
          </a:solidFill>
          <a:latin typeface="+mn-lt"/>
          <a:ea typeface="+mn-ea"/>
          <a:cs typeface="+mn-cs"/>
        </a:defRPr>
      </a:lvl4pPr>
      <a:lvl5pPr marL="1371563" algn="l" defTabSz="685782" rtl="0" eaLnBrk="1" latinLnBrk="0" hangingPunct="1">
        <a:defRPr sz="1350" kern="1200">
          <a:solidFill>
            <a:schemeClr val="tx1"/>
          </a:solidFill>
          <a:latin typeface="+mn-lt"/>
          <a:ea typeface="+mn-ea"/>
          <a:cs typeface="+mn-cs"/>
        </a:defRPr>
      </a:lvl5pPr>
      <a:lvl6pPr marL="1714454" algn="l" defTabSz="685782" rtl="0" eaLnBrk="1" latinLnBrk="0" hangingPunct="1">
        <a:defRPr sz="1350" kern="1200">
          <a:solidFill>
            <a:schemeClr val="tx1"/>
          </a:solidFill>
          <a:latin typeface="+mn-lt"/>
          <a:ea typeface="+mn-ea"/>
          <a:cs typeface="+mn-cs"/>
        </a:defRPr>
      </a:lvl6pPr>
      <a:lvl7pPr marL="2057345" algn="l" defTabSz="685782" rtl="0" eaLnBrk="1" latinLnBrk="0" hangingPunct="1">
        <a:defRPr sz="1350" kern="1200">
          <a:solidFill>
            <a:schemeClr val="tx1"/>
          </a:solidFill>
          <a:latin typeface="+mn-lt"/>
          <a:ea typeface="+mn-ea"/>
          <a:cs typeface="+mn-cs"/>
        </a:defRPr>
      </a:lvl7pPr>
      <a:lvl8pPr marL="2400236" algn="l" defTabSz="685782" rtl="0" eaLnBrk="1" latinLnBrk="0" hangingPunct="1">
        <a:defRPr sz="1350" kern="1200">
          <a:solidFill>
            <a:schemeClr val="tx1"/>
          </a:solidFill>
          <a:latin typeface="+mn-lt"/>
          <a:ea typeface="+mn-ea"/>
          <a:cs typeface="+mn-cs"/>
        </a:defRPr>
      </a:lvl8pPr>
      <a:lvl9pPr marL="2743127" algn="l" defTabSz="68578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chart" Target="../charts/chart7.xml"/><Relationship Id="rId3" Type="http://schemas.openxmlformats.org/officeDocument/2006/relationships/tags" Target="../tags/tag31.xml"/><Relationship Id="rId21" Type="http://schemas.openxmlformats.org/officeDocument/2006/relationships/image" Target="../media/image54.png"/><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6.emf"/><Relationship Id="rId2" Type="http://schemas.openxmlformats.org/officeDocument/2006/relationships/tags" Target="../tags/tag30.xml"/><Relationship Id="rId16" Type="http://schemas.openxmlformats.org/officeDocument/2006/relationships/oleObject" Target="../embeddings/oleObject10.bin"/><Relationship Id="rId20" Type="http://schemas.openxmlformats.org/officeDocument/2006/relationships/image" Target="../media/image4.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notesSlide" Target="../notesSlides/notesSlide10.xml"/><Relationship Id="rId10" Type="http://schemas.openxmlformats.org/officeDocument/2006/relationships/tags" Target="../tags/tag38.xml"/><Relationship Id="rId19" Type="http://schemas.openxmlformats.org/officeDocument/2006/relationships/chart" Target="../charts/chart8.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slideLayout" Target="../slideLayouts/slideLayout3.xml"/><Relationship Id="rId22"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notesSlide" Target="../notesSlides/notesSlide11.xml"/><Relationship Id="rId21" Type="http://schemas.openxmlformats.org/officeDocument/2006/relationships/image" Target="../media/image69.svg"/><Relationship Id="rId7" Type="http://schemas.openxmlformats.org/officeDocument/2006/relationships/image" Target="../media/image57.svg"/><Relationship Id="rId12" Type="http://schemas.openxmlformats.org/officeDocument/2006/relationships/image" Target="../media/image60.png"/><Relationship Id="rId17" Type="http://schemas.openxmlformats.org/officeDocument/2006/relationships/image" Target="../media/image65.jpeg"/><Relationship Id="rId2" Type="http://schemas.openxmlformats.org/officeDocument/2006/relationships/slideLayout" Target="../slideLayouts/slideLayout2.xml"/><Relationship Id="rId16" Type="http://schemas.openxmlformats.org/officeDocument/2006/relationships/image" Target="../media/image64.jpeg"/><Relationship Id="rId20" Type="http://schemas.openxmlformats.org/officeDocument/2006/relationships/image" Target="../media/image68.png"/><Relationship Id="rId1" Type="http://schemas.openxmlformats.org/officeDocument/2006/relationships/tags" Target="../tags/tag42.xml"/><Relationship Id="rId6" Type="http://schemas.openxmlformats.org/officeDocument/2006/relationships/image" Target="../media/image56.png"/><Relationship Id="rId11" Type="http://schemas.openxmlformats.org/officeDocument/2006/relationships/image" Target="../media/image59.svg"/><Relationship Id="rId5" Type="http://schemas.openxmlformats.org/officeDocument/2006/relationships/image" Target="../media/image6.emf"/><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oleObject" Target="../embeddings/oleObject11.bin"/><Relationship Id="rId9" Type="http://schemas.openxmlformats.org/officeDocument/2006/relationships/image" Target="../media/image22.svg"/><Relationship Id="rId1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tags" Target="../tags/tag43.xml"/><Relationship Id="rId5" Type="http://schemas.openxmlformats.org/officeDocument/2006/relationships/image" Target="../media/image71.jpg"/><Relationship Id="rId4" Type="http://schemas.openxmlformats.org/officeDocument/2006/relationships/image" Target="../media/image70.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73.jpg"/><Relationship Id="rId5" Type="http://schemas.openxmlformats.org/officeDocument/2006/relationships/image" Target="../media/image72.emf"/><Relationship Id="rId4"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52.png"/><Relationship Id="rId5" Type="http://schemas.openxmlformats.org/officeDocument/2006/relationships/image" Target="../media/image6.e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76.emf"/><Relationship Id="rId5" Type="http://schemas.openxmlformats.org/officeDocument/2006/relationships/oleObject" Target="../embeddings/oleObject15.bin"/><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47.xml"/><Relationship Id="rId6" Type="http://schemas.openxmlformats.org/officeDocument/2006/relationships/image" Target="../media/image79.jpeg"/><Relationship Id="rId5" Type="http://schemas.openxmlformats.org/officeDocument/2006/relationships/image" Target="../media/image78.emf"/><Relationship Id="rId4" Type="http://schemas.openxmlformats.org/officeDocument/2006/relationships/oleObject" Target="../embeddings/oleObject16.bin"/></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7.xml"/><Relationship Id="rId7" Type="http://schemas.openxmlformats.org/officeDocument/2006/relationships/image" Target="../media/image81.png"/><Relationship Id="rId2" Type="http://schemas.openxmlformats.org/officeDocument/2006/relationships/slideLayout" Target="../slideLayouts/slideLayout3.xml"/><Relationship Id="rId1" Type="http://schemas.openxmlformats.org/officeDocument/2006/relationships/tags" Target="../tags/tag48.xml"/><Relationship Id="rId6" Type="http://schemas.openxmlformats.org/officeDocument/2006/relationships/image" Target="../media/image80.png"/><Relationship Id="rId5" Type="http://schemas.openxmlformats.org/officeDocument/2006/relationships/image" Target="../media/image6.emf"/><Relationship Id="rId4" Type="http://schemas.openxmlformats.org/officeDocument/2006/relationships/oleObject" Target="../embeddings/oleObject17.bin"/><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49.xml"/><Relationship Id="rId6" Type="http://schemas.openxmlformats.org/officeDocument/2006/relationships/image" Target="../media/image85.jpeg"/><Relationship Id="rId5" Type="http://schemas.openxmlformats.org/officeDocument/2006/relationships/image" Target="../media/image84.emf"/><Relationship Id="rId4" Type="http://schemas.openxmlformats.org/officeDocument/2006/relationships/oleObject" Target="../embeddings/oleObject18.bin"/></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mn25.ca/" TargetMode="External"/><Relationship Id="rId4" Type="http://schemas.openxmlformats.org/officeDocument/2006/relationships/hyperlink" Target="mailto:info@Mn25.c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88.jp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90.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2.png"/><Relationship Id="rId7" Type="http://schemas.microsoft.com/office/2007/relationships/hdphoto" Target="../media/hdphoto6.wdp"/><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jp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98.jpeg"/><Relationship Id="rId5" Type="http://schemas.openxmlformats.org/officeDocument/2006/relationships/image" Target="../media/image5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6" Type="http://schemas.openxmlformats.org/officeDocument/2006/relationships/image" Target="../media/image114.svg"/><Relationship Id="rId21" Type="http://schemas.openxmlformats.org/officeDocument/2006/relationships/image" Target="../media/image109.png"/><Relationship Id="rId42" Type="http://schemas.openxmlformats.org/officeDocument/2006/relationships/image" Target="../media/image130.png"/><Relationship Id="rId47" Type="http://schemas.openxmlformats.org/officeDocument/2006/relationships/image" Target="../media/image135.tiff"/><Relationship Id="rId63" Type="http://schemas.openxmlformats.org/officeDocument/2006/relationships/image" Target="../media/image151.png"/><Relationship Id="rId68" Type="http://schemas.openxmlformats.org/officeDocument/2006/relationships/image" Target="../media/image156.png"/><Relationship Id="rId2" Type="http://schemas.openxmlformats.org/officeDocument/2006/relationships/notesSlide" Target="../notesSlides/notesSlide27.xml"/><Relationship Id="rId16" Type="http://schemas.openxmlformats.org/officeDocument/2006/relationships/image" Target="../media/image47.png"/><Relationship Id="rId29" Type="http://schemas.openxmlformats.org/officeDocument/2006/relationships/image" Target="../media/image117.tiff"/><Relationship Id="rId11" Type="http://schemas.openxmlformats.org/officeDocument/2006/relationships/image" Target="../media/image103.pn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40" Type="http://schemas.openxmlformats.org/officeDocument/2006/relationships/image" Target="../media/image128.tiff"/><Relationship Id="rId45" Type="http://schemas.openxmlformats.org/officeDocument/2006/relationships/image" Target="../media/image133.png"/><Relationship Id="rId53" Type="http://schemas.openxmlformats.org/officeDocument/2006/relationships/image" Target="../media/image141.tiff"/><Relationship Id="rId58" Type="http://schemas.openxmlformats.org/officeDocument/2006/relationships/image" Target="../media/image146.png"/><Relationship Id="rId66" Type="http://schemas.openxmlformats.org/officeDocument/2006/relationships/image" Target="../media/image154.png"/><Relationship Id="rId74" Type="http://schemas.openxmlformats.org/officeDocument/2006/relationships/image" Target="../media/image162.png"/><Relationship Id="rId5" Type="http://schemas.openxmlformats.org/officeDocument/2006/relationships/image" Target="../media/image40.png"/><Relationship Id="rId61" Type="http://schemas.openxmlformats.org/officeDocument/2006/relationships/image" Target="../media/image149.png"/><Relationship Id="rId19" Type="http://schemas.openxmlformats.org/officeDocument/2006/relationships/image" Target="../media/image107.png"/><Relationship Id="rId14" Type="http://schemas.openxmlformats.org/officeDocument/2006/relationships/image" Target="../media/image106.tiff"/><Relationship Id="rId22" Type="http://schemas.openxmlformats.org/officeDocument/2006/relationships/image" Target="../media/image110.tiff"/><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123.png"/><Relationship Id="rId43" Type="http://schemas.openxmlformats.org/officeDocument/2006/relationships/image" Target="../media/image131.svg"/><Relationship Id="rId48" Type="http://schemas.openxmlformats.org/officeDocument/2006/relationships/image" Target="../media/image136.tiff"/><Relationship Id="rId56" Type="http://schemas.openxmlformats.org/officeDocument/2006/relationships/image" Target="../media/image144.svg"/><Relationship Id="rId64" Type="http://schemas.openxmlformats.org/officeDocument/2006/relationships/image" Target="../media/image152.tiff"/><Relationship Id="rId69" Type="http://schemas.openxmlformats.org/officeDocument/2006/relationships/image" Target="../media/image157.tiff"/><Relationship Id="rId8" Type="http://schemas.openxmlformats.org/officeDocument/2006/relationships/image" Target="../media/image43.png"/><Relationship Id="rId51" Type="http://schemas.openxmlformats.org/officeDocument/2006/relationships/image" Target="../media/image139.tiff"/><Relationship Id="rId72" Type="http://schemas.openxmlformats.org/officeDocument/2006/relationships/image" Target="../media/image160.png"/><Relationship Id="rId3" Type="http://schemas.openxmlformats.org/officeDocument/2006/relationships/image" Target="../media/image38.png"/><Relationship Id="rId12" Type="http://schemas.openxmlformats.org/officeDocument/2006/relationships/image" Target="../media/image104.png"/><Relationship Id="rId17" Type="http://schemas.openxmlformats.org/officeDocument/2006/relationships/image" Target="../media/image48.png"/><Relationship Id="rId25" Type="http://schemas.openxmlformats.org/officeDocument/2006/relationships/image" Target="../media/image113.png"/><Relationship Id="rId33" Type="http://schemas.openxmlformats.org/officeDocument/2006/relationships/image" Target="../media/image121.jpeg"/><Relationship Id="rId38" Type="http://schemas.openxmlformats.org/officeDocument/2006/relationships/image" Target="../media/image126.tiff"/><Relationship Id="rId46" Type="http://schemas.openxmlformats.org/officeDocument/2006/relationships/image" Target="../media/image134.png"/><Relationship Id="rId59" Type="http://schemas.openxmlformats.org/officeDocument/2006/relationships/image" Target="../media/image147.png"/><Relationship Id="rId67" Type="http://schemas.openxmlformats.org/officeDocument/2006/relationships/image" Target="../media/image155.tiff"/><Relationship Id="rId20" Type="http://schemas.openxmlformats.org/officeDocument/2006/relationships/image" Target="../media/image108.png"/><Relationship Id="rId41" Type="http://schemas.openxmlformats.org/officeDocument/2006/relationships/image" Target="../media/image129.png"/><Relationship Id="rId54" Type="http://schemas.openxmlformats.org/officeDocument/2006/relationships/image" Target="../media/image142.tiff"/><Relationship Id="rId62" Type="http://schemas.openxmlformats.org/officeDocument/2006/relationships/image" Target="../media/image150.jpeg"/><Relationship Id="rId70" Type="http://schemas.openxmlformats.org/officeDocument/2006/relationships/image" Target="../media/image158.tiff"/><Relationship Id="rId75" Type="http://schemas.openxmlformats.org/officeDocument/2006/relationships/image" Target="../media/image163.svg"/><Relationship Id="rId1" Type="http://schemas.openxmlformats.org/officeDocument/2006/relationships/slideLayout" Target="../slideLayouts/slideLayout3.xml"/><Relationship Id="rId6" Type="http://schemas.openxmlformats.org/officeDocument/2006/relationships/image" Target="../media/image41.png"/><Relationship Id="rId15" Type="http://schemas.openxmlformats.org/officeDocument/2006/relationships/image" Target="../media/image46.png"/><Relationship Id="rId23" Type="http://schemas.openxmlformats.org/officeDocument/2006/relationships/image" Target="../media/image111.png"/><Relationship Id="rId28" Type="http://schemas.openxmlformats.org/officeDocument/2006/relationships/image" Target="../media/image116.jpeg"/><Relationship Id="rId36" Type="http://schemas.openxmlformats.org/officeDocument/2006/relationships/image" Target="../media/image124.png"/><Relationship Id="rId49" Type="http://schemas.openxmlformats.org/officeDocument/2006/relationships/image" Target="../media/image137.tiff"/><Relationship Id="rId57" Type="http://schemas.openxmlformats.org/officeDocument/2006/relationships/image" Target="../media/image145.emf"/><Relationship Id="rId10" Type="http://schemas.openxmlformats.org/officeDocument/2006/relationships/image" Target="../media/image45.png"/><Relationship Id="rId31" Type="http://schemas.openxmlformats.org/officeDocument/2006/relationships/image" Target="../media/image119.svg"/><Relationship Id="rId44" Type="http://schemas.openxmlformats.org/officeDocument/2006/relationships/image" Target="../media/image132.tiff"/><Relationship Id="rId52" Type="http://schemas.openxmlformats.org/officeDocument/2006/relationships/image" Target="../media/image140.png"/><Relationship Id="rId60" Type="http://schemas.openxmlformats.org/officeDocument/2006/relationships/image" Target="../media/image148.tiff"/><Relationship Id="rId65" Type="http://schemas.openxmlformats.org/officeDocument/2006/relationships/image" Target="../media/image153.jpeg"/><Relationship Id="rId73" Type="http://schemas.openxmlformats.org/officeDocument/2006/relationships/image" Target="../media/image161.svg"/><Relationship Id="rId4" Type="http://schemas.openxmlformats.org/officeDocument/2006/relationships/image" Target="../media/image39.png"/><Relationship Id="rId9" Type="http://schemas.openxmlformats.org/officeDocument/2006/relationships/image" Target="../media/image44.svg"/><Relationship Id="rId13" Type="http://schemas.openxmlformats.org/officeDocument/2006/relationships/image" Target="../media/image105.tiff"/><Relationship Id="rId18" Type="http://schemas.openxmlformats.org/officeDocument/2006/relationships/image" Target="../media/image49.png"/><Relationship Id="rId39" Type="http://schemas.openxmlformats.org/officeDocument/2006/relationships/image" Target="../media/image127.png"/><Relationship Id="rId34" Type="http://schemas.openxmlformats.org/officeDocument/2006/relationships/image" Target="../media/image122.png"/><Relationship Id="rId50" Type="http://schemas.openxmlformats.org/officeDocument/2006/relationships/image" Target="../media/image138.tiff"/><Relationship Id="rId55" Type="http://schemas.openxmlformats.org/officeDocument/2006/relationships/image" Target="../media/image143.png"/><Relationship Id="rId7" Type="http://schemas.openxmlformats.org/officeDocument/2006/relationships/image" Target="../media/image42.png"/><Relationship Id="rId71" Type="http://schemas.openxmlformats.org/officeDocument/2006/relationships/image" Target="../media/image159.jpeg"/></Relationships>
</file>

<file path=ppt/slides/_rels/slide33.xml.rels><?xml version="1.0" encoding="UTF-8" standalone="yes"?>
<Relationships xmlns="http://schemas.openxmlformats.org/package/2006/relationships"><Relationship Id="rId2" Type="http://schemas.openxmlformats.org/officeDocument/2006/relationships/hyperlink" Target="http://www.sedar.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notesSlide" Target="../notesSlides/notesSlide3.xml"/><Relationship Id="rId21" Type="http://schemas.microsoft.com/office/2007/relationships/hdphoto" Target="../media/hdphoto1.wdp"/><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slideLayout" Target="../slideLayouts/slideLayout2.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6.emf"/><Relationship Id="rId15" Type="http://schemas.openxmlformats.org/officeDocument/2006/relationships/image" Target="../media/image18.svg"/><Relationship Id="rId23" Type="http://schemas.openxmlformats.org/officeDocument/2006/relationships/image" Target="../media/image25.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oleObject" Target="../embeddings/oleObject4.bin"/><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notesSlide" Target="../notesSlides/notesSlide4.xml"/><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slideLayout" Target="../slideLayouts/slideLayout3.xml"/><Relationship Id="rId16" Type="http://schemas.openxmlformats.org/officeDocument/2006/relationships/image" Target="../media/image36.png"/><Relationship Id="rId1" Type="http://schemas.openxmlformats.org/officeDocument/2006/relationships/tags" Target="../tags/tag6.xml"/><Relationship Id="rId6" Type="http://schemas.openxmlformats.org/officeDocument/2006/relationships/image" Target="../media/image6.emf"/><Relationship Id="rId11" Type="http://schemas.openxmlformats.org/officeDocument/2006/relationships/image" Target="../media/image31.png"/><Relationship Id="rId5" Type="http://schemas.openxmlformats.org/officeDocument/2006/relationships/oleObject" Target="../embeddings/oleObject5.bin"/><Relationship Id="rId15" Type="http://schemas.openxmlformats.org/officeDocument/2006/relationships/image" Target="../media/image35.png"/><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oleObject" Target="../embeddings/oleObject6.bin"/><Relationship Id="rId3" Type="http://schemas.openxmlformats.org/officeDocument/2006/relationships/tags" Target="../tags/tag9.xml"/><Relationship Id="rId21" Type="http://schemas.openxmlformats.org/officeDocument/2006/relationships/chart" Target="../charts/chart1.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notesSlide" Target="../notesSlides/notesSlide5.xml"/><Relationship Id="rId2" Type="http://schemas.openxmlformats.org/officeDocument/2006/relationships/tags" Target="../tags/tag8.xml"/><Relationship Id="rId16" Type="http://schemas.openxmlformats.org/officeDocument/2006/relationships/slideLayout" Target="../slideLayouts/slideLayout3.xml"/><Relationship Id="rId20" Type="http://schemas.openxmlformats.org/officeDocument/2006/relationships/image" Target="../media/image37.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19" Type="http://schemas.openxmlformats.org/officeDocument/2006/relationships/image" Target="../media/image6.emf"/><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tags" Target="../tags/tag24.xml"/><Relationship Id="rId21" Type="http://schemas.openxmlformats.org/officeDocument/2006/relationships/image" Target="../media/image49.png"/><Relationship Id="rId7" Type="http://schemas.openxmlformats.org/officeDocument/2006/relationships/notesSlide" Target="../notesSlides/notesSlide6.xml"/><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tags" Target="../tags/tag23.xml"/><Relationship Id="rId16" Type="http://schemas.openxmlformats.org/officeDocument/2006/relationships/image" Target="../media/image44.svg"/><Relationship Id="rId20" Type="http://schemas.openxmlformats.org/officeDocument/2006/relationships/image" Target="../media/image48.png"/><Relationship Id="rId1" Type="http://schemas.openxmlformats.org/officeDocument/2006/relationships/tags" Target="../tags/tag22.xml"/><Relationship Id="rId6" Type="http://schemas.openxmlformats.org/officeDocument/2006/relationships/slideLayout" Target="../slideLayouts/slideLayout3.xml"/><Relationship Id="rId11" Type="http://schemas.openxmlformats.org/officeDocument/2006/relationships/image" Target="../media/image39.png"/><Relationship Id="rId5" Type="http://schemas.openxmlformats.org/officeDocument/2006/relationships/tags" Target="../tags/tag26.xml"/><Relationship Id="rId15" Type="http://schemas.openxmlformats.org/officeDocument/2006/relationships/image" Target="../media/image43.png"/><Relationship Id="rId23" Type="http://schemas.openxmlformats.org/officeDocument/2006/relationships/chart" Target="../charts/chart4.xml"/><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tags" Target="../tags/tag25.xml"/><Relationship Id="rId9" Type="http://schemas.openxmlformats.org/officeDocument/2006/relationships/image" Target="../media/image6.emf"/><Relationship Id="rId14" Type="http://schemas.openxmlformats.org/officeDocument/2006/relationships/image" Target="../media/image42.png"/><Relationship Id="rId22"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50.jpeg"/><Relationship Id="rId5" Type="http://schemas.openxmlformats.org/officeDocument/2006/relationships/image" Target="../media/image6.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52.png"/><Relationship Id="rId5" Type="http://schemas.openxmlformats.org/officeDocument/2006/relationships/image" Target="../media/image6.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49C826A2-0519-7843-A2FD-81650CFD01DA}"/>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800" b="0" i="0" u="none" strike="noStrike" kern="1200" cap="none" spc="0" normalizeH="0" baseline="0" noProof="0">
                <a:ln>
                  <a:noFill/>
                </a:ln>
                <a:solidFill>
                  <a:prstClr val="white"/>
                </a:solidFill>
                <a:effectLst/>
                <a:uLnTx/>
                <a:uFillTx/>
                <a:latin typeface="Franklin Gothic Book" panose="020B0503020102020204"/>
              </a:rPr>
              <a:pPr marL="0" marR="0" lvl="0" indent="0" algn="r" defTabSz="576056"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prstClr val="white"/>
              </a:solidFill>
              <a:effectLst/>
              <a:uLnTx/>
              <a:uFillTx/>
              <a:latin typeface="Franklin Gothic Book" panose="020B0503020102020204"/>
            </a:endParaRPr>
          </a:p>
        </p:txBody>
      </p:sp>
      <p:sp>
        <p:nvSpPr>
          <p:cNvPr id="15" name="Rectangle 14">
            <a:extLst>
              <a:ext uri="{FF2B5EF4-FFF2-40B4-BE49-F238E27FC236}">
                <a16:creationId xmlns:a16="http://schemas.microsoft.com/office/drawing/2014/main" id="{8D1CE72F-EBDA-9A4D-B344-4A96FEB390B2}"/>
              </a:ext>
            </a:extLst>
          </p:cNvPr>
          <p:cNvSpPr/>
          <p:nvPr/>
        </p:nvSpPr>
        <p:spPr>
          <a:xfrm>
            <a:off x="0" y="0"/>
            <a:ext cx="9144000" cy="4919722"/>
          </a:xfrm>
          <a:prstGeom prst="rect">
            <a:avLst/>
          </a:prstGeom>
          <a:solidFill>
            <a:srgbClr val="196787">
              <a:alpha val="831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0" rtl="0" eaLnBrk="1" fontAlgn="auto" latinLnBrk="0" hangingPunct="1">
              <a:lnSpc>
                <a:spcPct val="100000"/>
              </a:lnSpc>
              <a:spcBef>
                <a:spcPts val="0"/>
              </a:spcBef>
              <a:spcAft>
                <a:spcPts val="0"/>
              </a:spcAft>
              <a:buClrTx/>
              <a:buSzTx/>
              <a:buFontTx/>
              <a:buNone/>
              <a:tabLst/>
              <a:defRPr/>
            </a:pPr>
            <a:endParaRPr kumimoji="0" lang="en-US" sz="723"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 name="object 9"/>
          <p:cNvSpPr txBox="1"/>
          <p:nvPr/>
        </p:nvSpPr>
        <p:spPr>
          <a:xfrm>
            <a:off x="1105155" y="646957"/>
            <a:ext cx="5542772" cy="991755"/>
          </a:xfrm>
          <a:prstGeom prst="rect">
            <a:avLst/>
          </a:prstGeom>
        </p:spPr>
        <p:txBody>
          <a:bodyPr vert="horz" wrap="square" lIns="0" tIns="6804" rIns="0" bIns="0" rtlCol="0">
            <a:spAutoFit/>
          </a:bodyPr>
          <a:lstStyle/>
          <a:p>
            <a:pPr marL="6803" marR="0" lvl="0" indent="0" defTabSz="576056" rtl="0" eaLnBrk="1" fontAlgn="auto" latinLnBrk="0" hangingPunct="1">
              <a:lnSpc>
                <a:spcPct val="100000"/>
              </a:lnSpc>
              <a:spcBef>
                <a:spcPts val="54"/>
              </a:spcBef>
              <a:spcAft>
                <a:spcPts val="0"/>
              </a:spcAft>
              <a:buClrTx/>
              <a:buSzTx/>
              <a:buFontTx/>
              <a:buNone/>
              <a:tabLst/>
              <a:defRPr/>
            </a:pPr>
            <a:r>
              <a:rPr lang="en-US" sz="3200" spc="-24" dirty="0">
                <a:solidFill>
                  <a:srgbClr val="FFFFFF"/>
                </a:solidFill>
                <a:latin typeface="Franklin Gothic Medium" panose="020B0603020102020204"/>
                <a:cs typeface="Calibri Light"/>
              </a:rPr>
              <a:t>EURO MANGANESE INC. QUARTERLY INVESTOR CALL</a:t>
            </a:r>
            <a:endParaRPr kumimoji="0" sz="3200" b="0" i="0" u="none" strike="noStrike" kern="1200" cap="none" spc="0" normalizeH="0" baseline="0" noProof="0" dirty="0">
              <a:ln>
                <a:noFill/>
              </a:ln>
              <a:solidFill>
                <a:srgbClr val="FFFFFF"/>
              </a:solidFill>
              <a:effectLst/>
              <a:uLnTx/>
              <a:uFillTx/>
              <a:latin typeface="Franklin Gothic Medium" panose="020B0603020102020204"/>
              <a:ea typeface="+mn-ea"/>
              <a:cs typeface="Calibri Light"/>
            </a:endParaRPr>
          </a:p>
        </p:txBody>
      </p:sp>
    </p:spTree>
    <p:extLst>
      <p:ext uri="{BB962C8B-B14F-4D97-AF65-F5344CB8AC3E}">
        <p14:creationId xmlns:p14="http://schemas.microsoft.com/office/powerpoint/2010/main" val="374947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a:extLst>
              <a:ext uri="{FF2B5EF4-FFF2-40B4-BE49-F238E27FC236}">
                <a16:creationId xmlns:a16="http://schemas.microsoft.com/office/drawing/2014/main" id="{035986C2-658D-487E-A324-4A00121E5455}"/>
              </a:ext>
            </a:extLst>
          </p:cNvPr>
          <p:cNvGraphicFramePr>
            <a:graphicFrameLocks/>
          </p:cNvGraphicFramePr>
          <p:nvPr>
            <p:extLst>
              <p:ext uri="{D42A27DB-BD31-4B8C-83A1-F6EECF244321}">
                <p14:modId xmlns:p14="http://schemas.microsoft.com/office/powerpoint/2010/main" val="4200447584"/>
              </p:ext>
            </p:extLst>
          </p:nvPr>
        </p:nvGraphicFramePr>
        <p:xfrm>
          <a:off x="4801256" y="1271812"/>
          <a:ext cx="3915375" cy="34905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5EE190B2-6A90-4E68-8985-6C6204AA6F7C}"/>
              </a:ext>
            </a:extLst>
          </p:cNvPr>
          <p:cNvGraphicFramePr>
            <a:graphicFrameLocks/>
          </p:cNvGraphicFramePr>
          <p:nvPr>
            <p:extLst>
              <p:ext uri="{D42A27DB-BD31-4B8C-83A1-F6EECF244321}">
                <p14:modId xmlns:p14="http://schemas.microsoft.com/office/powerpoint/2010/main" val="3197570383"/>
              </p:ext>
            </p:extLst>
          </p:nvPr>
        </p:nvGraphicFramePr>
        <p:xfrm>
          <a:off x="427369" y="1373852"/>
          <a:ext cx="4036730" cy="3388547"/>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4">
            <a:extLst>
              <a:ext uri="{FF2B5EF4-FFF2-40B4-BE49-F238E27FC236}">
                <a16:creationId xmlns:a16="http://schemas.microsoft.com/office/drawing/2014/main" id="{6B79C551-FF49-6440-A7D4-07CF2C4D3C08}"/>
              </a:ext>
            </a:extLst>
          </p:cNvPr>
          <p:cNvSpPr>
            <a:spLocks noGrp="1"/>
          </p:cNvSpPr>
          <p:nvPr>
            <p:ph type="title"/>
          </p:nvPr>
        </p:nvSpPr>
        <p:spPr/>
        <p:txBody>
          <a:bodyPr/>
          <a:lstStyle/>
          <a:p>
            <a:r>
              <a:rPr lang="en-US"/>
              <a:t>Significant deficit of high purity manganese production facilities</a:t>
            </a:r>
          </a:p>
        </p:txBody>
      </p:sp>
      <p:sp>
        <p:nvSpPr>
          <p:cNvPr id="3" name="Slide Number Placeholder 2">
            <a:extLst>
              <a:ext uri="{FF2B5EF4-FFF2-40B4-BE49-F238E27FC236}">
                <a16:creationId xmlns:a16="http://schemas.microsoft.com/office/drawing/2014/main" id="{E08C61D3-0330-4243-8B86-C909C11DC29A}"/>
              </a:ext>
            </a:extLst>
          </p:cNvPr>
          <p:cNvSpPr>
            <a:spLocks noGrp="1"/>
          </p:cNvSpPr>
          <p:nvPr>
            <p:ph type="sldNum" sz="quarter" idx="12"/>
          </p:nvPr>
        </p:nvSpPr>
        <p:spPr/>
        <p:txBody>
          <a:bodyPr/>
          <a:lstStyle/>
          <a:p>
            <a:pPr lvl="0"/>
            <a:fld id="{8F0AAAA6-56A2-7644-A023-2910ED97B8A2}" type="slidenum">
              <a:rPr lang="en-US" noProof="0"/>
              <a:pPr lvl="0"/>
              <a:t>10</a:t>
            </a:fld>
            <a:endParaRPr lang="en-US" noProof="0"/>
          </a:p>
        </p:txBody>
      </p:sp>
      <p:sp>
        <p:nvSpPr>
          <p:cNvPr id="22" name="Copyright">
            <a:extLst>
              <a:ext uri="{FF2B5EF4-FFF2-40B4-BE49-F238E27FC236}">
                <a16:creationId xmlns:a16="http://schemas.microsoft.com/office/drawing/2014/main" id="{6D34A6B6-1DA4-4B73-AE72-5B05EA4B6481}"/>
              </a:ext>
            </a:extLst>
          </p:cNvPr>
          <p:cNvSpPr txBox="1"/>
          <p:nvPr/>
        </p:nvSpPr>
        <p:spPr>
          <a:xfrm>
            <a:off x="6656190" y="4830806"/>
            <a:ext cx="2684320" cy="86562"/>
          </a:xfrm>
          <a:prstGeom prst="rect">
            <a:avLst/>
          </a:prstGeom>
        </p:spPr>
        <p:txBody>
          <a:bodyPr vert="horz" wrap="square" lIns="91440" tIns="9144" rIns="91440" bIns="9144" rtlCol="0">
            <a:spAutoFit/>
          </a:bodyPr>
          <a:lstStyle/>
          <a:p>
            <a:pPr marL="5103" marR="2041" lvl="0" indent="0" algn="l" defTabSz="489844" rtl="0" eaLnBrk="1" fontAlgn="auto" latinLnBrk="0" hangingPunct="1">
              <a:lnSpc>
                <a:spcPts val="454"/>
              </a:lnSpc>
              <a:spcBef>
                <a:spcPts val="56"/>
              </a:spcBef>
              <a:spcAft>
                <a:spcPts val="0"/>
              </a:spcAft>
              <a:buClrTx/>
              <a:buSzTx/>
              <a:buFontTx/>
              <a:buNone/>
              <a:tabLst/>
              <a:defRPr/>
            </a:pPr>
            <a:r>
              <a:rPr kumimoji="0" sz="600" b="0" i="0" u="none" strike="noStrike" kern="1200" cap="none" spc="-2" normalizeH="0" baseline="0" noProof="0">
                <a:ln>
                  <a:noFill/>
                </a:ln>
                <a:solidFill>
                  <a:prstClr val="black"/>
                </a:solidFill>
                <a:effectLst/>
                <a:uLnTx/>
                <a:uFillTx/>
                <a:latin typeface="Source Sans Pro"/>
                <a:ea typeface="+mn-ea"/>
                <a:cs typeface="Source Sans Pro"/>
              </a:rPr>
              <a:t>All rights reserved Cairn Energy Research Advisors and CPM Group ©20</a:t>
            </a:r>
            <a:r>
              <a:rPr kumimoji="0" lang="en-GB" sz="600" b="0" i="0" u="none" strike="noStrike" kern="1200" cap="none" spc="-2" normalizeH="0" baseline="0" noProof="0">
                <a:ln>
                  <a:noFill/>
                </a:ln>
                <a:solidFill>
                  <a:prstClr val="black"/>
                </a:solidFill>
                <a:effectLst/>
                <a:uLnTx/>
                <a:uFillTx/>
                <a:latin typeface="Source Sans Pro"/>
                <a:ea typeface="+mn-ea"/>
                <a:cs typeface="Source Sans Pro"/>
              </a:rPr>
              <a:t>21</a:t>
            </a:r>
            <a:endParaRPr kumimoji="0" sz="600" b="0" i="0" u="none" strike="noStrike" kern="1200" cap="none" spc="0" normalizeH="0" baseline="0" noProof="0">
              <a:ln>
                <a:noFill/>
              </a:ln>
              <a:solidFill>
                <a:prstClr val="black"/>
              </a:solidFill>
              <a:effectLst/>
              <a:uLnTx/>
              <a:uFillTx/>
              <a:latin typeface="Source Sans Pro"/>
              <a:ea typeface="+mn-ea"/>
              <a:cs typeface="Source Sans Pro"/>
            </a:endParaRPr>
          </a:p>
        </p:txBody>
      </p:sp>
      <p:sp>
        <p:nvSpPr>
          <p:cNvPr id="31" name="TextBox 30">
            <a:extLst>
              <a:ext uri="{FF2B5EF4-FFF2-40B4-BE49-F238E27FC236}">
                <a16:creationId xmlns:a16="http://schemas.microsoft.com/office/drawing/2014/main" id="{9355C4A4-2131-3448-A36A-D08BE915BD04}"/>
              </a:ext>
            </a:extLst>
          </p:cNvPr>
          <p:cNvSpPr txBox="1"/>
          <p:nvPr/>
        </p:nvSpPr>
        <p:spPr>
          <a:xfrm>
            <a:off x="567566" y="871941"/>
            <a:ext cx="3775180" cy="384721"/>
          </a:xfrm>
          <a:prstGeom prst="rect">
            <a:avLst/>
          </a:prstGeom>
          <a:noFill/>
        </p:spPr>
        <p:txBody>
          <a:bodyPr wrap="square" lIns="91440" tIns="45720" rIns="91440" bIns="45720" anchor="t">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lang="en-GB" sz="1100">
                <a:solidFill>
                  <a:srgbClr val="196787"/>
                </a:solidFill>
                <a:latin typeface="+mj-lt"/>
                <a:ea typeface="Source Sans Pro" panose="020B0503030403020204" pitchFamily="34" charset="0"/>
                <a:cs typeface="Times New Roman"/>
              </a:rPr>
              <a:t>Global High </a:t>
            </a:r>
            <a:r>
              <a:rPr kumimoji="0" lang="en-GB" sz="1100" i="0" u="none" strike="noStrike" kern="1200" cap="none" spc="0" normalizeH="0" baseline="0" noProof="0">
                <a:ln>
                  <a:noFill/>
                </a:ln>
                <a:solidFill>
                  <a:srgbClr val="196787"/>
                </a:solidFill>
                <a:effectLst/>
                <a:uLnTx/>
                <a:uFillTx/>
                <a:latin typeface="+mj-lt"/>
                <a:ea typeface="Source Sans Pro" panose="020B0503030403020204" pitchFamily="34" charset="0"/>
                <a:cs typeface="Times New Roman"/>
              </a:rPr>
              <a:t>Purity Manganese Demand &amp; Supply to 2030</a:t>
            </a:r>
          </a:p>
          <a:p>
            <a:pPr marL="0" marR="0" lvl="0" indent="0" algn="ctr" defTabSz="1075334" rtl="0" eaLnBrk="1" fontAlgn="auto" latinLnBrk="0" hangingPunct="1">
              <a:lnSpc>
                <a:spcPct val="100000"/>
              </a:lnSpc>
              <a:spcBef>
                <a:spcPts val="0"/>
              </a:spcBef>
              <a:spcAft>
                <a:spcPts val="0"/>
              </a:spcAft>
              <a:buClrTx/>
              <a:buSzTx/>
              <a:buFontTx/>
              <a:buNone/>
              <a:tabLst/>
              <a:defRPr/>
            </a:pPr>
            <a:r>
              <a:rPr kumimoji="0" lang="en-GB" sz="800" u="none" strike="noStrike" kern="1200" cap="none" spc="0" normalizeH="0" baseline="0" noProof="0">
                <a:ln>
                  <a:noFill/>
                </a:ln>
                <a:solidFill>
                  <a:prstClr val="black"/>
                </a:solidFill>
                <a:effectLst/>
                <a:uLnTx/>
                <a:uFillTx/>
                <a:ea typeface="Source Sans Pro" panose="020B0503030403020204" pitchFamily="34" charset="0"/>
                <a:cs typeface="Times New Roman" panose="02020603050405020304" pitchFamily="18" charset="0"/>
              </a:rPr>
              <a:t>(thousand tonnes of Mn)</a:t>
            </a:r>
          </a:p>
        </p:txBody>
      </p:sp>
      <p:cxnSp>
        <p:nvCxnSpPr>
          <p:cNvPr id="32" name="Straight Arrow Connector 31">
            <a:extLst>
              <a:ext uri="{FF2B5EF4-FFF2-40B4-BE49-F238E27FC236}">
                <a16:creationId xmlns:a16="http://schemas.microsoft.com/office/drawing/2014/main" id="{6488DB53-A571-D845-8D0E-A467C132D1C2}"/>
              </a:ext>
            </a:extLst>
          </p:cNvPr>
          <p:cNvCxnSpPr>
            <a:cxnSpLocks/>
          </p:cNvCxnSpPr>
          <p:nvPr/>
        </p:nvCxnSpPr>
        <p:spPr>
          <a:xfrm>
            <a:off x="1143817" y="1656552"/>
            <a:ext cx="0" cy="2258869"/>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3FDB1FCC-C39C-CB47-8299-61CCBA6060BF}"/>
              </a:ext>
            </a:extLst>
          </p:cNvPr>
          <p:cNvSpPr txBox="1"/>
          <p:nvPr/>
        </p:nvSpPr>
        <p:spPr>
          <a:xfrm>
            <a:off x="2983251" y="3623737"/>
            <a:ext cx="1015641" cy="276999"/>
          </a:xfrm>
          <a:prstGeom prst="rect">
            <a:avLst/>
          </a:prstGeom>
          <a:noFill/>
        </p:spPr>
        <p:txBody>
          <a:bodyPr wrap="square" lIns="91440" tIns="45720" rIns="91440" bIns="45720" anchor="t">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prstClr val="black"/>
                </a:solidFill>
                <a:effectLst/>
                <a:uLnTx/>
                <a:uFillTx/>
                <a:latin typeface="+mj-lt"/>
                <a:ea typeface="Source Sans Pro" panose="020B0503030403020204" pitchFamily="34" charset="0"/>
                <a:cs typeface="Times New Roman"/>
              </a:rPr>
              <a:t>Supply</a:t>
            </a:r>
            <a:endParaRPr kumimoji="0" lang="en-GB" sz="1200" i="1" u="none" strike="noStrike" kern="1200" cap="none" spc="0" normalizeH="0" baseline="0" noProof="0">
              <a:ln>
                <a:noFill/>
              </a:ln>
              <a:solidFill>
                <a:prstClr val="black"/>
              </a:solidFill>
              <a:effectLst/>
              <a:uLnTx/>
              <a:uFillTx/>
              <a:latin typeface="+mj-lt"/>
              <a:ea typeface="Source Sans Pro" panose="020B0503030403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8604780-90A8-45D5-9DC2-498064B751A9}"/>
              </a:ext>
            </a:extLst>
          </p:cNvPr>
          <p:cNvSpPr txBox="1"/>
          <p:nvPr/>
        </p:nvSpPr>
        <p:spPr>
          <a:xfrm>
            <a:off x="2932480" y="1779877"/>
            <a:ext cx="1015641" cy="276999"/>
          </a:xfrm>
          <a:prstGeom prst="rect">
            <a:avLst/>
          </a:prstGeom>
          <a:noFill/>
        </p:spPr>
        <p:txBody>
          <a:bodyPr wrap="square" lIns="91440" tIns="45720" rIns="91440" bIns="45720" anchor="t">
            <a:spAutoFit/>
          </a:bodyPr>
          <a:lstStyle/>
          <a:p>
            <a:pPr marL="0" marR="0" lvl="0" indent="0" algn="ctr" defTabSz="1075334"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accent1">
                    <a:lumMod val="75000"/>
                  </a:schemeClr>
                </a:solidFill>
                <a:effectLst/>
                <a:uLnTx/>
                <a:uFillTx/>
                <a:latin typeface="+mj-lt"/>
                <a:ea typeface="Source Sans Pro" panose="020B0503030403020204" pitchFamily="34" charset="0"/>
                <a:cs typeface="Times New Roman"/>
              </a:rPr>
              <a:t>Demand</a:t>
            </a:r>
            <a:endParaRPr kumimoji="0" lang="en-GB" sz="1200" i="1" u="none" strike="noStrike" kern="1200" cap="none" spc="0" normalizeH="0" baseline="0" noProof="0">
              <a:ln>
                <a:noFill/>
              </a:ln>
              <a:solidFill>
                <a:schemeClr val="accent1">
                  <a:lumMod val="75000"/>
                </a:schemeClr>
              </a:solidFill>
              <a:effectLst/>
              <a:uLnTx/>
              <a:uFillTx/>
              <a:latin typeface="+mj-lt"/>
              <a:ea typeface="Source Sans Pro" panose="020B050303040302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EEB14CCB-D37F-4403-9DB8-A919868F867B}"/>
              </a:ext>
            </a:extLst>
          </p:cNvPr>
          <p:cNvCxnSpPr>
            <a:cxnSpLocks/>
          </p:cNvCxnSpPr>
          <p:nvPr/>
        </p:nvCxnSpPr>
        <p:spPr>
          <a:xfrm>
            <a:off x="1064172" y="1610427"/>
            <a:ext cx="3278573"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298EE73-3267-4717-A43C-894DBE0EDE87}"/>
              </a:ext>
            </a:extLst>
          </p:cNvPr>
          <p:cNvSpPr txBox="1"/>
          <p:nvPr/>
        </p:nvSpPr>
        <p:spPr>
          <a:xfrm>
            <a:off x="1143817" y="2529352"/>
            <a:ext cx="560618" cy="276999"/>
          </a:xfrm>
          <a:prstGeom prst="rect">
            <a:avLst/>
          </a:prstGeom>
          <a:noFill/>
        </p:spPr>
        <p:txBody>
          <a:bodyPr wrap="square">
            <a:spAutoFit/>
          </a:bodyPr>
          <a:lstStyle/>
          <a:p>
            <a:pPr marL="0" marR="0" lvl="0" indent="0" defTabSz="685740" rtl="0" eaLnBrk="1" fontAlgn="auto" latinLnBrk="0" hangingPunct="1">
              <a:lnSpc>
                <a:spcPct val="100000"/>
              </a:lnSpc>
              <a:spcBef>
                <a:spcPts val="0"/>
              </a:spcBef>
              <a:spcAft>
                <a:spcPts val="0"/>
              </a:spcAft>
              <a:buClrTx/>
              <a:buSzTx/>
              <a:buFontTx/>
              <a:buNone/>
              <a:tabLst/>
              <a:defRPr/>
            </a:pPr>
            <a:r>
              <a:rPr lang="en-US" sz="1200">
                <a:solidFill>
                  <a:schemeClr val="accent1">
                    <a:lumMod val="75000"/>
                  </a:schemeClr>
                </a:solidFill>
              </a:rPr>
              <a:t>10x</a:t>
            </a:r>
            <a:endParaRPr lang="en-CA" sz="1200">
              <a:solidFill>
                <a:schemeClr val="accent1">
                  <a:lumMod val="75000"/>
                </a:schemeClr>
              </a:solidFill>
            </a:endParaRPr>
          </a:p>
        </p:txBody>
      </p:sp>
      <p:sp>
        <p:nvSpPr>
          <p:cNvPr id="19" name="TextBox 18">
            <a:extLst>
              <a:ext uri="{FF2B5EF4-FFF2-40B4-BE49-F238E27FC236}">
                <a16:creationId xmlns:a16="http://schemas.microsoft.com/office/drawing/2014/main" id="{9E2E5127-266E-CE43-A42D-C998E777946F}"/>
              </a:ext>
            </a:extLst>
          </p:cNvPr>
          <p:cNvSpPr txBox="1"/>
          <p:nvPr/>
        </p:nvSpPr>
        <p:spPr>
          <a:xfrm>
            <a:off x="3525481" y="2276968"/>
            <a:ext cx="817264" cy="338554"/>
          </a:xfrm>
          <a:prstGeom prst="rect">
            <a:avLst/>
          </a:prstGeom>
          <a:noFill/>
        </p:spPr>
        <p:txBody>
          <a:bodyPr wrap="square" lIns="0" rIns="0">
            <a:spAutoFit/>
          </a:bodyPr>
          <a:lstStyle/>
          <a:p>
            <a:pPr algn="ctr"/>
            <a:r>
              <a:rPr kumimoji="0" lang="en-US" sz="800" i="0" u="none" strike="noStrike" kern="1200" cap="none" spc="-3" normalizeH="0" baseline="0" noProof="0">
                <a:ln>
                  <a:noFill/>
                </a:ln>
                <a:solidFill>
                  <a:srgbClr val="186786"/>
                </a:solidFill>
                <a:effectLst/>
                <a:uLnTx/>
                <a:uFillTx/>
                <a:ea typeface="Source Sans Pro"/>
                <a:cs typeface="+mn-cs"/>
              </a:rPr>
              <a:t>433kt HP Mn deficit</a:t>
            </a:r>
            <a:endParaRPr lang="en-US" sz="800"/>
          </a:p>
        </p:txBody>
      </p:sp>
      <p:sp>
        <p:nvSpPr>
          <p:cNvPr id="21" name="TextBox 20">
            <a:extLst>
              <a:ext uri="{FF2B5EF4-FFF2-40B4-BE49-F238E27FC236}">
                <a16:creationId xmlns:a16="http://schemas.microsoft.com/office/drawing/2014/main" id="{F8ECBF64-4F7B-024A-BBE9-0D07AE683D7D}"/>
              </a:ext>
            </a:extLst>
          </p:cNvPr>
          <p:cNvSpPr txBox="1"/>
          <p:nvPr/>
        </p:nvSpPr>
        <p:spPr>
          <a:xfrm>
            <a:off x="1474689" y="2409073"/>
            <a:ext cx="982489" cy="461665"/>
          </a:xfrm>
          <a:prstGeom prst="rect">
            <a:avLst/>
          </a:prstGeom>
          <a:noFill/>
        </p:spPr>
        <p:txBody>
          <a:bodyPr wrap="square">
            <a:spAutoFit/>
          </a:bodyPr>
          <a:lstStyle>
            <a:defPPr>
              <a:defRPr lang="en-US"/>
            </a:defPPr>
            <a:lvl1pPr>
              <a:defRPr kumimoji="0" sz="1000" i="0" u="none" strike="noStrike" cap="none" spc="-3" normalizeH="0" baseline="0">
                <a:ln>
                  <a:noFill/>
                </a:ln>
                <a:solidFill>
                  <a:srgbClr val="186786"/>
                </a:solidFill>
                <a:effectLst/>
                <a:uLnTx/>
                <a:uFillTx/>
                <a:ea typeface="Source Sans Pro"/>
              </a:defRPr>
            </a:lvl1pPr>
          </a:lstStyle>
          <a:p>
            <a:r>
              <a:rPr lang="en-US" sz="800"/>
              <a:t>Global production needs to increase more than 10-fold</a:t>
            </a:r>
          </a:p>
        </p:txBody>
      </p:sp>
      <p:cxnSp>
        <p:nvCxnSpPr>
          <p:cNvPr id="7" name="Straight Connector 6">
            <a:extLst>
              <a:ext uri="{FF2B5EF4-FFF2-40B4-BE49-F238E27FC236}">
                <a16:creationId xmlns:a16="http://schemas.microsoft.com/office/drawing/2014/main" id="{914FB604-B1BA-864D-82B1-6875C42CBB80}"/>
              </a:ext>
            </a:extLst>
          </p:cNvPr>
          <p:cNvCxnSpPr/>
          <p:nvPr/>
        </p:nvCxnSpPr>
        <p:spPr>
          <a:xfrm>
            <a:off x="4572000" y="871941"/>
            <a:ext cx="0" cy="3627271"/>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AB54AD-4273-8C4E-93E9-87C821CA54A3}"/>
              </a:ext>
            </a:extLst>
          </p:cNvPr>
          <p:cNvSpPr txBox="1"/>
          <p:nvPr/>
        </p:nvSpPr>
        <p:spPr>
          <a:xfrm>
            <a:off x="5157035" y="871941"/>
            <a:ext cx="3203815" cy="553998"/>
          </a:xfrm>
          <a:prstGeom prst="rect">
            <a:avLst/>
          </a:prstGeom>
          <a:noFill/>
        </p:spPr>
        <p:txBody>
          <a:bodyPr wrap="square" lIns="91440" tIns="45720" rIns="91440" bIns="45720" anchor="t">
            <a:spAutoFit/>
          </a:bodyPr>
          <a:lstStyle/>
          <a:p>
            <a:pPr algn="ctr" defTabSz="1075307">
              <a:defRPr/>
            </a:pPr>
            <a:r>
              <a:rPr lang="en-GB" sz="1100">
                <a:solidFill>
                  <a:srgbClr val="196787"/>
                </a:solidFill>
                <a:latin typeface="+mj-lt"/>
                <a:ea typeface="Source Sans Pro"/>
                <a:cs typeface="Times New Roman"/>
              </a:rPr>
              <a:t>High Purity Manganese Demand &amp; </a:t>
            </a:r>
            <a:br>
              <a:rPr lang="en-GB" sz="1100">
                <a:solidFill>
                  <a:srgbClr val="196787"/>
                </a:solidFill>
                <a:latin typeface="+mj-lt"/>
                <a:ea typeface="Source Sans Pro"/>
                <a:cs typeface="Times New Roman"/>
              </a:rPr>
            </a:br>
            <a:r>
              <a:rPr lang="en-GB" sz="1100">
                <a:solidFill>
                  <a:srgbClr val="196787"/>
                </a:solidFill>
                <a:latin typeface="+mj-lt"/>
                <a:ea typeface="Source Sans Pro"/>
                <a:cs typeface="Times New Roman"/>
              </a:rPr>
              <a:t>Local Supply in Europe to 2030</a:t>
            </a:r>
          </a:p>
          <a:p>
            <a:pPr algn="ctr" defTabSz="1075307">
              <a:defRPr/>
            </a:pPr>
            <a:r>
              <a:rPr lang="en-GB" sz="800">
                <a:solidFill>
                  <a:prstClr val="black"/>
                </a:solidFill>
                <a:ea typeface="Source Sans Pro" panose="020B0503030403020204" pitchFamily="34" charset="0"/>
                <a:cs typeface="Times New Roman" panose="02020603050405020304" pitchFamily="18" charset="0"/>
              </a:rPr>
              <a:t>(thousand tonnes of Mn)</a:t>
            </a:r>
          </a:p>
        </p:txBody>
      </p:sp>
      <p:sp>
        <p:nvSpPr>
          <p:cNvPr id="29" name="TextBox 28">
            <a:extLst>
              <a:ext uri="{FF2B5EF4-FFF2-40B4-BE49-F238E27FC236}">
                <a16:creationId xmlns:a16="http://schemas.microsoft.com/office/drawing/2014/main" id="{F448D187-D55D-1D47-84D0-5C0562A3DB67}"/>
              </a:ext>
            </a:extLst>
          </p:cNvPr>
          <p:cNvSpPr txBox="1"/>
          <p:nvPr/>
        </p:nvSpPr>
        <p:spPr>
          <a:xfrm>
            <a:off x="7483725" y="3776922"/>
            <a:ext cx="1015641" cy="276999"/>
          </a:xfrm>
          <a:prstGeom prst="rect">
            <a:avLst/>
          </a:prstGeom>
          <a:noFill/>
        </p:spPr>
        <p:txBody>
          <a:bodyPr wrap="square" lIns="91440" tIns="45720" rIns="91440" bIns="45720" anchor="t">
            <a:spAutoFit/>
          </a:bodyPr>
          <a:lstStyle/>
          <a:p>
            <a:pPr algn="ctr" defTabSz="1075307">
              <a:defRPr/>
            </a:pPr>
            <a:r>
              <a:rPr lang="en-GB" sz="1200">
                <a:solidFill>
                  <a:schemeClr val="bg1"/>
                </a:solidFill>
                <a:latin typeface="+mj-lt"/>
                <a:ea typeface="Source Sans Pro" panose="020B0503030403020204" pitchFamily="34" charset="0"/>
                <a:cs typeface="Times New Roman"/>
              </a:rPr>
              <a:t>EMN Supply</a:t>
            </a:r>
            <a:endParaRPr lang="en-GB" sz="1200" i="1">
              <a:solidFill>
                <a:schemeClr val="bg1"/>
              </a:solidFill>
              <a:latin typeface="+mj-lt"/>
              <a:ea typeface="Source Sans Pro" panose="020B050303040302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0ACA83BF-DBE5-534D-9DBD-14D08ABBE640}"/>
              </a:ext>
            </a:extLst>
          </p:cNvPr>
          <p:cNvSpPr txBox="1"/>
          <p:nvPr/>
        </p:nvSpPr>
        <p:spPr>
          <a:xfrm>
            <a:off x="7285429" y="2077726"/>
            <a:ext cx="1015641" cy="276999"/>
          </a:xfrm>
          <a:prstGeom prst="rect">
            <a:avLst/>
          </a:prstGeom>
          <a:noFill/>
        </p:spPr>
        <p:txBody>
          <a:bodyPr wrap="square" lIns="91440" tIns="45720" rIns="91440" bIns="45720" anchor="t">
            <a:spAutoFit/>
          </a:bodyPr>
          <a:lstStyle/>
          <a:p>
            <a:pPr algn="ctr" defTabSz="1075307">
              <a:defRPr/>
            </a:pPr>
            <a:r>
              <a:rPr lang="en-GB" sz="1200">
                <a:solidFill>
                  <a:schemeClr val="accent1">
                    <a:lumMod val="75000"/>
                  </a:schemeClr>
                </a:solidFill>
                <a:latin typeface="+mj-lt"/>
                <a:ea typeface="Source Sans Pro" panose="020B0503030403020204" pitchFamily="34" charset="0"/>
                <a:cs typeface="Times New Roman"/>
              </a:rPr>
              <a:t>EU Demand</a:t>
            </a:r>
            <a:endParaRPr lang="en-GB" sz="1200" i="1">
              <a:solidFill>
                <a:schemeClr val="accent1">
                  <a:lumMod val="75000"/>
                </a:schemeClr>
              </a:solidFill>
              <a:latin typeface="+mj-lt"/>
              <a:ea typeface="Source Sans Pro" panose="020B050303040302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D0821F41-4C35-B34F-8696-1D8001B76756}"/>
              </a:ext>
            </a:extLst>
          </p:cNvPr>
          <p:cNvSpPr txBox="1"/>
          <p:nvPr/>
        </p:nvSpPr>
        <p:spPr>
          <a:xfrm>
            <a:off x="7726438" y="1373852"/>
            <a:ext cx="1155251" cy="584775"/>
          </a:xfrm>
          <a:prstGeom prst="rect">
            <a:avLst/>
          </a:prstGeom>
          <a:solidFill>
            <a:schemeClr val="bg1"/>
          </a:solidFill>
        </p:spPr>
        <p:txBody>
          <a:bodyPr wrap="square">
            <a:spAutoFit/>
          </a:bodyPr>
          <a:lstStyle/>
          <a:p>
            <a:r>
              <a:rPr kumimoji="0" lang="en-US" sz="800" i="0" u="none" strike="noStrike" kern="1200" cap="none" spc="-3" normalizeH="0" baseline="0" noProof="0">
                <a:ln>
                  <a:noFill/>
                </a:ln>
                <a:solidFill>
                  <a:srgbClr val="186786"/>
                </a:solidFill>
                <a:effectLst/>
                <a:uLnTx/>
                <a:uFillTx/>
                <a:ea typeface="Source Sans Pro"/>
                <a:cs typeface="+mn-cs"/>
              </a:rPr>
              <a:t>Europe could account for 25% of global HP Mn</a:t>
            </a:r>
            <a:r>
              <a:rPr lang="en-US" sz="800" spc="-3">
                <a:solidFill>
                  <a:srgbClr val="186786"/>
                </a:solidFill>
                <a:ea typeface="Source Sans Pro"/>
              </a:rPr>
              <a:t> demand</a:t>
            </a:r>
            <a:r>
              <a:rPr kumimoji="0" lang="en-US" sz="800" i="0" u="none" strike="noStrike" kern="1200" cap="none" spc="-3" normalizeH="0" baseline="0" noProof="0">
                <a:ln>
                  <a:noFill/>
                </a:ln>
                <a:solidFill>
                  <a:srgbClr val="186786"/>
                </a:solidFill>
                <a:effectLst/>
                <a:uLnTx/>
                <a:uFillTx/>
                <a:ea typeface="Source Sans Pro"/>
                <a:cs typeface="+mn-cs"/>
              </a:rPr>
              <a:t> projected by 2030</a:t>
            </a:r>
            <a:endParaRPr lang="en-US" sz="800"/>
          </a:p>
        </p:txBody>
      </p:sp>
      <p:sp>
        <p:nvSpPr>
          <p:cNvPr id="30" name="TextBox 29">
            <a:extLst>
              <a:ext uri="{FF2B5EF4-FFF2-40B4-BE49-F238E27FC236}">
                <a16:creationId xmlns:a16="http://schemas.microsoft.com/office/drawing/2014/main" id="{E2B0D0DE-C72B-4C09-B97C-8945490E7E6D}"/>
              </a:ext>
            </a:extLst>
          </p:cNvPr>
          <p:cNvSpPr txBox="1"/>
          <p:nvPr/>
        </p:nvSpPr>
        <p:spPr>
          <a:xfrm>
            <a:off x="4660122" y="3699977"/>
            <a:ext cx="1379749" cy="215444"/>
          </a:xfrm>
          <a:prstGeom prst="rect">
            <a:avLst/>
          </a:prstGeom>
          <a:noFill/>
        </p:spPr>
        <p:txBody>
          <a:bodyPr wrap="square">
            <a:spAutoFit/>
          </a:bodyPr>
          <a:lstStyle/>
          <a:p>
            <a:r>
              <a:rPr kumimoji="0" lang="en-US" sz="800" i="0" u="none" strike="noStrike" kern="1200" cap="none" spc="-3" normalizeH="0" baseline="0" noProof="0">
                <a:ln>
                  <a:noFill/>
                </a:ln>
                <a:solidFill>
                  <a:srgbClr val="186786"/>
                </a:solidFill>
                <a:effectLst/>
                <a:uLnTx/>
                <a:uFillTx/>
                <a:ea typeface="Source Sans Pro"/>
                <a:cs typeface="+mn-cs"/>
              </a:rPr>
              <a:t>Other European Supply</a:t>
            </a:r>
            <a:endParaRPr lang="en-US" sz="800"/>
          </a:p>
        </p:txBody>
      </p:sp>
      <p:sp>
        <p:nvSpPr>
          <p:cNvPr id="10" name="Freeform: Shape 9">
            <a:extLst>
              <a:ext uri="{FF2B5EF4-FFF2-40B4-BE49-F238E27FC236}">
                <a16:creationId xmlns:a16="http://schemas.microsoft.com/office/drawing/2014/main" id="{1810E827-F1B8-4D76-8F6F-883FE8E854DD}"/>
              </a:ext>
            </a:extLst>
          </p:cNvPr>
          <p:cNvSpPr/>
          <p:nvPr/>
        </p:nvSpPr>
        <p:spPr>
          <a:xfrm>
            <a:off x="5771848" y="3811471"/>
            <a:ext cx="454781" cy="286396"/>
          </a:xfrm>
          <a:custGeom>
            <a:avLst/>
            <a:gdLst>
              <a:gd name="connsiteX0" fmla="*/ 0 w 454781"/>
              <a:gd name="connsiteY0" fmla="*/ 25139 h 286396"/>
              <a:gd name="connsiteX1" fmla="*/ 232228 w 454781"/>
              <a:gd name="connsiteY1" fmla="*/ 25139 h 286396"/>
              <a:gd name="connsiteX2" fmla="*/ 454781 w 454781"/>
              <a:gd name="connsiteY2" fmla="*/ 286396 h 286396"/>
            </a:gdLst>
            <a:ahLst/>
            <a:cxnLst>
              <a:cxn ang="0">
                <a:pos x="connsiteX0" y="connsiteY0"/>
              </a:cxn>
              <a:cxn ang="0">
                <a:pos x="connsiteX1" y="connsiteY1"/>
              </a:cxn>
              <a:cxn ang="0">
                <a:pos x="connsiteX2" y="connsiteY2"/>
              </a:cxn>
            </a:cxnLst>
            <a:rect l="l" t="t" r="r" b="b"/>
            <a:pathLst>
              <a:path w="454781" h="286396">
                <a:moveTo>
                  <a:pt x="0" y="25139"/>
                </a:moveTo>
                <a:cubicBezTo>
                  <a:pt x="78215" y="3367"/>
                  <a:pt x="156431" y="-18404"/>
                  <a:pt x="232228" y="25139"/>
                </a:cubicBezTo>
                <a:cubicBezTo>
                  <a:pt x="308025" y="68682"/>
                  <a:pt x="381403" y="177539"/>
                  <a:pt x="454781" y="286396"/>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AECED73C-AD35-49B7-B434-FCFDBC5BACD0}"/>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MARKET OVERVIEW</a:t>
            </a:r>
          </a:p>
        </p:txBody>
      </p:sp>
    </p:spTree>
    <p:extLst>
      <p:ext uri="{BB962C8B-B14F-4D97-AF65-F5344CB8AC3E}">
        <p14:creationId xmlns:p14="http://schemas.microsoft.com/office/powerpoint/2010/main" val="2081118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extLst>
              <p:ext uri="{D42A27DB-BD31-4B8C-83A1-F6EECF244321}">
                <p14:modId xmlns:p14="http://schemas.microsoft.com/office/powerpoint/2010/main" val="37194123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6" imgW="7772400" imgH="10058400" progId="TCLayout.ActiveDocument.1">
                  <p:embed/>
                </p:oleObj>
              </mc:Choice>
              <mc:Fallback>
                <p:oleObj name="think-cell Slide" r:id="rId16"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17"/>
                      <a:stretch>
                        <a:fillRect/>
                      </a:stretch>
                    </p:blipFill>
                    <p:spPr>
                      <a:xfrm>
                        <a:off x="1588" y="1588"/>
                        <a:ext cx="1227" cy="1588"/>
                      </a:xfrm>
                      <a:prstGeom prst="rect">
                        <a:avLst/>
                      </a:prstGeom>
                    </p:spPr>
                  </p:pic>
                </p:oleObj>
              </mc:Fallback>
            </mc:AlternateContent>
          </a:graphicData>
        </a:graphic>
      </p:graphicFrame>
      <p:graphicFrame>
        <p:nvGraphicFramePr>
          <p:cNvPr id="26" name="Chart 25">
            <a:extLst>
              <a:ext uri="{FF2B5EF4-FFF2-40B4-BE49-F238E27FC236}">
                <a16:creationId xmlns:a16="http://schemas.microsoft.com/office/drawing/2014/main" id="{F02FE7AB-818E-439F-8FBA-CE214DEB2997}"/>
              </a:ext>
            </a:extLst>
          </p:cNvPr>
          <p:cNvGraphicFramePr>
            <a:graphicFrameLocks/>
          </p:cNvGraphicFramePr>
          <p:nvPr>
            <p:extLst>
              <p:ext uri="{D42A27DB-BD31-4B8C-83A1-F6EECF244321}">
                <p14:modId xmlns:p14="http://schemas.microsoft.com/office/powerpoint/2010/main" val="3847479898"/>
              </p:ext>
            </p:extLst>
          </p:nvPr>
        </p:nvGraphicFramePr>
        <p:xfrm>
          <a:off x="552574" y="1217758"/>
          <a:ext cx="3551864" cy="3233202"/>
        </p:xfrm>
        <a:graphic>
          <a:graphicData uri="http://schemas.openxmlformats.org/drawingml/2006/chart">
            <c:chart xmlns:c="http://schemas.openxmlformats.org/drawingml/2006/chart" xmlns:r="http://schemas.openxmlformats.org/officeDocument/2006/relationships" r:id="rId18"/>
          </a:graphicData>
        </a:graphic>
      </p:graphicFrame>
      <p:sp>
        <p:nvSpPr>
          <p:cNvPr id="41" name="Title 1">
            <a:extLst>
              <a:ext uri="{FF2B5EF4-FFF2-40B4-BE49-F238E27FC236}">
                <a16:creationId xmlns:a16="http://schemas.microsoft.com/office/drawing/2014/main" id="{E8D6C31B-00C7-4170-97C6-FC2099CB2EF1}"/>
              </a:ext>
            </a:extLst>
          </p:cNvPr>
          <p:cNvSpPr>
            <a:spLocks noGrp="1"/>
          </p:cNvSpPr>
          <p:nvPr>
            <p:ph type="title"/>
          </p:nvPr>
        </p:nvSpPr>
        <p:spPr/>
        <p:txBody>
          <a:bodyPr vert="horz"/>
          <a:lstStyle/>
          <a:p>
            <a:pPr lvl="0"/>
            <a:r>
              <a:rPr lang="en-CA"/>
              <a:t>HP Manganese prices are starting to follow the critical metal trend</a:t>
            </a:r>
            <a:endParaRPr lang="en-CA" noProof="0"/>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lvl="0"/>
            <a:fld id="{8F0AAAA6-56A2-7644-A023-2910ED97B8A2}" type="slidenum">
              <a:rPr lang="en-US" noProof="0"/>
              <a:pPr lvl="0"/>
              <a:t>11</a:t>
            </a:fld>
            <a:endParaRPr lang="en-US" noProof="0"/>
          </a:p>
        </p:txBody>
      </p:sp>
      <p:sp>
        <p:nvSpPr>
          <p:cNvPr id="61" name="TextBox 60">
            <a:extLst>
              <a:ext uri="{FF2B5EF4-FFF2-40B4-BE49-F238E27FC236}">
                <a16:creationId xmlns:a16="http://schemas.microsoft.com/office/drawing/2014/main" id="{96A5E39B-E9EA-B049-BF4D-A8F81E1F02BB}"/>
              </a:ext>
            </a:extLst>
          </p:cNvPr>
          <p:cNvSpPr txBox="1"/>
          <p:nvPr/>
        </p:nvSpPr>
        <p:spPr>
          <a:xfrm>
            <a:off x="878857" y="923660"/>
            <a:ext cx="2861577" cy="246221"/>
          </a:xfrm>
          <a:prstGeom prst="rect">
            <a:avLst/>
          </a:prstGeom>
          <a:noFill/>
        </p:spPr>
        <p:txBody>
          <a:bodyPr wrap="square" rtlCol="0">
            <a:spAutoFit/>
          </a:bodyPr>
          <a:lstStyle/>
          <a:p>
            <a:pPr algn="ctr" defTabSz="1075324">
              <a:defRPr/>
            </a:pPr>
            <a:r>
              <a:rPr lang="en-GB" sz="1000" bmk="_Toc75299041">
                <a:solidFill>
                  <a:schemeClr val="tx2"/>
                </a:solidFill>
                <a:latin typeface="+mj-lt"/>
                <a:ea typeface="Source Sans Pro" panose="020B0503030403020204" pitchFamily="34" charset="0"/>
                <a:cs typeface="Times New Roman" panose="02020603050405020304" pitchFamily="18" charset="0"/>
              </a:rPr>
              <a:t>Battery Metal Prices Feb. 2018 – Feb. 2022</a:t>
            </a:r>
            <a:endParaRPr lang="en-GB" sz="1000" bmk="_Toc75299041">
              <a:solidFill>
                <a:schemeClr val="tx2"/>
              </a:solidFill>
              <a:highlight>
                <a:srgbClr val="FFFF00"/>
              </a:highlight>
              <a:latin typeface="+mj-lt"/>
              <a:ea typeface="Source Sans Pro" panose="020B0503030403020204" pitchFamily="34" charset="0"/>
              <a:cs typeface="Times New Roman" panose="02020603050405020304" pitchFamily="18" charset="0"/>
            </a:endParaRPr>
          </a:p>
        </p:txBody>
      </p:sp>
      <p:sp>
        <p:nvSpPr>
          <p:cNvPr id="64" name="Text Box 347">
            <a:extLst>
              <a:ext uri="{FF2B5EF4-FFF2-40B4-BE49-F238E27FC236}">
                <a16:creationId xmlns:a16="http://schemas.microsoft.com/office/drawing/2014/main" id="{165C9FB9-3EA8-CE4A-9E42-DC07C33FD7E7}"/>
              </a:ext>
            </a:extLst>
          </p:cNvPr>
          <p:cNvSpPr txBox="1">
            <a:spLocks/>
          </p:cNvSpPr>
          <p:nvPr/>
        </p:nvSpPr>
        <p:spPr>
          <a:xfrm>
            <a:off x="837674" y="4499350"/>
            <a:ext cx="1462516" cy="166048"/>
          </a:xfrm>
          <a:prstGeom prst="rect">
            <a:avLst/>
          </a:prstGeom>
          <a:noFill/>
          <a:ln w="6350">
            <a:noFill/>
          </a:ln>
        </p:spPr>
        <p:txBody>
          <a:bodyPr rot="0" spcFirstLastPara="0" vert="horz" wrap="square" lIns="91441" tIns="45720" rIns="91441"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92">
              <a:lnSpc>
                <a:spcPct val="115000"/>
              </a:lnSpc>
              <a:spcAft>
                <a:spcPts val="1001"/>
              </a:spcAft>
              <a:defRPr/>
            </a:pPr>
            <a:r>
              <a:rPr lang="en-GB" sz="800">
                <a:solidFill>
                  <a:prstClr val="black"/>
                </a:solidFill>
                <a:ea typeface="SimSun" panose="02010600030101010101" pitchFamily="2" charset="-122"/>
                <a:cs typeface="Times New Roman" panose="02020603050405020304" pitchFamily="18" charset="0"/>
              </a:rPr>
              <a:t>Source: Bloomberg, CPM</a:t>
            </a:r>
          </a:p>
        </p:txBody>
      </p:sp>
      <p:sp>
        <p:nvSpPr>
          <p:cNvPr id="67" name="TextBox 66">
            <a:extLst>
              <a:ext uri="{FF2B5EF4-FFF2-40B4-BE49-F238E27FC236}">
                <a16:creationId xmlns:a16="http://schemas.microsoft.com/office/drawing/2014/main" id="{21D1B126-0E8D-0A4A-B7F8-EBAC26C3E6FF}"/>
              </a:ext>
            </a:extLst>
          </p:cNvPr>
          <p:cNvSpPr txBox="1"/>
          <p:nvPr/>
        </p:nvSpPr>
        <p:spPr>
          <a:xfrm>
            <a:off x="2865688" y="2706369"/>
            <a:ext cx="604653" cy="246221"/>
          </a:xfrm>
          <a:prstGeom prst="rect">
            <a:avLst/>
          </a:prstGeom>
          <a:noFill/>
        </p:spPr>
        <p:txBody>
          <a:bodyPr wrap="none" rtlCol="0">
            <a:spAutoFit/>
          </a:bodyPr>
          <a:lstStyle/>
          <a:p>
            <a:pPr defTabSz="1280183"/>
            <a:r>
              <a:rPr lang="en-GB" sz="1000">
                <a:latin typeface="+mj-lt"/>
              </a:rPr>
              <a:t>Lithium</a:t>
            </a:r>
          </a:p>
        </p:txBody>
      </p:sp>
      <p:sp>
        <p:nvSpPr>
          <p:cNvPr id="68" name="TextBox 67">
            <a:extLst>
              <a:ext uri="{FF2B5EF4-FFF2-40B4-BE49-F238E27FC236}">
                <a16:creationId xmlns:a16="http://schemas.microsoft.com/office/drawing/2014/main" id="{7957F694-7257-034D-9D33-771F85C3F3AF}"/>
              </a:ext>
            </a:extLst>
          </p:cNvPr>
          <p:cNvSpPr txBox="1"/>
          <p:nvPr/>
        </p:nvSpPr>
        <p:spPr>
          <a:xfrm>
            <a:off x="2506909" y="2245684"/>
            <a:ext cx="527709" cy="246221"/>
          </a:xfrm>
          <a:prstGeom prst="rect">
            <a:avLst/>
          </a:prstGeom>
          <a:noFill/>
        </p:spPr>
        <p:txBody>
          <a:bodyPr wrap="none" rtlCol="0">
            <a:spAutoFit/>
          </a:bodyPr>
          <a:lstStyle/>
          <a:p>
            <a:pPr defTabSz="1280183"/>
            <a:r>
              <a:rPr lang="en-GB" sz="1000">
                <a:solidFill>
                  <a:srgbClr val="00B0F0"/>
                </a:solidFill>
                <a:latin typeface="+mj-lt"/>
              </a:rPr>
              <a:t>Nickel</a:t>
            </a:r>
          </a:p>
        </p:txBody>
      </p:sp>
      <p:sp>
        <p:nvSpPr>
          <p:cNvPr id="69" name="TextBox 54">
            <a:extLst>
              <a:ext uri="{FF2B5EF4-FFF2-40B4-BE49-F238E27FC236}">
                <a16:creationId xmlns:a16="http://schemas.microsoft.com/office/drawing/2014/main" id="{9A708366-994A-8143-926C-3098F849BE9A}"/>
              </a:ext>
            </a:extLst>
          </p:cNvPr>
          <p:cNvSpPr txBox="1"/>
          <p:nvPr/>
        </p:nvSpPr>
        <p:spPr>
          <a:xfrm>
            <a:off x="3538571" y="2784997"/>
            <a:ext cx="537327"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80183"/>
            <a:r>
              <a:rPr lang="pl-PL" sz="1000" err="1">
                <a:solidFill>
                  <a:schemeClr val="accent6"/>
                </a:solidFill>
                <a:latin typeface="+mj-lt"/>
              </a:rPr>
              <a:t>Cobalt</a:t>
            </a:r>
            <a:endParaRPr lang="en-GB" sz="1000">
              <a:solidFill>
                <a:schemeClr val="accent6"/>
              </a:solidFill>
              <a:latin typeface="+mj-lt"/>
            </a:endParaRPr>
          </a:p>
        </p:txBody>
      </p:sp>
      <p:sp>
        <p:nvSpPr>
          <p:cNvPr id="70" name="TextBox 54">
            <a:extLst>
              <a:ext uri="{FF2B5EF4-FFF2-40B4-BE49-F238E27FC236}">
                <a16:creationId xmlns:a16="http://schemas.microsoft.com/office/drawing/2014/main" id="{47D48477-C8BD-AC4C-858D-653CDEB936D6}"/>
              </a:ext>
            </a:extLst>
          </p:cNvPr>
          <p:cNvSpPr txBox="1"/>
          <p:nvPr/>
        </p:nvSpPr>
        <p:spPr>
          <a:xfrm>
            <a:off x="3438510" y="1643439"/>
            <a:ext cx="821059"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80183"/>
            <a:r>
              <a:rPr lang="en-GB" sz="1000">
                <a:solidFill>
                  <a:srgbClr val="C00000"/>
                </a:solidFill>
                <a:latin typeface="+mj-lt"/>
              </a:rPr>
              <a:t>Manganese</a:t>
            </a:r>
          </a:p>
        </p:txBody>
      </p:sp>
      <p:cxnSp>
        <p:nvCxnSpPr>
          <p:cNvPr id="73" name="Straight Connector 72">
            <a:extLst>
              <a:ext uri="{FF2B5EF4-FFF2-40B4-BE49-F238E27FC236}">
                <a16:creationId xmlns:a16="http://schemas.microsoft.com/office/drawing/2014/main" id="{DFEAF162-6915-704E-B962-7608CB6BF233}"/>
              </a:ext>
            </a:extLst>
          </p:cNvPr>
          <p:cNvCxnSpPr>
            <a:cxnSpLocks/>
          </p:cNvCxnSpPr>
          <p:nvPr/>
        </p:nvCxnSpPr>
        <p:spPr>
          <a:xfrm>
            <a:off x="4430600" y="987830"/>
            <a:ext cx="8189" cy="363022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4" name="Triangle 73">
            <a:extLst>
              <a:ext uri="{FF2B5EF4-FFF2-40B4-BE49-F238E27FC236}">
                <a16:creationId xmlns:a16="http://schemas.microsoft.com/office/drawing/2014/main" id="{ACAAA424-7662-F448-9307-D45AA66F741A}"/>
              </a:ext>
            </a:extLst>
          </p:cNvPr>
          <p:cNvSpPr/>
          <p:nvPr/>
        </p:nvSpPr>
        <p:spPr>
          <a:xfrm rot="5400000">
            <a:off x="4276074" y="2617013"/>
            <a:ext cx="556038" cy="211657"/>
          </a:xfrm>
          <a:prstGeom prst="triangle">
            <a:avLst>
              <a:gd name="adj" fmla="val 50000"/>
            </a:avLst>
          </a:prstGeom>
          <a:solidFill>
            <a:srgbClr val="19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995B318-D675-410F-B8F6-439372CA6566}"/>
              </a:ext>
            </a:extLst>
          </p:cNvPr>
          <p:cNvCxnSpPr/>
          <p:nvPr/>
        </p:nvCxnSpPr>
        <p:spPr>
          <a:xfrm>
            <a:off x="1076063" y="2545653"/>
            <a:ext cx="3116067"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54">
            <a:extLst>
              <a:ext uri="{FF2B5EF4-FFF2-40B4-BE49-F238E27FC236}">
                <a16:creationId xmlns:a16="http://schemas.microsoft.com/office/drawing/2014/main" id="{7500D54B-B6FB-41F5-9424-CD79E7E24346}"/>
              </a:ext>
            </a:extLst>
          </p:cNvPr>
          <p:cNvSpPr txBox="1"/>
          <p:nvPr/>
        </p:nvSpPr>
        <p:spPr>
          <a:xfrm>
            <a:off x="1418016" y="1082278"/>
            <a:ext cx="1851789" cy="21544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80183"/>
            <a:r>
              <a:rPr lang="en-GB" sz="800"/>
              <a:t>per metal unit, Index: Feb 2018 = 100</a:t>
            </a:r>
          </a:p>
        </p:txBody>
      </p:sp>
      <p:sp>
        <p:nvSpPr>
          <p:cNvPr id="32" name="TextBox 31">
            <a:extLst>
              <a:ext uri="{FF2B5EF4-FFF2-40B4-BE49-F238E27FC236}">
                <a16:creationId xmlns:a16="http://schemas.microsoft.com/office/drawing/2014/main" id="{BEE63035-70A1-41CA-88FB-7C204DB3A600}"/>
              </a:ext>
            </a:extLst>
          </p:cNvPr>
          <p:cNvSpPr txBox="1"/>
          <p:nvPr/>
        </p:nvSpPr>
        <p:spPr>
          <a:xfrm>
            <a:off x="4713405" y="921053"/>
            <a:ext cx="3896425" cy="246221"/>
          </a:xfrm>
          <a:prstGeom prst="rect">
            <a:avLst/>
          </a:prstGeom>
          <a:noFill/>
        </p:spPr>
        <p:txBody>
          <a:bodyPr wrap="square" rtlCol="0">
            <a:spAutoFit/>
          </a:bodyPr>
          <a:lstStyle/>
          <a:p>
            <a:pPr algn="ctr" defTabSz="1075324">
              <a:defRPr/>
            </a:pPr>
            <a:r>
              <a:rPr lang="en-GB" sz="1000" bmk="_Toc75299041">
                <a:solidFill>
                  <a:schemeClr val="tx2"/>
                </a:solidFill>
                <a:latin typeface="+mj-lt"/>
                <a:ea typeface="Source Sans Pro" panose="020B0503030403020204" pitchFamily="34" charset="0"/>
                <a:cs typeface="Times New Roman" panose="02020603050405020304" pitchFamily="18" charset="0"/>
              </a:rPr>
              <a:t>European HP manganese prices attract a premium to China prices</a:t>
            </a:r>
            <a:endParaRPr lang="en-GB" sz="1000" bmk="_Toc75299041">
              <a:solidFill>
                <a:schemeClr val="tx2"/>
              </a:solidFill>
              <a:highlight>
                <a:srgbClr val="FFFF00"/>
              </a:highlight>
              <a:latin typeface="+mj-lt"/>
              <a:ea typeface="Source Sans Pro" panose="020B0503030403020204" pitchFamily="34" charset="0"/>
              <a:cs typeface="Times New Roman" panose="02020603050405020304" pitchFamily="18" charset="0"/>
            </a:endParaRPr>
          </a:p>
        </p:txBody>
      </p:sp>
      <p:sp>
        <p:nvSpPr>
          <p:cNvPr id="37" name="TextBox 54">
            <a:extLst>
              <a:ext uri="{FF2B5EF4-FFF2-40B4-BE49-F238E27FC236}">
                <a16:creationId xmlns:a16="http://schemas.microsoft.com/office/drawing/2014/main" id="{5D9B5045-2226-4FDA-A0CE-47B29E2DFA0E}"/>
              </a:ext>
            </a:extLst>
          </p:cNvPr>
          <p:cNvSpPr txBox="1"/>
          <p:nvPr/>
        </p:nvSpPr>
        <p:spPr>
          <a:xfrm>
            <a:off x="4838919" y="4642127"/>
            <a:ext cx="3672359" cy="18466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80183"/>
            <a:r>
              <a:rPr lang="en-GB" sz="600" dirty="0"/>
              <a:t>Transport based on Feb 2022 transport quotes (20’ container Changsha to Berlin)</a:t>
            </a:r>
          </a:p>
        </p:txBody>
      </p:sp>
      <p:sp>
        <p:nvSpPr>
          <p:cNvPr id="39" name="TextBox 38">
            <a:extLst>
              <a:ext uri="{FF2B5EF4-FFF2-40B4-BE49-F238E27FC236}">
                <a16:creationId xmlns:a16="http://schemas.microsoft.com/office/drawing/2014/main" id="{BC7C6155-8069-44C3-A841-7BC386159567}"/>
              </a:ext>
            </a:extLst>
          </p:cNvPr>
          <p:cNvSpPr txBox="1"/>
          <p:nvPr/>
        </p:nvSpPr>
        <p:spPr>
          <a:xfrm>
            <a:off x="7314657" y="3319826"/>
            <a:ext cx="1626587" cy="553998"/>
          </a:xfrm>
          <a:prstGeom prst="rect">
            <a:avLst/>
          </a:prstGeom>
          <a:noFill/>
        </p:spPr>
        <p:txBody>
          <a:bodyPr wrap="square">
            <a:spAutoFit/>
          </a:bodyPr>
          <a:lstStyle/>
          <a:p>
            <a:pPr marR="2721" defTabSz="576056">
              <a:spcBef>
                <a:spcPts val="600"/>
              </a:spcBef>
              <a:buSzPct val="130000"/>
              <a:defRPr/>
            </a:pPr>
            <a:r>
              <a:rPr lang="en-GB" sz="1000" spc="-5">
                <a:ea typeface="Source Sans Pro"/>
              </a:rPr>
              <a:t>Non-compliant suppliers may need to pay “EU border carbon tax”</a:t>
            </a:r>
          </a:p>
        </p:txBody>
      </p:sp>
      <p:sp>
        <p:nvSpPr>
          <p:cNvPr id="40" name="Text Box 347">
            <a:extLst>
              <a:ext uri="{FF2B5EF4-FFF2-40B4-BE49-F238E27FC236}">
                <a16:creationId xmlns:a16="http://schemas.microsoft.com/office/drawing/2014/main" id="{333AA373-4091-44B8-A3AF-6855701B3C08}"/>
              </a:ext>
            </a:extLst>
          </p:cNvPr>
          <p:cNvSpPr txBox="1">
            <a:spLocks/>
          </p:cNvSpPr>
          <p:nvPr/>
        </p:nvSpPr>
        <p:spPr>
          <a:xfrm>
            <a:off x="4838919" y="4504522"/>
            <a:ext cx="1462516" cy="166048"/>
          </a:xfrm>
          <a:prstGeom prst="rect">
            <a:avLst/>
          </a:prstGeom>
          <a:noFill/>
          <a:ln w="6350">
            <a:noFill/>
          </a:ln>
        </p:spPr>
        <p:txBody>
          <a:bodyPr rot="0" spcFirstLastPara="0" vert="horz" wrap="square" lIns="91441" tIns="45720" rIns="91441"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92">
              <a:lnSpc>
                <a:spcPct val="115000"/>
              </a:lnSpc>
              <a:spcAft>
                <a:spcPts val="1001"/>
              </a:spcAft>
              <a:defRPr/>
            </a:pPr>
            <a:r>
              <a:rPr lang="en-GB" sz="800">
                <a:ea typeface="SimSun" panose="02010600030101010101" pitchFamily="2" charset="-122"/>
                <a:cs typeface="Times New Roman" panose="02020603050405020304" pitchFamily="18" charset="0"/>
              </a:rPr>
              <a:t>Source: </a:t>
            </a:r>
            <a:r>
              <a:rPr lang="en-GB" sz="800" err="1">
                <a:ea typeface="SimSun" panose="02010600030101010101" pitchFamily="2" charset="-122"/>
                <a:cs typeface="Times New Roman" panose="02020603050405020304" pitchFamily="18" charset="0"/>
              </a:rPr>
              <a:t>Freightos.com</a:t>
            </a:r>
            <a:r>
              <a:rPr lang="en-GB" sz="800">
                <a:ea typeface="SimSun" panose="02010600030101010101" pitchFamily="2" charset="-122"/>
                <a:cs typeface="Times New Roman" panose="02020603050405020304" pitchFamily="18" charset="0"/>
              </a:rPr>
              <a:t>, CPM</a:t>
            </a:r>
          </a:p>
        </p:txBody>
      </p:sp>
      <p:cxnSp>
        <p:nvCxnSpPr>
          <p:cNvPr id="17" name="Straight Connector 16">
            <a:extLst>
              <a:ext uri="{FF2B5EF4-FFF2-40B4-BE49-F238E27FC236}">
                <a16:creationId xmlns:a16="http://schemas.microsoft.com/office/drawing/2014/main" id="{FEED0C16-7C48-AF47-9CB4-5F22548D16D8}"/>
              </a:ext>
            </a:extLst>
          </p:cNvPr>
          <p:cNvCxnSpPr/>
          <p:nvPr>
            <p:custDataLst>
              <p:tags r:id="rId2"/>
            </p:custDataLst>
          </p:nvPr>
        </p:nvCxnSpPr>
        <p:spPr bwMode="auto">
          <a:xfrm>
            <a:off x="6469062" y="2020888"/>
            <a:ext cx="2667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472C419-CD11-2B45-9B72-FA1698D551AF}"/>
              </a:ext>
            </a:extLst>
          </p:cNvPr>
          <p:cNvCxnSpPr/>
          <p:nvPr>
            <p:custDataLst>
              <p:tags r:id="rId3"/>
            </p:custDataLst>
          </p:nvPr>
        </p:nvCxnSpPr>
        <p:spPr bwMode="auto">
          <a:xfrm>
            <a:off x="5259387" y="2914650"/>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F940041-BECC-F847-B961-C0B92CE3BCFE}"/>
              </a:ext>
            </a:extLst>
          </p:cNvPr>
          <p:cNvCxnSpPr/>
          <p:nvPr>
            <p:custDataLst>
              <p:tags r:id="rId4"/>
            </p:custDataLst>
          </p:nvPr>
        </p:nvCxnSpPr>
        <p:spPr bwMode="auto">
          <a:xfrm>
            <a:off x="5864224" y="2482850"/>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51" name="Chart 50">
            <a:extLst>
              <a:ext uri="{FF2B5EF4-FFF2-40B4-BE49-F238E27FC236}">
                <a16:creationId xmlns:a16="http://schemas.microsoft.com/office/drawing/2014/main" id="{554A4FB8-3502-D84A-A0C7-29C11DA1F0B1}"/>
              </a:ext>
            </a:extLst>
          </p:cNvPr>
          <p:cNvGraphicFramePr/>
          <p:nvPr>
            <p:custDataLst>
              <p:tags r:id="rId5"/>
            </p:custDataLst>
            <p:extLst>
              <p:ext uri="{D42A27DB-BD31-4B8C-83A1-F6EECF244321}">
                <p14:modId xmlns:p14="http://schemas.microsoft.com/office/powerpoint/2010/main" val="299638317"/>
              </p:ext>
            </p:extLst>
          </p:nvPr>
        </p:nvGraphicFramePr>
        <p:xfrm>
          <a:off x="4706938" y="1938338"/>
          <a:ext cx="2582862" cy="2016125"/>
        </p:xfrm>
        <a:graphic>
          <a:graphicData uri="http://schemas.openxmlformats.org/drawingml/2006/chart">
            <c:chart xmlns:c="http://schemas.openxmlformats.org/drawingml/2006/chart" xmlns:r="http://schemas.openxmlformats.org/officeDocument/2006/relationships" r:id="rId19"/>
          </a:graphicData>
        </a:graphic>
      </p:graphicFrame>
      <p:cxnSp>
        <p:nvCxnSpPr>
          <p:cNvPr id="66" name="Straight Connector 65">
            <a:extLst>
              <a:ext uri="{FF2B5EF4-FFF2-40B4-BE49-F238E27FC236}">
                <a16:creationId xmlns:a16="http://schemas.microsoft.com/office/drawing/2014/main" id="{235D1CED-F40F-A042-AE4D-79CC25DD31AB}"/>
              </a:ext>
            </a:extLst>
          </p:cNvPr>
          <p:cNvCxnSpPr/>
          <p:nvPr>
            <p:custDataLst>
              <p:tags r:id="rId6"/>
            </p:custDataLst>
          </p:nvPr>
        </p:nvCxnSpPr>
        <p:spPr bwMode="auto">
          <a:xfrm>
            <a:off x="6904038" y="183038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BD7A8BDA-FEE9-A840-9922-3DA05FBC4A1D}"/>
              </a:ext>
            </a:extLst>
          </p:cNvPr>
          <p:cNvCxnSpPr/>
          <p:nvPr>
            <p:custDataLst>
              <p:tags r:id="rId7"/>
            </p:custDataLst>
          </p:nvPr>
        </p:nvCxnSpPr>
        <p:spPr bwMode="auto">
          <a:xfrm flipV="1">
            <a:off x="5091113" y="1830388"/>
            <a:ext cx="0" cy="10461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94186BF8-1720-364F-958E-4383804BE607}"/>
              </a:ext>
            </a:extLst>
          </p:cNvPr>
          <p:cNvCxnSpPr/>
          <p:nvPr>
            <p:custDataLst>
              <p:tags r:id="rId8"/>
            </p:custDataLst>
          </p:nvPr>
        </p:nvCxnSpPr>
        <p:spPr bwMode="auto">
          <a:xfrm>
            <a:off x="5091113" y="1830388"/>
            <a:ext cx="18129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7" name="Text Placeholder 2">
            <a:extLst>
              <a:ext uri="{FF2B5EF4-FFF2-40B4-BE49-F238E27FC236}">
                <a16:creationId xmlns:a16="http://schemas.microsoft.com/office/drawing/2014/main" id="{55C0F614-C9C3-9349-88AB-6BE05FFC143B}"/>
              </a:ext>
            </a:extLst>
          </p:cNvPr>
          <p:cNvSpPr txBox="1">
            <a:spLocks/>
          </p:cNvSpPr>
          <p:nvPr>
            <p:custDataLst>
              <p:tags r:id="rId9"/>
            </p:custDataLst>
          </p:nvPr>
        </p:nvSpPr>
        <p:spPr bwMode="auto">
          <a:xfrm>
            <a:off x="4852988" y="3905250"/>
            <a:ext cx="4762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3038" indent="-173038" algn="l" defTabSz="685782" rtl="0" eaLnBrk="1" latinLnBrk="0" hangingPunct="1">
              <a:lnSpc>
                <a:spcPct val="100000"/>
              </a:lnSpc>
              <a:spcBef>
                <a:spcPts val="600"/>
              </a:spcBef>
              <a:buFontTx/>
              <a:buBlip>
                <a:blip r:embed="rId20"/>
              </a:buBlip>
              <a:tabLst/>
              <a:defRPr sz="1000" kern="1200">
                <a:solidFill>
                  <a:schemeClr val="tx1"/>
                </a:solidFill>
                <a:latin typeface="+mn-lt"/>
                <a:ea typeface="Source Sans Pro" charset="0"/>
                <a:cs typeface="Source Sans Pro" charset="0"/>
              </a:defRPr>
            </a:lvl1pPr>
            <a:lvl2pPr marL="514336"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2pPr>
            <a:lvl3pPr marL="857227"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3pPr>
            <a:lvl4pPr marL="1200118"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4pPr>
            <a:lvl5pPr marL="1543009"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0E8CF119-37F6-44FF-9516-2AA5B09BC5FC}" type="datetime'Ch''i''''n''''''''''''a'''''' E''''''''''''''''X''''''''W'''">
              <a:rPr lang="en-US" altLang="en-US" sz="800" smtClean="0">
                <a:ea typeface="+mn-ea"/>
                <a:cs typeface="+mn-cs"/>
              </a:rPr>
              <a:pPr marL="0" indent="0" algn="ctr">
                <a:spcBef>
                  <a:spcPct val="0"/>
                </a:spcBef>
                <a:spcAft>
                  <a:spcPct val="0"/>
                </a:spcAft>
                <a:buNone/>
              </a:pPr>
              <a:t>China EXW</a:t>
            </a:fld>
            <a:endParaRPr lang="en-US" sz="800">
              <a:ea typeface="+mn-ea"/>
              <a:cs typeface="+mn-cs"/>
            </a:endParaRPr>
          </a:p>
        </p:txBody>
      </p:sp>
      <p:sp>
        <p:nvSpPr>
          <p:cNvPr id="62" name="Text Placeholder 2">
            <a:extLst>
              <a:ext uri="{FF2B5EF4-FFF2-40B4-BE49-F238E27FC236}">
                <a16:creationId xmlns:a16="http://schemas.microsoft.com/office/drawing/2014/main" id="{8C3FC378-5FC0-4948-97E9-98458D3AE2E7}"/>
              </a:ext>
            </a:extLst>
          </p:cNvPr>
          <p:cNvSpPr txBox="1">
            <a:spLocks/>
          </p:cNvSpPr>
          <p:nvPr>
            <p:custDataLst>
              <p:tags r:id="rId10"/>
            </p:custDataLst>
          </p:nvPr>
        </p:nvSpPr>
        <p:spPr bwMode="auto">
          <a:xfrm>
            <a:off x="6691313" y="3905250"/>
            <a:ext cx="425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3038" indent="-173038" algn="l" defTabSz="685782" rtl="0" eaLnBrk="1" latinLnBrk="0" hangingPunct="1">
              <a:lnSpc>
                <a:spcPct val="100000"/>
              </a:lnSpc>
              <a:spcBef>
                <a:spcPts val="600"/>
              </a:spcBef>
              <a:buFontTx/>
              <a:buBlip>
                <a:blip r:embed="rId20"/>
              </a:buBlip>
              <a:tabLst/>
              <a:defRPr sz="1000" kern="1200">
                <a:solidFill>
                  <a:schemeClr val="tx1"/>
                </a:solidFill>
                <a:latin typeface="+mn-lt"/>
                <a:ea typeface="Source Sans Pro" charset="0"/>
                <a:cs typeface="Source Sans Pro" charset="0"/>
              </a:defRPr>
            </a:lvl1pPr>
            <a:lvl2pPr marL="514336"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2pPr>
            <a:lvl3pPr marL="857227"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3pPr>
            <a:lvl4pPr marL="1200118"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4pPr>
            <a:lvl5pPr marL="1543009"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5B4B3CAA-CCA9-4002-AC3C-CFCCD10CE114}" type="datetime'E''''''''''''ur''''''op''''''''''''''''''''ea''''''''n'">
              <a:rPr lang="en-US" altLang="en-US" sz="800" smtClean="0">
                <a:ea typeface="+mn-ea"/>
                <a:cs typeface="+mn-cs"/>
              </a:rPr>
              <a:pPr marL="0" indent="0" algn="ctr">
                <a:spcBef>
                  <a:spcPct val="0"/>
                </a:spcBef>
                <a:spcAft>
                  <a:spcPct val="0"/>
                </a:spcAft>
                <a:buNone/>
              </a:pPr>
              <a:t>European</a:t>
            </a:fld>
            <a:endParaRPr lang="en-US" sz="800">
              <a:ea typeface="+mn-ea"/>
              <a:cs typeface="+mn-cs"/>
            </a:endParaRPr>
          </a:p>
        </p:txBody>
      </p:sp>
      <p:sp>
        <p:nvSpPr>
          <p:cNvPr id="36" name="Text Placeholder 2">
            <a:extLst>
              <a:ext uri="{FF2B5EF4-FFF2-40B4-BE49-F238E27FC236}">
                <a16:creationId xmlns:a16="http://schemas.microsoft.com/office/drawing/2014/main" id="{DE2F51D6-5215-EA47-B548-3BFDE6457A9F}"/>
              </a:ext>
            </a:extLst>
          </p:cNvPr>
          <p:cNvSpPr txBox="1">
            <a:spLocks/>
          </p:cNvSpPr>
          <p:nvPr>
            <p:custDataLst>
              <p:tags r:id="rId11"/>
            </p:custDataLst>
          </p:nvPr>
        </p:nvSpPr>
        <p:spPr bwMode="auto">
          <a:xfrm>
            <a:off x="6076950" y="3905250"/>
            <a:ext cx="4476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3038" indent="-173038" algn="l" defTabSz="685782" rtl="0" eaLnBrk="1" latinLnBrk="0" hangingPunct="1">
              <a:lnSpc>
                <a:spcPct val="100000"/>
              </a:lnSpc>
              <a:spcBef>
                <a:spcPts val="600"/>
              </a:spcBef>
              <a:buFontTx/>
              <a:buBlip>
                <a:blip r:embed="rId20"/>
              </a:buBlip>
              <a:tabLst/>
              <a:defRPr sz="1000" kern="1200">
                <a:solidFill>
                  <a:schemeClr val="tx1"/>
                </a:solidFill>
                <a:latin typeface="+mn-lt"/>
                <a:ea typeface="Source Sans Pro" charset="0"/>
                <a:cs typeface="Source Sans Pro" charset="0"/>
              </a:defRPr>
            </a:lvl1pPr>
            <a:lvl2pPr marL="514336"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2pPr>
            <a:lvl3pPr marL="857227"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3pPr>
            <a:lvl4pPr marL="1200118"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4pPr>
            <a:lvl5pPr marL="1543009"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C247178C-F52C-4500-8D0F-42E57DEA0570}" type="datetime'Pr''''''''''''''''emium''''''s'''''''''''''''''''''''''''''''">
              <a:rPr lang="en-US" altLang="en-US" sz="800" smtClean="0">
                <a:ea typeface="+mn-ea"/>
                <a:cs typeface="+mn-cs"/>
              </a:rPr>
              <a:pPr/>
              <a:t>Premiums</a:t>
            </a:fld>
            <a:endParaRPr lang="en-US" sz="800">
              <a:ea typeface="+mn-ea"/>
              <a:cs typeface="+mn-cs"/>
            </a:endParaRPr>
          </a:p>
        </p:txBody>
      </p:sp>
      <p:sp>
        <p:nvSpPr>
          <p:cNvPr id="48" name="Text Placeholder 2">
            <a:extLst>
              <a:ext uri="{FF2B5EF4-FFF2-40B4-BE49-F238E27FC236}">
                <a16:creationId xmlns:a16="http://schemas.microsoft.com/office/drawing/2014/main" id="{838C84D5-928B-EE41-8EAC-CECC318A397E}"/>
              </a:ext>
            </a:extLst>
          </p:cNvPr>
          <p:cNvSpPr txBox="1">
            <a:spLocks/>
          </p:cNvSpPr>
          <p:nvPr>
            <p:custDataLst>
              <p:tags r:id="rId12"/>
            </p:custDataLst>
          </p:nvPr>
        </p:nvSpPr>
        <p:spPr bwMode="auto">
          <a:xfrm>
            <a:off x="5484813" y="3905250"/>
            <a:ext cx="4238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173038" indent="-173038" algn="l" defTabSz="685782" rtl="0" eaLnBrk="1" latinLnBrk="0" hangingPunct="1">
              <a:lnSpc>
                <a:spcPct val="100000"/>
              </a:lnSpc>
              <a:spcBef>
                <a:spcPts val="600"/>
              </a:spcBef>
              <a:buFontTx/>
              <a:buBlip>
                <a:blip r:embed="rId20"/>
              </a:buBlip>
              <a:tabLst/>
              <a:defRPr sz="1000" kern="1200">
                <a:solidFill>
                  <a:schemeClr val="tx1"/>
                </a:solidFill>
                <a:latin typeface="+mn-lt"/>
                <a:ea typeface="Source Sans Pro" charset="0"/>
                <a:cs typeface="Source Sans Pro" charset="0"/>
              </a:defRPr>
            </a:lvl1pPr>
            <a:lvl2pPr marL="514336"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2pPr>
            <a:lvl3pPr marL="857227"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3pPr>
            <a:lvl4pPr marL="1200118"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4pPr>
            <a:lvl5pPr marL="1543009"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B058BC1B-1826-4F94-A6D1-39E89B51206D}" type="datetime'''''''T''''''''''''''''''''''ran''sp''''''''''''''o''''rt'''''">
              <a:rPr lang="en-US" altLang="en-US" sz="800" smtClean="0">
                <a:ea typeface="+mn-ea"/>
                <a:cs typeface="+mn-cs"/>
              </a:rPr>
              <a:pPr marL="0" indent="0" algn="ctr">
                <a:spcBef>
                  <a:spcPct val="0"/>
                </a:spcBef>
                <a:spcAft>
                  <a:spcPct val="0"/>
                </a:spcAft>
                <a:buNone/>
              </a:pPr>
              <a:t>Transport</a:t>
            </a:fld>
            <a:endParaRPr lang="en-US" sz="800">
              <a:ea typeface="+mn-ea"/>
              <a:cs typeface="+mn-cs"/>
            </a:endParaRPr>
          </a:p>
        </p:txBody>
      </p:sp>
      <p:sp>
        <p:nvSpPr>
          <p:cNvPr id="84" name="Text Placeholder 2">
            <a:extLst>
              <a:ext uri="{FF2B5EF4-FFF2-40B4-BE49-F238E27FC236}">
                <a16:creationId xmlns:a16="http://schemas.microsoft.com/office/drawing/2014/main" id="{50577FBF-78E5-4B48-BFC7-7502C2C1A68C}"/>
              </a:ext>
            </a:extLst>
          </p:cNvPr>
          <p:cNvSpPr txBox="1">
            <a:spLocks/>
          </p:cNvSpPr>
          <p:nvPr>
            <p:custDataLst>
              <p:tags r:id="rId13"/>
            </p:custDataLst>
          </p:nvPr>
        </p:nvSpPr>
        <p:spPr bwMode="auto">
          <a:xfrm>
            <a:off x="5624513" y="1744663"/>
            <a:ext cx="746125" cy="173038"/>
          </a:xfrm>
          <a:prstGeom prst="ellipse">
            <a:avLst/>
          </a:prstGeom>
          <a:solidFill>
            <a:schemeClr val="bg1"/>
          </a:solidFill>
          <a:ln w="9525">
            <a:solidFill>
              <a:schemeClr val="tx1"/>
            </a:solidFill>
          </a:ln>
          <a:effectLst/>
        </p:spPr>
        <p:txBody>
          <a:bodyPr vert="horz" wrap="none" lIns="0" tIns="0" rIns="0" bIns="0" numCol="1" spcCol="0" rtlCol="0" anchor="ctr" anchorCtr="0">
            <a:noAutofit/>
          </a:bodyPr>
          <a:lstStyle>
            <a:lvl1pPr marL="173038" indent="-173038" algn="l" defTabSz="685782" rtl="0" eaLnBrk="1" latinLnBrk="0" hangingPunct="1">
              <a:lnSpc>
                <a:spcPct val="100000"/>
              </a:lnSpc>
              <a:spcBef>
                <a:spcPts val="600"/>
              </a:spcBef>
              <a:buFontTx/>
              <a:buBlip>
                <a:blip r:embed="rId20"/>
              </a:buBlip>
              <a:tabLst/>
              <a:defRPr sz="1000" kern="1200">
                <a:solidFill>
                  <a:schemeClr val="tx1"/>
                </a:solidFill>
                <a:latin typeface="+mn-lt"/>
                <a:ea typeface="Source Sans Pro" charset="0"/>
                <a:cs typeface="Source Sans Pro" charset="0"/>
              </a:defRPr>
            </a:lvl1pPr>
            <a:lvl2pPr marL="514336"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2pPr>
            <a:lvl3pPr marL="857227"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3pPr>
            <a:lvl4pPr marL="1200118"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4pPr>
            <a:lvl5pPr marL="1543009" indent="-171445" algn="l" defTabSz="685782"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r>
              <a:rPr lang="en-US" altLang="en-US" sz="800" dirty="0">
                <a:solidFill>
                  <a:schemeClr val="tx2"/>
                </a:solidFill>
                <a:latin typeface="Franklin Gothic Medium Cond" panose="020B0606030402020204" pitchFamily="34" charset="0"/>
                <a:ea typeface="+mn-ea"/>
                <a:cs typeface="+mn-cs"/>
              </a:rPr>
              <a:t>EU Price Uplift</a:t>
            </a:r>
            <a:endParaRPr lang="en-US" sz="800" dirty="0">
              <a:solidFill>
                <a:schemeClr val="tx2"/>
              </a:solidFill>
              <a:latin typeface="Franklin Gothic Medium Cond" panose="020B0606030402020204" pitchFamily="34" charset="0"/>
              <a:ea typeface="+mn-ea"/>
              <a:cs typeface="+mn-cs"/>
            </a:endParaRPr>
          </a:p>
        </p:txBody>
      </p:sp>
      <p:pic>
        <p:nvPicPr>
          <p:cNvPr id="9" name="Picture 8" descr="Icon&#10;&#10;Description automatically generated">
            <a:extLst>
              <a:ext uri="{FF2B5EF4-FFF2-40B4-BE49-F238E27FC236}">
                <a16:creationId xmlns:a16="http://schemas.microsoft.com/office/drawing/2014/main" id="{6B5C38CF-F21A-40F2-A1E1-4AECF3C93532}"/>
              </a:ext>
            </a:extLst>
          </p:cNvPr>
          <p:cNvPicPr>
            <a:picLocks noChangeAspect="1"/>
          </p:cNvPicPr>
          <p:nvPr/>
        </p:nvPicPr>
        <p:blipFill>
          <a:blip r:embed="rId21"/>
          <a:stretch>
            <a:fillRect/>
          </a:stretch>
        </p:blipFill>
        <p:spPr>
          <a:xfrm>
            <a:off x="4961190" y="3259872"/>
            <a:ext cx="259846" cy="259846"/>
          </a:xfrm>
          <a:prstGeom prst="rect">
            <a:avLst/>
          </a:prstGeom>
        </p:spPr>
      </p:pic>
      <p:pic>
        <p:nvPicPr>
          <p:cNvPr id="13" name="Picture 12" descr="Icon&#10;&#10;Description automatically generated">
            <a:extLst>
              <a:ext uri="{FF2B5EF4-FFF2-40B4-BE49-F238E27FC236}">
                <a16:creationId xmlns:a16="http://schemas.microsoft.com/office/drawing/2014/main" id="{68BEF2E1-DD3F-442C-AFA8-77EC829DB9BA}"/>
              </a:ext>
            </a:extLst>
          </p:cNvPr>
          <p:cNvPicPr>
            <a:picLocks noChangeAspect="1"/>
          </p:cNvPicPr>
          <p:nvPr/>
        </p:nvPicPr>
        <p:blipFill>
          <a:blip r:embed="rId22"/>
          <a:stretch>
            <a:fillRect/>
          </a:stretch>
        </p:blipFill>
        <p:spPr>
          <a:xfrm>
            <a:off x="6763774" y="2784997"/>
            <a:ext cx="280528" cy="280528"/>
          </a:xfrm>
          <a:prstGeom prst="rect">
            <a:avLst/>
          </a:prstGeom>
        </p:spPr>
      </p:pic>
      <p:sp>
        <p:nvSpPr>
          <p:cNvPr id="45" name="TextBox 44">
            <a:extLst>
              <a:ext uri="{FF2B5EF4-FFF2-40B4-BE49-F238E27FC236}">
                <a16:creationId xmlns:a16="http://schemas.microsoft.com/office/drawing/2014/main" id="{3DD63CE8-43CB-A34A-B765-4958713D1747}"/>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MARKET OVERVIEW</a:t>
            </a:r>
          </a:p>
        </p:txBody>
      </p:sp>
      <p:sp>
        <p:nvSpPr>
          <p:cNvPr id="2" name="Rectangle 1">
            <a:extLst>
              <a:ext uri="{FF2B5EF4-FFF2-40B4-BE49-F238E27FC236}">
                <a16:creationId xmlns:a16="http://schemas.microsoft.com/office/drawing/2014/main" id="{7BEA00BE-7B44-9541-AF9D-93BCF2464FAB}"/>
              </a:ext>
            </a:extLst>
          </p:cNvPr>
          <p:cNvSpPr/>
          <p:nvPr/>
        </p:nvSpPr>
        <p:spPr>
          <a:xfrm>
            <a:off x="7301780" y="1805544"/>
            <a:ext cx="1308050" cy="1400383"/>
          </a:xfrm>
          <a:prstGeom prst="rect">
            <a:avLst/>
          </a:prstGeom>
        </p:spPr>
        <p:txBody>
          <a:bodyPr wrap="none">
            <a:spAutoFit/>
          </a:bodyPr>
          <a:lstStyle/>
          <a:p>
            <a:pPr marR="2721" defTabSz="576056">
              <a:spcBef>
                <a:spcPts val="600"/>
              </a:spcBef>
              <a:buSzPct val="130000"/>
              <a:defRPr/>
            </a:pPr>
            <a:r>
              <a:rPr lang="en-GB" sz="1000" spc="-5">
                <a:ea typeface="Source Sans Pro"/>
              </a:rPr>
              <a:t>Premiums for:</a:t>
            </a:r>
            <a:endParaRPr lang="en-US" sz="1000" spc="-5">
              <a:ea typeface="Source Sans Pro"/>
            </a:endParaRPr>
          </a:p>
          <a:p>
            <a:pPr marL="171450" marR="2721" lvl="0" indent="-171450" defTabSz="576056" fontAlgn="auto">
              <a:lnSpc>
                <a:spcPct val="100000"/>
              </a:lnSpc>
              <a:spcBef>
                <a:spcPts val="600"/>
              </a:spcBef>
              <a:spcAft>
                <a:spcPts val="0"/>
              </a:spcAft>
              <a:buClrTx/>
              <a:buSzPct val="130000"/>
              <a:buBlip>
                <a:blip r:embed="rId20"/>
              </a:buBlip>
              <a:tabLst/>
              <a:defRPr/>
            </a:pPr>
            <a:r>
              <a:rPr lang="en-US" sz="1000" spc="-5">
                <a:ea typeface="Source Sans Pro"/>
              </a:rPr>
              <a:t>EU sourcing</a:t>
            </a:r>
          </a:p>
          <a:p>
            <a:pPr marL="171450" marR="2721" lvl="0" indent="-171450" defTabSz="576056" fontAlgn="auto">
              <a:lnSpc>
                <a:spcPct val="100000"/>
              </a:lnSpc>
              <a:spcBef>
                <a:spcPts val="600"/>
              </a:spcBef>
              <a:spcAft>
                <a:spcPts val="0"/>
              </a:spcAft>
              <a:buClrTx/>
              <a:buSzPct val="130000"/>
              <a:buBlip>
                <a:blip r:embed="rId20"/>
              </a:buBlip>
              <a:tabLst/>
              <a:defRPr/>
            </a:pPr>
            <a:r>
              <a:rPr lang="en-US" sz="1000" spc="-5">
                <a:ea typeface="Source Sans Pro"/>
              </a:rPr>
              <a:t>Green credentials</a:t>
            </a:r>
          </a:p>
          <a:p>
            <a:pPr marL="171450" marR="2721" lvl="0" indent="-171450" defTabSz="576056" fontAlgn="auto">
              <a:lnSpc>
                <a:spcPct val="100000"/>
              </a:lnSpc>
              <a:spcBef>
                <a:spcPts val="600"/>
              </a:spcBef>
              <a:spcAft>
                <a:spcPts val="0"/>
              </a:spcAft>
              <a:buClrTx/>
              <a:buSzPct val="130000"/>
              <a:buBlip>
                <a:blip r:embed="rId20"/>
              </a:buBlip>
              <a:tabLst/>
              <a:defRPr/>
            </a:pPr>
            <a:r>
              <a:rPr lang="en-US" sz="1000" spc="-5">
                <a:ea typeface="Source Sans Pro"/>
              </a:rPr>
              <a:t>Traceability</a:t>
            </a:r>
          </a:p>
          <a:p>
            <a:pPr marL="171450" marR="2721" lvl="0" indent="-171450" defTabSz="576056" fontAlgn="auto">
              <a:lnSpc>
                <a:spcPct val="100000"/>
              </a:lnSpc>
              <a:spcBef>
                <a:spcPts val="600"/>
              </a:spcBef>
              <a:spcAft>
                <a:spcPts val="0"/>
              </a:spcAft>
              <a:buClrTx/>
              <a:buSzPct val="130000"/>
              <a:buBlip>
                <a:blip r:embed="rId20"/>
              </a:buBlip>
              <a:tabLst/>
              <a:defRPr/>
            </a:pPr>
            <a:r>
              <a:rPr lang="en-US" sz="1000" spc="-5">
                <a:ea typeface="Source Sans Pro"/>
              </a:rPr>
              <a:t>Exceptional purity</a:t>
            </a:r>
          </a:p>
          <a:p>
            <a:pPr marL="171450" marR="2721" lvl="0" indent="-171450" defTabSz="576056" fontAlgn="auto">
              <a:lnSpc>
                <a:spcPct val="100000"/>
              </a:lnSpc>
              <a:spcBef>
                <a:spcPts val="600"/>
              </a:spcBef>
              <a:spcAft>
                <a:spcPts val="0"/>
              </a:spcAft>
              <a:buClrTx/>
              <a:buSzPct val="130000"/>
              <a:buBlip>
                <a:blip r:embed="rId20"/>
              </a:buBlip>
              <a:tabLst/>
              <a:defRPr/>
            </a:pPr>
            <a:r>
              <a:rPr lang="en-US" sz="1000" spc="-5">
                <a:ea typeface="Source Sans Pro"/>
              </a:rPr>
              <a:t>Recycled content</a:t>
            </a:r>
          </a:p>
        </p:txBody>
      </p:sp>
    </p:spTree>
    <p:extLst>
      <p:ext uri="{BB962C8B-B14F-4D97-AF65-F5344CB8AC3E}">
        <p14:creationId xmlns:p14="http://schemas.microsoft.com/office/powerpoint/2010/main" val="275040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F08446B-0CE4-C244-9BBB-6A8C3F74E2A6}"/>
              </a:ext>
            </a:extLst>
          </p:cNvPr>
          <p:cNvGrpSpPr/>
          <p:nvPr/>
        </p:nvGrpSpPr>
        <p:grpSpPr>
          <a:xfrm>
            <a:off x="1087648" y="1498791"/>
            <a:ext cx="4198727" cy="1976615"/>
            <a:chOff x="1087649" y="1498791"/>
            <a:chExt cx="3405524" cy="1976615"/>
          </a:xfrm>
        </p:grpSpPr>
        <p:cxnSp>
          <p:nvCxnSpPr>
            <p:cNvPr id="32" name="Straight Connector 31">
              <a:extLst>
                <a:ext uri="{FF2B5EF4-FFF2-40B4-BE49-F238E27FC236}">
                  <a16:creationId xmlns:a16="http://schemas.microsoft.com/office/drawing/2014/main" id="{4075AA4C-61D3-C64C-960D-A506099A2111}"/>
                </a:ext>
              </a:extLst>
            </p:cNvPr>
            <p:cNvCxnSpPr>
              <a:cxnSpLocks/>
            </p:cNvCxnSpPr>
            <p:nvPr/>
          </p:nvCxnSpPr>
          <p:spPr>
            <a:xfrm>
              <a:off x="1087649" y="1498791"/>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56014B4-59D2-C848-B611-060FB4C27EA4}"/>
                </a:ext>
              </a:extLst>
            </p:cNvPr>
            <p:cNvCxnSpPr>
              <a:cxnSpLocks/>
            </p:cNvCxnSpPr>
            <p:nvPr/>
          </p:nvCxnSpPr>
          <p:spPr>
            <a:xfrm>
              <a:off x="1087649" y="1894114"/>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240A53-A1BE-534F-A3DD-FB8970DB0C07}"/>
                </a:ext>
              </a:extLst>
            </p:cNvPr>
            <p:cNvCxnSpPr>
              <a:cxnSpLocks/>
            </p:cNvCxnSpPr>
            <p:nvPr/>
          </p:nvCxnSpPr>
          <p:spPr>
            <a:xfrm>
              <a:off x="1087649" y="2289437"/>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5B3004-C7DE-D441-B431-B307DA5DB892}"/>
                </a:ext>
              </a:extLst>
            </p:cNvPr>
            <p:cNvCxnSpPr>
              <a:cxnSpLocks/>
            </p:cNvCxnSpPr>
            <p:nvPr/>
          </p:nvCxnSpPr>
          <p:spPr>
            <a:xfrm>
              <a:off x="1087649" y="2684760"/>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427CFBE-7A0F-0C43-9862-4390F5EB8349}"/>
                </a:ext>
              </a:extLst>
            </p:cNvPr>
            <p:cNvCxnSpPr>
              <a:cxnSpLocks/>
            </p:cNvCxnSpPr>
            <p:nvPr/>
          </p:nvCxnSpPr>
          <p:spPr>
            <a:xfrm>
              <a:off x="1087649" y="3080083"/>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A6E139D-9E97-FE42-8CCB-8DCD2C938598}"/>
                </a:ext>
              </a:extLst>
            </p:cNvPr>
            <p:cNvCxnSpPr>
              <a:cxnSpLocks/>
            </p:cNvCxnSpPr>
            <p:nvPr/>
          </p:nvCxnSpPr>
          <p:spPr>
            <a:xfrm>
              <a:off x="1087649" y="3475406"/>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F27D9D1-A882-0945-8C06-E9DC268E561C}"/>
              </a:ext>
            </a:extLst>
          </p:cNvPr>
          <p:cNvSpPr>
            <a:spLocks noGrp="1"/>
          </p:cNvSpPr>
          <p:nvPr>
            <p:ph type="title"/>
          </p:nvPr>
        </p:nvSpPr>
        <p:spPr/>
        <p:txBody>
          <a:bodyPr/>
          <a:lstStyle/>
          <a:p>
            <a:r>
              <a:rPr lang="en-US"/>
              <a:t>The </a:t>
            </a:r>
            <a:r>
              <a:rPr lang="en-US" err="1"/>
              <a:t>Chvaletice</a:t>
            </a:r>
            <a:r>
              <a:rPr lang="en-US"/>
              <a:t> Manganese Project</a:t>
            </a:r>
          </a:p>
        </p:txBody>
      </p:sp>
      <p:sp>
        <p:nvSpPr>
          <p:cNvPr id="6" name="Content Placeholder 5">
            <a:extLst>
              <a:ext uri="{FF2B5EF4-FFF2-40B4-BE49-F238E27FC236}">
                <a16:creationId xmlns:a16="http://schemas.microsoft.com/office/drawing/2014/main" id="{A8AFE1F6-1D0F-8848-AF27-DE99D2B79268}"/>
              </a:ext>
            </a:extLst>
          </p:cNvPr>
          <p:cNvSpPr>
            <a:spLocks noGrp="1"/>
          </p:cNvSpPr>
          <p:nvPr>
            <p:ph idx="1"/>
          </p:nvPr>
        </p:nvSpPr>
        <p:spPr>
          <a:xfrm>
            <a:off x="1024128" y="1161288"/>
            <a:ext cx="4465404" cy="3045343"/>
          </a:xfrm>
        </p:spPr>
        <p:txBody>
          <a:bodyPr vert="horz" lIns="91440" tIns="45720" rIns="91440" bIns="45720" rtlCol="0" anchor="t">
            <a:noAutofit/>
          </a:bodyPr>
          <a:lstStyle/>
          <a:p>
            <a:pPr marL="0" indent="0">
              <a:spcBef>
                <a:spcPts val="1800"/>
              </a:spcBef>
              <a:buNone/>
            </a:pPr>
            <a:r>
              <a:rPr lang="en-US" sz="1100">
                <a:ea typeface="Source Sans Pro"/>
              </a:rPr>
              <a:t>Heart of Europe, Czech Republic</a:t>
            </a:r>
            <a:endParaRPr lang="en-US" sz="1100"/>
          </a:p>
          <a:p>
            <a:pPr marL="0" indent="0">
              <a:spcBef>
                <a:spcPts val="1800"/>
              </a:spcBef>
              <a:buNone/>
            </a:pPr>
            <a:r>
              <a:rPr lang="en-US" sz="1100"/>
              <a:t>Access to modern, reliable infrastructure at site</a:t>
            </a:r>
          </a:p>
          <a:p>
            <a:pPr marL="0" indent="0">
              <a:spcBef>
                <a:spcPts val="1800"/>
              </a:spcBef>
              <a:buNone/>
            </a:pPr>
            <a:r>
              <a:rPr lang="en-US" sz="1100">
                <a:ea typeface="Source Sans Pro"/>
              </a:rPr>
              <a:t>Rehabilitation of historical mine tailings, which contain Mn resource</a:t>
            </a:r>
          </a:p>
          <a:p>
            <a:pPr marL="0" indent="0">
              <a:spcBef>
                <a:spcPts val="1800"/>
              </a:spcBef>
              <a:buNone/>
            </a:pPr>
            <a:r>
              <a:rPr lang="en-US" sz="1100"/>
              <a:t>Resource and processing co-located</a:t>
            </a:r>
          </a:p>
          <a:p>
            <a:pPr marL="0" indent="0">
              <a:spcBef>
                <a:spcPts val="1800"/>
              </a:spcBef>
              <a:buNone/>
            </a:pPr>
            <a:r>
              <a:rPr lang="en-US" sz="1100"/>
              <a:t>Excellent local support and community engagement</a:t>
            </a:r>
          </a:p>
          <a:p>
            <a:pPr marL="0" indent="0">
              <a:spcBef>
                <a:spcPts val="1800"/>
              </a:spcBef>
              <a:buNone/>
            </a:pPr>
            <a:r>
              <a:rPr lang="en-US" sz="1100"/>
              <a:t>50Kt production per year for 25 years based </a:t>
            </a:r>
            <a:r>
              <a:rPr lang="en-US"/>
              <a:t>on NI 43:101/JORC 2012</a:t>
            </a:r>
          </a:p>
          <a:p>
            <a:pPr marL="0" indent="0">
              <a:spcBef>
                <a:spcPts val="1800"/>
              </a:spcBef>
              <a:buNone/>
            </a:pPr>
            <a:r>
              <a:rPr lang="en-US" sz="1100"/>
              <a:t>First step in building multi-asset high purity manganese platform</a:t>
            </a:r>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12</a:t>
            </a:fld>
            <a:endParaRPr kumimoji="0" lang="en-US" sz="643" b="1" i="0" u="none" strike="noStrike" kern="1200" cap="none" spc="0" normalizeH="0" baseline="0" noProof="0">
              <a:ln>
                <a:noFill/>
              </a:ln>
              <a:solidFill>
                <a:prstClr val="white"/>
              </a:solidFill>
              <a:effectLst/>
              <a:uLnTx/>
              <a:uFillTx/>
              <a:latin typeface="Montserrat" charset="0"/>
            </a:endParaRPr>
          </a:p>
        </p:txBody>
      </p:sp>
      <p:pic>
        <p:nvPicPr>
          <p:cNvPr id="19" name="Graphic 18" descr="Home1 with solid fill">
            <a:extLst>
              <a:ext uri="{FF2B5EF4-FFF2-40B4-BE49-F238E27FC236}">
                <a16:creationId xmlns:a16="http://schemas.microsoft.com/office/drawing/2014/main" id="{FFD6717A-AF82-0A4D-A436-8935EB4F2B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479" y="1152144"/>
            <a:ext cx="291553" cy="291553"/>
          </a:xfrm>
          <a:prstGeom prst="rect">
            <a:avLst/>
          </a:prstGeom>
        </p:spPr>
      </p:pic>
      <p:pic>
        <p:nvPicPr>
          <p:cNvPr id="24" name="Graphic 23" descr="Handshake with solid fill">
            <a:extLst>
              <a:ext uri="{FF2B5EF4-FFF2-40B4-BE49-F238E27FC236}">
                <a16:creationId xmlns:a16="http://schemas.microsoft.com/office/drawing/2014/main" id="{0AABB678-7A42-FC45-A6D6-AAD4945F73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7479" y="2753092"/>
            <a:ext cx="291553" cy="291553"/>
          </a:xfrm>
          <a:prstGeom prst="rect">
            <a:avLst/>
          </a:prstGeom>
        </p:spPr>
      </p:pic>
      <p:pic>
        <p:nvPicPr>
          <p:cNvPr id="38" name="Graphic 37" descr="Daily calendar with solid fill">
            <a:extLst>
              <a:ext uri="{FF2B5EF4-FFF2-40B4-BE49-F238E27FC236}">
                <a16:creationId xmlns:a16="http://schemas.microsoft.com/office/drawing/2014/main" id="{00BC366F-B5BF-3644-98C6-48F677BD1D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951" y="3130553"/>
            <a:ext cx="292608" cy="292608"/>
          </a:xfrm>
          <a:prstGeom prst="rect">
            <a:avLst/>
          </a:prstGeom>
        </p:spPr>
      </p:pic>
      <p:cxnSp>
        <p:nvCxnSpPr>
          <p:cNvPr id="45" name="Straight Connector 44">
            <a:extLst>
              <a:ext uri="{FF2B5EF4-FFF2-40B4-BE49-F238E27FC236}">
                <a16:creationId xmlns:a16="http://schemas.microsoft.com/office/drawing/2014/main" id="{FD6411B9-C195-984E-A5CA-18168BAAE251}"/>
              </a:ext>
            </a:extLst>
          </p:cNvPr>
          <p:cNvCxnSpPr>
            <a:cxnSpLocks/>
          </p:cNvCxnSpPr>
          <p:nvPr/>
        </p:nvCxnSpPr>
        <p:spPr>
          <a:xfrm>
            <a:off x="765544" y="698382"/>
            <a:ext cx="426365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Graphic 6" descr="Factory with solid fill">
            <a:extLst>
              <a:ext uri="{FF2B5EF4-FFF2-40B4-BE49-F238E27FC236}">
                <a16:creationId xmlns:a16="http://schemas.microsoft.com/office/drawing/2014/main" id="{16EF201D-6B5D-C343-9427-F943E5D741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6951" y="2323950"/>
            <a:ext cx="292608" cy="292608"/>
          </a:xfrm>
          <a:prstGeom prst="rect">
            <a:avLst/>
          </a:prstGeom>
        </p:spPr>
      </p:pic>
      <p:pic>
        <p:nvPicPr>
          <p:cNvPr id="14" name="Picture Placeholder 13" descr="Wind Turbines with solid fill">
            <a:extLst>
              <a:ext uri="{FF2B5EF4-FFF2-40B4-BE49-F238E27FC236}">
                <a16:creationId xmlns:a16="http://schemas.microsoft.com/office/drawing/2014/main" id="{B2D987B0-00B6-4538-B164-A2D9AFAEF17E}"/>
              </a:ext>
            </a:extLst>
          </p:cNvPr>
          <p:cNvPicPr>
            <a:picLocks noGrp="1"/>
          </p:cNvPicPr>
          <p:nvPr>
            <p:ph type="pic" sz="quarter" idx="13"/>
          </p:nvPr>
        </p:nvPicPr>
        <p:blipFill>
          <a:blip r:embed="rId14">
            <a:extLst>
              <a:ext uri="{96DAC541-7B7A-43D3-8B79-37D633B846F1}">
                <asvg:svgBlip xmlns:asvg="http://schemas.microsoft.com/office/drawing/2016/SVG/main" r:embed="rId15"/>
              </a:ext>
            </a:extLst>
          </a:blip>
          <a:srcRect l="8180" r="8180"/>
          <a:stretch>
            <a:fillRect/>
          </a:stretch>
        </p:blipFill>
        <p:spPr>
          <a:xfrm>
            <a:off x="716951" y="1550147"/>
            <a:ext cx="292608" cy="291553"/>
          </a:xfrm>
        </p:spPr>
      </p:pic>
      <p:pic>
        <p:nvPicPr>
          <p:cNvPr id="9" name="Picture 8" descr="A high angle view of a building&#10;&#10;Description automatically generated with medium confidence">
            <a:extLst>
              <a:ext uri="{FF2B5EF4-FFF2-40B4-BE49-F238E27FC236}">
                <a16:creationId xmlns:a16="http://schemas.microsoft.com/office/drawing/2014/main" id="{6162305F-CEDC-498D-BF2F-FEC47DEB6D5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47855" y="557222"/>
            <a:ext cx="3607854" cy="2139286"/>
          </a:xfrm>
          <a:prstGeom prst="rect">
            <a:avLst/>
          </a:prstGeom>
        </p:spPr>
      </p:pic>
      <p:pic>
        <p:nvPicPr>
          <p:cNvPr id="12" name="Picture 11" descr="A high angle view of a building&#10;&#10;Description automatically generated with low confidence">
            <a:extLst>
              <a:ext uri="{FF2B5EF4-FFF2-40B4-BE49-F238E27FC236}">
                <a16:creationId xmlns:a16="http://schemas.microsoft.com/office/drawing/2014/main" id="{960DCE76-F800-4422-BBE7-849F67F4223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547069" y="2753092"/>
            <a:ext cx="3596931" cy="2162119"/>
          </a:xfrm>
          <a:prstGeom prst="rect">
            <a:avLst/>
          </a:prstGeom>
        </p:spPr>
      </p:pic>
      <p:sp>
        <p:nvSpPr>
          <p:cNvPr id="31" name="TextBox 30">
            <a:extLst>
              <a:ext uri="{FF2B5EF4-FFF2-40B4-BE49-F238E27FC236}">
                <a16:creationId xmlns:a16="http://schemas.microsoft.com/office/drawing/2014/main" id="{BFB4A587-0835-9F46-B9F8-420A7D2D6E20}"/>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PROJECT OVERVIEW</a:t>
            </a:r>
          </a:p>
        </p:txBody>
      </p:sp>
      <p:pic>
        <p:nvPicPr>
          <p:cNvPr id="13" name="Graphic 12" descr="Sustainability with solid fill">
            <a:extLst>
              <a:ext uri="{FF2B5EF4-FFF2-40B4-BE49-F238E27FC236}">
                <a16:creationId xmlns:a16="http://schemas.microsoft.com/office/drawing/2014/main" id="{5AA2F9DB-A2CD-C14D-94FF-3C116B58FD0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16951" y="1931717"/>
            <a:ext cx="292608" cy="292608"/>
          </a:xfrm>
          <a:prstGeom prst="rect">
            <a:avLst/>
          </a:prstGeom>
        </p:spPr>
      </p:pic>
      <p:pic>
        <p:nvPicPr>
          <p:cNvPr id="16" name="Graphic 15" descr="Upstairs with solid fill">
            <a:extLst>
              <a:ext uri="{FF2B5EF4-FFF2-40B4-BE49-F238E27FC236}">
                <a16:creationId xmlns:a16="http://schemas.microsoft.com/office/drawing/2014/main" id="{E7600B2C-7A99-3A44-8B56-1CD76C30AE3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6951" y="3548264"/>
            <a:ext cx="292608" cy="292608"/>
          </a:xfrm>
          <a:prstGeom prst="rect">
            <a:avLst/>
          </a:prstGeom>
        </p:spPr>
      </p:pic>
    </p:spTree>
    <p:extLst>
      <p:ext uri="{BB962C8B-B14F-4D97-AF65-F5344CB8AC3E}">
        <p14:creationId xmlns:p14="http://schemas.microsoft.com/office/powerpoint/2010/main" val="2430281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 name="Object 126" hidden="1">
            <a:extLst>
              <a:ext uri="{FF2B5EF4-FFF2-40B4-BE49-F238E27FC236}">
                <a16:creationId xmlns:a16="http://schemas.microsoft.com/office/drawing/2014/main" id="{B1A48436-6BD7-6A4D-BB69-55D4BBFDF6EF}"/>
              </a:ext>
            </a:extLst>
          </p:cNvPr>
          <p:cNvGraphicFramePr>
            <a:graphicFrameLocks noChangeAspect="1"/>
          </p:cNvGraphicFramePr>
          <p:nvPr>
            <p:custDataLst>
              <p:tags r:id="rId1"/>
            </p:custDataLst>
            <p:extLst>
              <p:ext uri="{D42A27DB-BD31-4B8C-83A1-F6EECF244321}">
                <p14:modId xmlns:p14="http://schemas.microsoft.com/office/powerpoint/2010/main" val="14201281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7" name="Object 126" hidden="1">
                        <a:extLst>
                          <a:ext uri="{FF2B5EF4-FFF2-40B4-BE49-F238E27FC236}">
                            <a16:creationId xmlns:a16="http://schemas.microsoft.com/office/drawing/2014/main" id="{B1A48436-6BD7-6A4D-BB69-55D4BBFDF6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071A4D3-152C-DB4C-AD29-85F8C63F2552}"/>
              </a:ext>
            </a:extLst>
          </p:cNvPr>
          <p:cNvSpPr>
            <a:spLocks noGrp="1"/>
          </p:cNvSpPr>
          <p:nvPr>
            <p:ph type="title"/>
          </p:nvPr>
        </p:nvSpPr>
        <p:spPr/>
        <p:txBody>
          <a:bodyPr vert="horz"/>
          <a:lstStyle/>
          <a:p>
            <a:r>
              <a:rPr lang="en-US"/>
              <a:t>Czech Republic, within the European Union, is an excellent project location</a:t>
            </a:r>
          </a:p>
        </p:txBody>
      </p:sp>
      <p:sp>
        <p:nvSpPr>
          <p:cNvPr id="4" name="Content Placeholder 3">
            <a:extLst>
              <a:ext uri="{FF2B5EF4-FFF2-40B4-BE49-F238E27FC236}">
                <a16:creationId xmlns:a16="http://schemas.microsoft.com/office/drawing/2014/main" id="{5C1B63BC-BA01-B746-8C5C-114879ABC990}"/>
              </a:ext>
            </a:extLst>
          </p:cNvPr>
          <p:cNvSpPr>
            <a:spLocks noGrp="1"/>
          </p:cNvSpPr>
          <p:nvPr>
            <p:ph idx="1"/>
          </p:nvPr>
        </p:nvSpPr>
        <p:spPr>
          <a:xfrm>
            <a:off x="4843266" y="1140092"/>
            <a:ext cx="3810876" cy="3553055"/>
          </a:xfrm>
        </p:spPr>
        <p:txBody>
          <a:bodyPr vert="horz" lIns="91440" tIns="45720" rIns="91440" bIns="45720" rtlCol="0" anchor="t">
            <a:noAutofit/>
          </a:bodyPr>
          <a:lstStyle/>
          <a:p>
            <a:pPr marL="172720" indent="-172720">
              <a:spcBef>
                <a:spcPts val="1200"/>
              </a:spcBef>
            </a:pPr>
            <a:r>
              <a:rPr lang="en-US">
                <a:ea typeface="Source Sans Pro"/>
              </a:rPr>
              <a:t>Politically stable and business-friendly jurisdiction in the European Union, with low corporate income tax rate of 19%</a:t>
            </a:r>
          </a:p>
          <a:p>
            <a:pPr marL="172720" indent="-172720">
              <a:spcBef>
                <a:spcPts val="1200"/>
              </a:spcBef>
            </a:pPr>
            <a:r>
              <a:rPr lang="en-US">
                <a:ea typeface="+mn-lt"/>
                <a:cs typeface="+mn-lt"/>
              </a:rPr>
              <a:t>Surrounded by Europe’s automotive industry, which employs over 14 million people and is strongly committed to electrification</a:t>
            </a:r>
          </a:p>
          <a:p>
            <a:pPr marL="172720" indent="-172720">
              <a:spcBef>
                <a:spcPts val="1200"/>
              </a:spcBef>
            </a:pPr>
            <a:r>
              <a:rPr lang="en-US">
                <a:ea typeface="+mn-lt"/>
                <a:cs typeface="+mn-lt"/>
              </a:rPr>
              <a:t>Excellent </a:t>
            </a:r>
            <a:r>
              <a:rPr lang="en-US">
                <a:solidFill>
                  <a:srgbClr val="000000"/>
                </a:solidFill>
                <a:ea typeface="+mn-lt"/>
                <a:cs typeface="+mn-lt"/>
              </a:rPr>
              <a:t>infrastructure</a:t>
            </a:r>
            <a:r>
              <a:rPr lang="en-US">
                <a:ea typeface="+mn-lt"/>
                <a:cs typeface="+mn-lt"/>
              </a:rPr>
              <a:t> of road, rail, and power</a:t>
            </a:r>
            <a:endParaRPr lang="en-US"/>
          </a:p>
          <a:p>
            <a:pPr marL="172720" indent="-172720">
              <a:spcBef>
                <a:spcPts val="1200"/>
              </a:spcBef>
            </a:pPr>
            <a:r>
              <a:rPr lang="en-US">
                <a:ea typeface="Source Sans Pro"/>
              </a:rPr>
              <a:t>€7 billion from EU to support Czech Republic’s recovery and resilience plan, to address common European challenges by embracing the green and digital transitions</a:t>
            </a:r>
          </a:p>
        </p:txBody>
      </p:sp>
      <p:sp>
        <p:nvSpPr>
          <p:cNvPr id="3" name="Slide Number Placeholder 2">
            <a:extLst>
              <a:ext uri="{FF2B5EF4-FFF2-40B4-BE49-F238E27FC236}">
                <a16:creationId xmlns:a16="http://schemas.microsoft.com/office/drawing/2014/main" id="{5B7DA7B4-612E-B744-8754-25078A3E0ECA}"/>
              </a:ext>
            </a:extLst>
          </p:cNvPr>
          <p:cNvSpPr>
            <a:spLocks noGrp="1"/>
          </p:cNvSpPr>
          <p:nvPr>
            <p:ph type="sldNum" sz="quarter" idx="12"/>
          </p:nvPr>
        </p:nvSpPr>
        <p:spPr/>
        <p:txBody>
          <a:bodyPr/>
          <a:lstStyle/>
          <a:p>
            <a:fld id="{8F0AAAA6-56A2-7644-A023-2910ED97B8A2}" type="slidenum">
              <a:rPr lang="en-US" smtClean="0"/>
              <a:t>13</a:t>
            </a:fld>
            <a:endParaRPr lang="en-US"/>
          </a:p>
        </p:txBody>
      </p:sp>
      <p:sp>
        <p:nvSpPr>
          <p:cNvPr id="126" name="object 5">
            <a:extLst>
              <a:ext uri="{FF2B5EF4-FFF2-40B4-BE49-F238E27FC236}">
                <a16:creationId xmlns:a16="http://schemas.microsoft.com/office/drawing/2014/main" id="{C565B85C-08A8-4B3A-8500-4EFE33DCFAFF}"/>
              </a:ext>
            </a:extLst>
          </p:cNvPr>
          <p:cNvSpPr/>
          <p:nvPr/>
        </p:nvSpPr>
        <p:spPr>
          <a:xfrm>
            <a:off x="414337" y="1245873"/>
            <a:ext cx="3886399" cy="3064190"/>
          </a:xfrm>
          <a:prstGeom prst="rect">
            <a:avLst/>
          </a:prstGeom>
          <a:blipFill>
            <a:blip r:embed="rId5" cstate="print"/>
            <a:stretch>
              <a:fillRect/>
            </a:stretch>
          </a:blipFill>
        </p:spPr>
        <p:txBody>
          <a:bodyPr wrap="square" lIns="0" tIns="0" rIns="0" bIns="0" rtlCol="0"/>
          <a:lstStyle/>
          <a:p>
            <a:pPr defTabSz="489844">
              <a:defRPr/>
            </a:pPr>
            <a:endParaRPr sz="964">
              <a:solidFill>
                <a:prstClr val="black"/>
              </a:solidFill>
              <a:latin typeface="Calibri"/>
            </a:endParaRPr>
          </a:p>
        </p:txBody>
      </p:sp>
      <p:sp>
        <p:nvSpPr>
          <p:cNvPr id="8" name="TextBox 7">
            <a:extLst>
              <a:ext uri="{FF2B5EF4-FFF2-40B4-BE49-F238E27FC236}">
                <a16:creationId xmlns:a16="http://schemas.microsoft.com/office/drawing/2014/main" id="{20D644AB-3054-2D42-8BD0-C7243066804C}"/>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PROJECT OVERVIEW</a:t>
            </a:r>
          </a:p>
        </p:txBody>
      </p:sp>
    </p:spTree>
    <p:extLst>
      <p:ext uri="{BB962C8B-B14F-4D97-AF65-F5344CB8AC3E}">
        <p14:creationId xmlns:p14="http://schemas.microsoft.com/office/powerpoint/2010/main" val="3563275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6E11571-B0A3-4B48-A3B6-F60BD2C68265}"/>
              </a:ext>
            </a:extLst>
          </p:cNvPr>
          <p:cNvGraphicFramePr>
            <a:graphicFrameLocks noChangeAspect="1"/>
          </p:cNvGraphicFramePr>
          <p:nvPr>
            <p:custDataLst>
              <p:tags r:id="rId1"/>
            </p:custDataLst>
            <p:extLst>
              <p:ext uri="{D42A27DB-BD31-4B8C-83A1-F6EECF244321}">
                <p14:modId xmlns:p14="http://schemas.microsoft.com/office/powerpoint/2010/main" val="254815581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D6E11571-B0A3-4B48-A3B6-F60BD2C6826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FCD2A88A-DC91-440E-9FB9-F763B6C48C80}"/>
              </a:ext>
            </a:extLst>
          </p:cNvPr>
          <p:cNvGrpSpPr/>
          <p:nvPr/>
        </p:nvGrpSpPr>
        <p:grpSpPr>
          <a:xfrm>
            <a:off x="555888" y="1017731"/>
            <a:ext cx="4303280" cy="2633027"/>
            <a:chOff x="457200" y="2791453"/>
            <a:chExt cx="7174293" cy="4389699"/>
          </a:xfrm>
        </p:grpSpPr>
        <p:sp>
          <p:nvSpPr>
            <p:cNvPr id="2" name="object 2"/>
            <p:cNvSpPr/>
            <p:nvPr/>
          </p:nvSpPr>
          <p:spPr>
            <a:xfrm>
              <a:off x="457200" y="2791453"/>
              <a:ext cx="7174293" cy="4234185"/>
            </a:xfrm>
            <a:prstGeom prst="rect">
              <a:avLst/>
            </a:prstGeom>
            <a:blipFill>
              <a:blip r:embed="rId6" cstate="print"/>
              <a:stretch>
                <a:fillRect/>
              </a:stretch>
            </a:blipFill>
          </p:spPr>
          <p:txBody>
            <a:bodyPr wrap="square" lIns="0" tIns="0" rIns="0" bIns="0" rtlCol="0"/>
            <a:lstStyle/>
            <a:p>
              <a:pPr defTabSz="489844">
                <a:defRPr/>
              </a:pPr>
              <a:endParaRPr sz="964">
                <a:solidFill>
                  <a:prstClr val="black"/>
                </a:solidFill>
                <a:latin typeface="Calibri"/>
              </a:endParaRPr>
            </a:p>
          </p:txBody>
        </p:sp>
        <p:sp>
          <p:nvSpPr>
            <p:cNvPr id="6" name="object 6"/>
            <p:cNvSpPr txBox="1"/>
            <p:nvPr/>
          </p:nvSpPr>
          <p:spPr>
            <a:xfrm>
              <a:off x="2362987" y="6881069"/>
              <a:ext cx="635636" cy="300083"/>
            </a:xfrm>
            <a:prstGeom prst="rect">
              <a:avLst/>
            </a:prstGeom>
          </p:spPr>
          <p:txBody>
            <a:bodyPr vert="horz" wrap="square" lIns="0" tIns="6804" rIns="0" bIns="0" rtlCol="0">
              <a:spAutoFit/>
            </a:bodyPr>
            <a:lstStyle/>
            <a:p>
              <a:pPr marL="6803" defTabSz="489844">
                <a:spcBef>
                  <a:spcPts val="54"/>
                </a:spcBef>
                <a:defRPr/>
              </a:pPr>
              <a:r>
                <a:rPr sz="1000">
                  <a:solidFill>
                    <a:prstClr val="black"/>
                  </a:solidFill>
                  <a:latin typeface="+mj-lt"/>
                  <a:cs typeface="Source Sans Pro"/>
                </a:rPr>
                <a:t>Cell</a:t>
              </a:r>
              <a:r>
                <a:rPr sz="1000" spc="-48">
                  <a:solidFill>
                    <a:prstClr val="black"/>
                  </a:solidFill>
                  <a:latin typeface="+mj-lt"/>
                  <a:cs typeface="Source Sans Pro"/>
                </a:rPr>
                <a:t> </a:t>
              </a:r>
              <a:r>
                <a:rPr sz="1000">
                  <a:solidFill>
                    <a:prstClr val="black"/>
                  </a:solidFill>
                  <a:latin typeface="+mj-lt"/>
                  <a:cs typeface="Source Sans Pro"/>
                </a:rPr>
                <a:t>2</a:t>
              </a:r>
            </a:p>
          </p:txBody>
        </p:sp>
        <p:sp>
          <p:nvSpPr>
            <p:cNvPr id="7" name="object 7"/>
            <p:cNvSpPr txBox="1"/>
            <p:nvPr/>
          </p:nvSpPr>
          <p:spPr>
            <a:xfrm>
              <a:off x="6089746" y="4747019"/>
              <a:ext cx="635636" cy="300724"/>
            </a:xfrm>
            <a:prstGeom prst="rect">
              <a:avLst/>
            </a:prstGeom>
          </p:spPr>
          <p:txBody>
            <a:bodyPr vert="horz" wrap="square" lIns="0" tIns="7144" rIns="0" bIns="0" rtlCol="0">
              <a:spAutoFit/>
            </a:bodyPr>
            <a:lstStyle/>
            <a:p>
              <a:pPr marL="6803" defTabSz="489844">
                <a:spcBef>
                  <a:spcPts val="56"/>
                </a:spcBef>
                <a:defRPr/>
              </a:pPr>
              <a:r>
                <a:rPr sz="1000">
                  <a:solidFill>
                    <a:prstClr val="black"/>
                  </a:solidFill>
                  <a:latin typeface="+mj-lt"/>
                  <a:cs typeface="Source Sans Pro"/>
                </a:rPr>
                <a:t>Cell</a:t>
              </a:r>
              <a:r>
                <a:rPr sz="1000" spc="-48">
                  <a:solidFill>
                    <a:prstClr val="black"/>
                  </a:solidFill>
                  <a:latin typeface="+mj-lt"/>
                  <a:cs typeface="Source Sans Pro"/>
                </a:rPr>
                <a:t> </a:t>
              </a:r>
              <a:r>
                <a:rPr sz="1000">
                  <a:solidFill>
                    <a:prstClr val="black"/>
                  </a:solidFill>
                  <a:latin typeface="+mj-lt"/>
                  <a:cs typeface="Source Sans Pro"/>
                </a:rPr>
                <a:t>3</a:t>
              </a:r>
            </a:p>
          </p:txBody>
        </p:sp>
        <p:sp>
          <p:nvSpPr>
            <p:cNvPr id="8" name="object 8"/>
            <p:cNvSpPr txBox="1"/>
            <p:nvPr/>
          </p:nvSpPr>
          <p:spPr>
            <a:xfrm>
              <a:off x="3392470" y="3736113"/>
              <a:ext cx="635636" cy="300724"/>
            </a:xfrm>
            <a:prstGeom prst="rect">
              <a:avLst/>
            </a:prstGeom>
          </p:spPr>
          <p:txBody>
            <a:bodyPr vert="horz" wrap="square" lIns="0" tIns="7144" rIns="0" bIns="0" rtlCol="0">
              <a:spAutoFit/>
            </a:bodyPr>
            <a:lstStyle/>
            <a:p>
              <a:pPr marL="6803" defTabSz="489844">
                <a:spcBef>
                  <a:spcPts val="56"/>
                </a:spcBef>
                <a:defRPr/>
              </a:pPr>
              <a:r>
                <a:rPr sz="1000">
                  <a:solidFill>
                    <a:prstClr val="black"/>
                  </a:solidFill>
                  <a:latin typeface="+mj-lt"/>
                  <a:cs typeface="Source Sans Pro"/>
                </a:rPr>
                <a:t>Cell</a:t>
              </a:r>
              <a:r>
                <a:rPr sz="1000" spc="-48">
                  <a:solidFill>
                    <a:prstClr val="black"/>
                  </a:solidFill>
                  <a:latin typeface="+mj-lt"/>
                  <a:cs typeface="Source Sans Pro"/>
                </a:rPr>
                <a:t> </a:t>
              </a:r>
              <a:r>
                <a:rPr sz="1000">
                  <a:solidFill>
                    <a:prstClr val="black"/>
                  </a:solidFill>
                  <a:latin typeface="+mj-lt"/>
                  <a:cs typeface="Source Sans Pro"/>
                </a:rPr>
                <a:t>1</a:t>
              </a:r>
            </a:p>
          </p:txBody>
        </p:sp>
        <p:sp>
          <p:nvSpPr>
            <p:cNvPr id="14" name="object 14"/>
            <p:cNvSpPr/>
            <p:nvPr/>
          </p:nvSpPr>
          <p:spPr>
            <a:xfrm>
              <a:off x="3701797" y="4052315"/>
              <a:ext cx="0" cy="528320"/>
            </a:xfrm>
            <a:custGeom>
              <a:avLst/>
              <a:gdLst/>
              <a:ahLst/>
              <a:cxnLst/>
              <a:rect l="l" t="t" r="r" b="b"/>
              <a:pathLst>
                <a:path h="528320">
                  <a:moveTo>
                    <a:pt x="0" y="0"/>
                  </a:moveTo>
                  <a:lnTo>
                    <a:pt x="0" y="528066"/>
                  </a:lnTo>
                </a:path>
              </a:pathLst>
            </a:custGeom>
            <a:ln w="12192">
              <a:solidFill>
                <a:srgbClr val="000000"/>
              </a:solidFill>
            </a:ln>
          </p:spPr>
          <p:txBody>
            <a:bodyPr wrap="square" lIns="0" tIns="0" rIns="0" bIns="0" rtlCol="0"/>
            <a:lstStyle/>
            <a:p>
              <a:pPr defTabSz="489844">
                <a:defRPr/>
              </a:pPr>
              <a:endParaRPr sz="964">
                <a:solidFill>
                  <a:prstClr val="black"/>
                </a:solidFill>
                <a:latin typeface="Calibri"/>
              </a:endParaRPr>
            </a:p>
          </p:txBody>
        </p:sp>
        <p:sp>
          <p:nvSpPr>
            <p:cNvPr id="15" name="object 15"/>
            <p:cNvSpPr/>
            <p:nvPr/>
          </p:nvSpPr>
          <p:spPr>
            <a:xfrm>
              <a:off x="5355338" y="4930140"/>
              <a:ext cx="704215" cy="0"/>
            </a:xfrm>
            <a:custGeom>
              <a:avLst/>
              <a:gdLst/>
              <a:ahLst/>
              <a:cxnLst/>
              <a:rect l="l" t="t" r="r" b="b"/>
              <a:pathLst>
                <a:path w="704214">
                  <a:moveTo>
                    <a:pt x="704088" y="0"/>
                  </a:moveTo>
                  <a:lnTo>
                    <a:pt x="0" y="0"/>
                  </a:lnTo>
                </a:path>
              </a:pathLst>
            </a:custGeom>
            <a:ln w="12192">
              <a:solidFill>
                <a:srgbClr val="000000"/>
              </a:solidFill>
            </a:ln>
          </p:spPr>
          <p:txBody>
            <a:bodyPr wrap="square" lIns="0" tIns="0" rIns="0" bIns="0" rtlCol="0"/>
            <a:lstStyle/>
            <a:p>
              <a:pPr defTabSz="489844">
                <a:defRPr/>
              </a:pPr>
              <a:endParaRPr sz="964">
                <a:solidFill>
                  <a:prstClr val="black"/>
                </a:solidFill>
                <a:latin typeface="Calibri"/>
              </a:endParaRPr>
            </a:p>
          </p:txBody>
        </p:sp>
        <p:sp>
          <p:nvSpPr>
            <p:cNvPr id="16" name="object 16"/>
            <p:cNvSpPr/>
            <p:nvPr/>
          </p:nvSpPr>
          <p:spPr>
            <a:xfrm>
              <a:off x="2787397" y="5807964"/>
              <a:ext cx="0" cy="1055370"/>
            </a:xfrm>
            <a:custGeom>
              <a:avLst/>
              <a:gdLst/>
              <a:ahLst/>
              <a:cxnLst/>
              <a:rect l="l" t="t" r="r" b="b"/>
              <a:pathLst>
                <a:path h="1055370">
                  <a:moveTo>
                    <a:pt x="0" y="0"/>
                  </a:moveTo>
                  <a:lnTo>
                    <a:pt x="0" y="1055331"/>
                  </a:lnTo>
                </a:path>
              </a:pathLst>
            </a:custGeom>
            <a:ln w="12192">
              <a:solidFill>
                <a:srgbClr val="000000"/>
              </a:solidFill>
            </a:ln>
          </p:spPr>
          <p:txBody>
            <a:bodyPr wrap="square" lIns="0" tIns="0" rIns="0" bIns="0" rtlCol="0"/>
            <a:lstStyle/>
            <a:p>
              <a:pPr defTabSz="489844">
                <a:defRPr/>
              </a:pPr>
              <a:endParaRPr sz="964">
                <a:solidFill>
                  <a:prstClr val="black"/>
                </a:solidFill>
                <a:latin typeface="Calibri"/>
              </a:endParaRPr>
            </a:p>
          </p:txBody>
        </p:sp>
      </p:grpSp>
      <p:sp>
        <p:nvSpPr>
          <p:cNvPr id="17" name="object 17"/>
          <p:cNvSpPr txBox="1">
            <a:spLocks noGrp="1"/>
          </p:cNvSpPr>
          <p:nvPr>
            <p:ph type="title"/>
          </p:nvPr>
        </p:nvSpPr>
        <p:spPr/>
        <p:txBody>
          <a:bodyPr/>
          <a:lstStyle/>
          <a:p>
            <a:r>
              <a:rPr lang="en-GB"/>
              <a:t>R</a:t>
            </a:r>
            <a:r>
              <a:rPr lang="en-CA" err="1"/>
              <a:t>esource</a:t>
            </a:r>
            <a:r>
              <a:rPr lang="en-CA"/>
              <a:t> is well defined and uniform </a:t>
            </a:r>
            <a:endParaRPr lang="en-CA" noProof="0"/>
          </a:p>
        </p:txBody>
      </p:sp>
      <p:sp>
        <p:nvSpPr>
          <p:cNvPr id="21" name="Content Placeholder 20">
            <a:extLst>
              <a:ext uri="{FF2B5EF4-FFF2-40B4-BE49-F238E27FC236}">
                <a16:creationId xmlns:a16="http://schemas.microsoft.com/office/drawing/2014/main" id="{E6441D0E-DDA1-5443-A2AA-067D1D20EBF1}"/>
              </a:ext>
            </a:extLst>
          </p:cNvPr>
          <p:cNvSpPr>
            <a:spLocks noGrp="1"/>
          </p:cNvSpPr>
          <p:nvPr>
            <p:ph idx="1"/>
          </p:nvPr>
        </p:nvSpPr>
        <p:spPr>
          <a:xfrm>
            <a:off x="5102244" y="1089790"/>
            <a:ext cx="3635861" cy="2812561"/>
          </a:xfrm>
        </p:spPr>
        <p:txBody>
          <a:bodyPr/>
          <a:lstStyle/>
          <a:p>
            <a:pPr>
              <a:spcBef>
                <a:spcPts val="1200"/>
              </a:spcBef>
            </a:pPr>
            <a:r>
              <a:rPr lang="en-US" sz="1100"/>
              <a:t>98.3% of the Resource classified as Measured under NI 43:101/JORC 2012</a:t>
            </a:r>
          </a:p>
          <a:p>
            <a:pPr>
              <a:spcBef>
                <a:spcPts val="1200"/>
              </a:spcBef>
            </a:pPr>
            <a:r>
              <a:rPr lang="en-US" sz="1100"/>
              <a:t>Easily treated manganese carbonate* tailings – cost and environmental advantages</a:t>
            </a:r>
          </a:p>
          <a:p>
            <a:pPr>
              <a:spcBef>
                <a:spcPts val="1200"/>
              </a:spcBef>
            </a:pPr>
            <a:r>
              <a:rPr lang="en-US" sz="1100"/>
              <a:t>Resource model forms reliable basis for tailings extraction plan and shows uniform distribution of resource</a:t>
            </a:r>
          </a:p>
          <a:p>
            <a:pPr>
              <a:spcBef>
                <a:spcPts val="1200"/>
              </a:spcBef>
            </a:pPr>
            <a:r>
              <a:rPr lang="en-US" sz="1100"/>
              <a:t>Representative bulk samples collected with drill rig supported extensive 2018/2019 metallurgical test work and process design studies</a:t>
            </a:r>
          </a:p>
          <a:p>
            <a:pPr>
              <a:spcBef>
                <a:spcPts val="1200"/>
              </a:spcBef>
            </a:pPr>
            <a:r>
              <a:rPr lang="en-US" sz="1100"/>
              <a:t>Test mining program planned for 2022 in the context of Demonstration Plant development</a:t>
            </a:r>
          </a:p>
        </p:txBody>
      </p:sp>
      <p:sp>
        <p:nvSpPr>
          <p:cNvPr id="28" name="Slide Number Placeholder 27">
            <a:extLst>
              <a:ext uri="{FF2B5EF4-FFF2-40B4-BE49-F238E27FC236}">
                <a16:creationId xmlns:a16="http://schemas.microsoft.com/office/drawing/2014/main" id="{C8F78149-D646-C24D-BA5E-922FE3E9BFAD}"/>
              </a:ext>
            </a:extLst>
          </p:cNvPr>
          <p:cNvSpPr>
            <a:spLocks noGrp="1"/>
          </p:cNvSpPr>
          <p:nvPr>
            <p:ph type="sldNum" sz="quarter" idx="12"/>
          </p:nvPr>
        </p:nvSpPr>
        <p:spPr/>
        <p:txBody>
          <a:bodyPr/>
          <a:lstStyle/>
          <a:p>
            <a:fld id="{8F0AAAA6-56A2-7644-A023-2910ED97B8A2}" type="slidenum">
              <a:rPr lang="en-US" smtClean="0"/>
              <a:pPr/>
              <a:t>14</a:t>
            </a:fld>
            <a:endParaRPr lang="en-US"/>
          </a:p>
        </p:txBody>
      </p:sp>
      <p:sp>
        <p:nvSpPr>
          <p:cNvPr id="18" name="object 18"/>
          <p:cNvSpPr txBox="1"/>
          <p:nvPr/>
        </p:nvSpPr>
        <p:spPr>
          <a:xfrm>
            <a:off x="676478" y="3779241"/>
            <a:ext cx="2426341" cy="246221"/>
          </a:xfrm>
          <a:prstGeom prst="rect">
            <a:avLst/>
          </a:prstGeom>
        </p:spPr>
        <p:txBody>
          <a:bodyPr vert="horz" wrap="square" lIns="91440" tIns="45720" rIns="91440" bIns="45720" rtlCol="0" anchor="t">
            <a:spAutoFit/>
          </a:bodyPr>
          <a:lstStyle/>
          <a:p>
            <a:pPr marL="6803" defTabSz="489844">
              <a:defRPr/>
            </a:pPr>
            <a:r>
              <a:rPr sz="1000" spc="-3">
                <a:latin typeface="+mj-lt"/>
                <a:cs typeface="Montserrat"/>
              </a:rPr>
              <a:t>2017-2018 </a:t>
            </a:r>
            <a:r>
              <a:rPr lang="en-CA" sz="1000">
                <a:latin typeface="+mj-lt"/>
                <a:cs typeface="Montserrat"/>
              </a:rPr>
              <a:t>Drill Program</a:t>
            </a:r>
            <a:endParaRPr sz="1000">
              <a:latin typeface="+mj-lt"/>
              <a:cs typeface="Montserrat"/>
            </a:endParaRPr>
          </a:p>
        </p:txBody>
      </p:sp>
      <p:grpSp>
        <p:nvGrpSpPr>
          <p:cNvPr id="24" name="Group 23">
            <a:extLst>
              <a:ext uri="{FF2B5EF4-FFF2-40B4-BE49-F238E27FC236}">
                <a16:creationId xmlns:a16="http://schemas.microsoft.com/office/drawing/2014/main" id="{85CF795B-79E3-D14A-8710-C082069C7B86}"/>
              </a:ext>
            </a:extLst>
          </p:cNvPr>
          <p:cNvGrpSpPr/>
          <p:nvPr/>
        </p:nvGrpSpPr>
        <p:grpSpPr>
          <a:xfrm>
            <a:off x="777240" y="4066189"/>
            <a:ext cx="1020620" cy="366657"/>
            <a:chOff x="681038" y="3916315"/>
            <a:chExt cx="911542" cy="327471"/>
          </a:xfrm>
        </p:grpSpPr>
        <p:sp>
          <p:nvSpPr>
            <p:cNvPr id="10" name="object 10"/>
            <p:cNvSpPr/>
            <p:nvPr/>
          </p:nvSpPr>
          <p:spPr>
            <a:xfrm>
              <a:off x="681038" y="4121071"/>
              <a:ext cx="78581" cy="78581"/>
            </a:xfrm>
            <a:custGeom>
              <a:avLst/>
              <a:gdLst/>
              <a:ahLst/>
              <a:cxnLst/>
              <a:rect l="l" t="t" r="r" b="b"/>
              <a:pathLst>
                <a:path w="146685" h="146684">
                  <a:moveTo>
                    <a:pt x="0" y="0"/>
                  </a:moveTo>
                  <a:lnTo>
                    <a:pt x="146303" y="0"/>
                  </a:lnTo>
                  <a:lnTo>
                    <a:pt x="146303" y="146304"/>
                  </a:lnTo>
                  <a:lnTo>
                    <a:pt x="0" y="146304"/>
                  </a:lnTo>
                  <a:lnTo>
                    <a:pt x="0" y="0"/>
                  </a:lnTo>
                  <a:close/>
                </a:path>
              </a:pathLst>
            </a:custGeom>
            <a:solidFill>
              <a:srgbClr val="BF0F03"/>
            </a:solidFill>
            <a:ln w="12191">
              <a:noFill/>
            </a:ln>
          </p:spPr>
          <p:txBody>
            <a:bodyPr wrap="square" lIns="0" tIns="0" rIns="0" bIns="0" rtlCol="0"/>
            <a:lstStyle/>
            <a:p>
              <a:pPr defTabSz="489844">
                <a:defRPr/>
              </a:pPr>
              <a:endParaRPr sz="964">
                <a:solidFill>
                  <a:prstClr val="black"/>
                </a:solidFill>
                <a:latin typeface="Calibri"/>
              </a:endParaRPr>
            </a:p>
          </p:txBody>
        </p:sp>
        <p:sp>
          <p:nvSpPr>
            <p:cNvPr id="11" name="object 11"/>
            <p:cNvSpPr/>
            <p:nvPr/>
          </p:nvSpPr>
          <p:spPr>
            <a:xfrm>
              <a:off x="681038" y="3940275"/>
              <a:ext cx="78581" cy="78581"/>
            </a:xfrm>
            <a:custGeom>
              <a:avLst/>
              <a:gdLst/>
              <a:ahLst/>
              <a:cxnLst/>
              <a:rect l="l" t="t" r="r" b="b"/>
              <a:pathLst>
                <a:path w="146685" h="146684">
                  <a:moveTo>
                    <a:pt x="0" y="0"/>
                  </a:moveTo>
                  <a:lnTo>
                    <a:pt x="146303" y="0"/>
                  </a:lnTo>
                  <a:lnTo>
                    <a:pt x="146303" y="146304"/>
                  </a:lnTo>
                  <a:lnTo>
                    <a:pt x="0" y="146304"/>
                  </a:lnTo>
                  <a:lnTo>
                    <a:pt x="0" y="0"/>
                  </a:lnTo>
                  <a:close/>
                </a:path>
              </a:pathLst>
            </a:custGeom>
            <a:solidFill>
              <a:srgbClr val="0066FF"/>
            </a:solidFill>
          </p:spPr>
          <p:txBody>
            <a:bodyPr wrap="square" lIns="0" tIns="0" rIns="0" bIns="0" rtlCol="0"/>
            <a:lstStyle/>
            <a:p>
              <a:pPr defTabSz="489844">
                <a:defRPr/>
              </a:pPr>
              <a:endParaRPr sz="964">
                <a:solidFill>
                  <a:prstClr val="black"/>
                </a:solidFill>
                <a:latin typeface="Calibri"/>
              </a:endParaRPr>
            </a:p>
          </p:txBody>
        </p:sp>
        <p:sp>
          <p:nvSpPr>
            <p:cNvPr id="13" name="object 13"/>
            <p:cNvSpPr txBox="1"/>
            <p:nvPr/>
          </p:nvSpPr>
          <p:spPr>
            <a:xfrm>
              <a:off x="801868" y="3916315"/>
              <a:ext cx="790712" cy="327471"/>
            </a:xfrm>
            <a:prstGeom prst="rect">
              <a:avLst/>
            </a:prstGeom>
          </p:spPr>
          <p:txBody>
            <a:bodyPr vert="horz" wrap="square" lIns="0" tIns="6804" rIns="0" bIns="0" rtlCol="0">
              <a:spAutoFit/>
            </a:bodyPr>
            <a:lstStyle/>
            <a:p>
              <a:pPr marL="6803" defTabSz="489844">
                <a:spcBef>
                  <a:spcPts val="54"/>
                </a:spcBef>
                <a:defRPr/>
              </a:pPr>
              <a:r>
                <a:rPr sz="750" spc="-3">
                  <a:solidFill>
                    <a:prstClr val="black"/>
                  </a:solidFill>
                  <a:cs typeface="Source Sans Pro"/>
                </a:rPr>
                <a:t>2017 </a:t>
              </a:r>
              <a:r>
                <a:rPr lang="en-US" sz="750">
                  <a:solidFill>
                    <a:prstClr val="black"/>
                  </a:solidFill>
                  <a:cs typeface="Source Sans Pro"/>
                </a:rPr>
                <a:t>d</a:t>
              </a:r>
              <a:r>
                <a:rPr sz="750">
                  <a:solidFill>
                    <a:prstClr val="black"/>
                  </a:solidFill>
                  <a:cs typeface="Source Sans Pro"/>
                </a:rPr>
                <a:t>rill</a:t>
              </a:r>
              <a:r>
                <a:rPr sz="750" spc="-29">
                  <a:solidFill>
                    <a:prstClr val="black"/>
                  </a:solidFill>
                  <a:cs typeface="Source Sans Pro"/>
                </a:rPr>
                <a:t> </a:t>
              </a:r>
              <a:r>
                <a:rPr sz="750" spc="-3">
                  <a:solidFill>
                    <a:prstClr val="black"/>
                  </a:solidFill>
                  <a:cs typeface="Source Sans Pro"/>
                </a:rPr>
                <a:t>holes</a:t>
              </a:r>
              <a:endParaRPr sz="750">
                <a:solidFill>
                  <a:prstClr val="black"/>
                </a:solidFill>
                <a:cs typeface="Source Sans Pro"/>
              </a:endParaRPr>
            </a:p>
            <a:p>
              <a:pPr marL="6803" defTabSz="489844">
                <a:spcBef>
                  <a:spcPts val="662"/>
                </a:spcBef>
                <a:defRPr/>
              </a:pPr>
              <a:r>
                <a:rPr sz="750" spc="-3">
                  <a:solidFill>
                    <a:prstClr val="black"/>
                  </a:solidFill>
                  <a:cs typeface="Source Sans Pro"/>
                </a:rPr>
                <a:t>2018 </a:t>
              </a:r>
              <a:r>
                <a:rPr lang="en-US" sz="750">
                  <a:solidFill>
                    <a:prstClr val="black"/>
                  </a:solidFill>
                  <a:cs typeface="Source Sans Pro"/>
                </a:rPr>
                <a:t>d</a:t>
              </a:r>
              <a:r>
                <a:rPr sz="750">
                  <a:solidFill>
                    <a:prstClr val="black"/>
                  </a:solidFill>
                  <a:cs typeface="Source Sans Pro"/>
                </a:rPr>
                <a:t>rill</a:t>
              </a:r>
              <a:r>
                <a:rPr sz="750" spc="-29">
                  <a:solidFill>
                    <a:prstClr val="black"/>
                  </a:solidFill>
                  <a:cs typeface="Source Sans Pro"/>
                </a:rPr>
                <a:t> </a:t>
              </a:r>
              <a:r>
                <a:rPr sz="750" spc="-3">
                  <a:solidFill>
                    <a:prstClr val="black"/>
                  </a:solidFill>
                  <a:cs typeface="Source Sans Pro"/>
                </a:rPr>
                <a:t>holes</a:t>
              </a:r>
              <a:endParaRPr sz="750">
                <a:solidFill>
                  <a:prstClr val="black"/>
                </a:solidFill>
                <a:cs typeface="Source Sans Pro"/>
              </a:endParaRPr>
            </a:p>
          </p:txBody>
        </p:sp>
      </p:grpSp>
      <p:sp>
        <p:nvSpPr>
          <p:cNvPr id="3" name="TextBox 2">
            <a:extLst>
              <a:ext uri="{FF2B5EF4-FFF2-40B4-BE49-F238E27FC236}">
                <a16:creationId xmlns:a16="http://schemas.microsoft.com/office/drawing/2014/main" id="{08F7553C-BC1A-BE44-A514-2707AC2609AF}"/>
              </a:ext>
            </a:extLst>
          </p:cNvPr>
          <p:cNvSpPr txBox="1"/>
          <p:nvPr/>
        </p:nvSpPr>
        <p:spPr>
          <a:xfrm>
            <a:off x="440080" y="4672945"/>
            <a:ext cx="6630087" cy="215444"/>
          </a:xfrm>
          <a:prstGeom prst="rect">
            <a:avLst/>
          </a:prstGeom>
          <a:noFill/>
        </p:spPr>
        <p:txBody>
          <a:bodyPr wrap="square" lIns="91440" tIns="45720" rIns="91440" bIns="45720" rtlCol="0" anchor="t">
            <a:spAutoFit/>
          </a:bodyPr>
          <a:lstStyle/>
          <a:p>
            <a:r>
              <a:rPr lang="en-US" sz="800">
                <a:ea typeface="Montserrat" charset="0"/>
                <a:cs typeface="Montserrat" charset="0"/>
              </a:rPr>
              <a:t>* Clean carbonate ores, most suitable for HP Mn production, are rare. Oxide ores require extra treatment and removal of impurities is challenging</a:t>
            </a:r>
          </a:p>
        </p:txBody>
      </p:sp>
      <p:sp>
        <p:nvSpPr>
          <p:cNvPr id="22" name="TextBox 21">
            <a:extLst>
              <a:ext uri="{FF2B5EF4-FFF2-40B4-BE49-F238E27FC236}">
                <a16:creationId xmlns:a16="http://schemas.microsoft.com/office/drawing/2014/main" id="{9A63C80B-2797-004A-A924-04FB3F22B108}"/>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PROJECT OVERVIEW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extLst>
              <p:ext uri="{D42A27DB-BD31-4B8C-83A1-F6EECF244321}">
                <p14:modId xmlns:p14="http://schemas.microsoft.com/office/powerpoint/2010/main" val="10997139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176C2BB-4278-0040-BE4B-25F903F0D85E}"/>
              </a:ext>
            </a:extLst>
          </p:cNvPr>
          <p:cNvSpPr>
            <a:spLocks noGrp="1"/>
          </p:cNvSpPr>
          <p:nvPr>
            <p:ph type="title"/>
          </p:nvPr>
        </p:nvSpPr>
        <p:spPr>
          <a:xfrm>
            <a:off x="704087" y="364950"/>
            <a:ext cx="4896612" cy="1152397"/>
          </a:xfrm>
        </p:spPr>
        <p:txBody>
          <a:bodyPr vert="horz"/>
          <a:lstStyle/>
          <a:p>
            <a:r>
              <a:rPr lang="en-US"/>
              <a:t>Aiming for best-in-class life-cycle performance</a:t>
            </a:r>
          </a:p>
        </p:txBody>
      </p:sp>
      <p:sp>
        <p:nvSpPr>
          <p:cNvPr id="6" name="Content Placeholder 5">
            <a:extLst>
              <a:ext uri="{FF2B5EF4-FFF2-40B4-BE49-F238E27FC236}">
                <a16:creationId xmlns:a16="http://schemas.microsoft.com/office/drawing/2014/main" id="{BB097C9F-0188-E641-ADF7-933C530E9CAC}"/>
              </a:ext>
            </a:extLst>
          </p:cNvPr>
          <p:cNvSpPr>
            <a:spLocks noGrp="1"/>
          </p:cNvSpPr>
          <p:nvPr>
            <p:ph idx="1"/>
          </p:nvPr>
        </p:nvSpPr>
        <p:spPr>
          <a:xfrm>
            <a:off x="704087" y="1117578"/>
            <a:ext cx="4896612" cy="3076382"/>
          </a:xfrm>
        </p:spPr>
        <p:txBody>
          <a:bodyPr vert="horz" lIns="91440" tIns="45720" rIns="91440" bIns="45720" rtlCol="0" anchor="t">
            <a:noAutofit/>
          </a:bodyPr>
          <a:lstStyle/>
          <a:p>
            <a:pPr marL="172720" marR="2540" indent="-172720" defTabSz="576056">
              <a:spcBef>
                <a:spcPts val="1200"/>
              </a:spcBef>
              <a:buSzPct val="100000"/>
              <a:buBlip>
                <a:blip r:embed="rId6"/>
              </a:buBlip>
              <a:defRPr/>
            </a:pPr>
            <a:r>
              <a:rPr lang="en-US" spc="-5" dirty="0">
                <a:ea typeface="Source Sans Pro"/>
                <a:cs typeface="Source Sans Pro"/>
              </a:rPr>
              <a:t>Recovery of manganese by recycling waste tailings from a mine decommissioned in the 1970s </a:t>
            </a:r>
            <a:endParaRPr lang="en-US" dirty="0"/>
          </a:p>
          <a:p>
            <a:pPr marL="172720" marR="2540" indent="-172720" defTabSz="576056">
              <a:spcBef>
                <a:spcPts val="1200"/>
              </a:spcBef>
              <a:buSzPct val="100000"/>
              <a:buBlip>
                <a:blip r:embed="rId6"/>
              </a:buBlip>
              <a:defRPr/>
            </a:pPr>
            <a:r>
              <a:rPr lang="en-US" spc="-5" dirty="0">
                <a:ea typeface="Source Sans Pro"/>
                <a:cs typeface="Source Sans Pro"/>
              </a:rPr>
              <a:t>Remediation and rehabilitation of tailings, stopping environmental impacts from leaking salts and metals into the local water courses</a:t>
            </a:r>
          </a:p>
          <a:p>
            <a:pPr marL="172720" marR="2540" indent="-172720" defTabSz="576056">
              <a:spcBef>
                <a:spcPts val="1200"/>
              </a:spcBef>
              <a:buSzPct val="100000"/>
              <a:buBlip>
                <a:blip r:embed="rId6"/>
              </a:buBlip>
              <a:defRPr/>
            </a:pPr>
            <a:r>
              <a:rPr lang="en-US" spc="-5" dirty="0">
                <a:ea typeface="Source Sans Pro"/>
                <a:cs typeface="Source Sans Pro"/>
              </a:rPr>
              <a:t>Planning to</a:t>
            </a:r>
            <a:r>
              <a:rPr lang="en-US" spc="-5" dirty="0">
                <a:solidFill>
                  <a:srgbClr val="FF0000"/>
                </a:solidFill>
                <a:ea typeface="Source Sans Pro"/>
                <a:cs typeface="Source Sans Pro"/>
              </a:rPr>
              <a:t> </a:t>
            </a:r>
            <a:r>
              <a:rPr lang="en-US" spc="-5" dirty="0">
                <a:ea typeface="Source Sans Pro"/>
                <a:cs typeface="Source Sans Pro"/>
              </a:rPr>
              <a:t>use 100% renewable, CO</a:t>
            </a:r>
            <a:r>
              <a:rPr lang="en-US" spc="-5" baseline="-25000" dirty="0">
                <a:ea typeface="Source Sans Pro"/>
                <a:cs typeface="Source Sans Pro"/>
              </a:rPr>
              <a:t>2</a:t>
            </a:r>
            <a:r>
              <a:rPr lang="en-US" spc="-5" dirty="0">
                <a:ea typeface="Source Sans Pro"/>
                <a:cs typeface="Source Sans Pro"/>
              </a:rPr>
              <a:t>-free power</a:t>
            </a:r>
          </a:p>
          <a:p>
            <a:pPr marL="172720" marR="2540" indent="-172720" defTabSz="576056">
              <a:spcBef>
                <a:spcPts val="1200"/>
              </a:spcBef>
              <a:buSzPct val="100000"/>
              <a:buBlip>
                <a:blip r:embed="rId6"/>
              </a:buBlip>
              <a:defRPr/>
            </a:pPr>
            <a:r>
              <a:rPr lang="en-US" spc="-5" dirty="0">
                <a:ea typeface="Source Sans Pro"/>
              </a:rPr>
              <a:t>Sourcing industrial water and steam from </a:t>
            </a:r>
            <a:r>
              <a:rPr lang="en-US" spc="-5" dirty="0" err="1">
                <a:ea typeface="Source Sans Pro"/>
              </a:rPr>
              <a:t>neighbouring</a:t>
            </a:r>
            <a:r>
              <a:rPr lang="en-US" spc="-5" dirty="0">
                <a:ea typeface="Source Sans Pro"/>
              </a:rPr>
              <a:t> power plant</a:t>
            </a:r>
          </a:p>
          <a:p>
            <a:pPr marL="172720" marR="2540" indent="-172720" defTabSz="576056">
              <a:spcBef>
                <a:spcPts val="1200"/>
              </a:spcBef>
              <a:buSzPct val="100000"/>
              <a:buBlip>
                <a:blip r:embed="rId6"/>
              </a:buBlip>
              <a:defRPr/>
            </a:pPr>
            <a:r>
              <a:rPr lang="en-US" spc="-5" dirty="0">
                <a:ea typeface="Source Sans Pro"/>
                <a:cs typeface="Source Sans Pro"/>
              </a:rPr>
              <a:t>Recycling of CO</a:t>
            </a:r>
            <a:r>
              <a:rPr lang="en-US" spc="-5" baseline="-25000" dirty="0">
                <a:ea typeface="Source Sans Pro"/>
                <a:cs typeface="Source Sans Pro"/>
              </a:rPr>
              <a:t>2</a:t>
            </a:r>
            <a:r>
              <a:rPr lang="en-US" spc="-5" dirty="0">
                <a:ea typeface="Source Sans Pro"/>
                <a:cs typeface="Source Sans Pro"/>
              </a:rPr>
              <a:t> and hydrogen process emissions, as well as reagent regeneration and recycling</a:t>
            </a:r>
          </a:p>
          <a:p>
            <a:pPr marL="172720" marR="2540" indent="-172720" defTabSz="576056">
              <a:spcBef>
                <a:spcPts val="1200"/>
              </a:spcBef>
              <a:buSzPct val="100000"/>
              <a:buBlip>
                <a:blip r:embed="rId6"/>
              </a:buBlip>
              <a:defRPr/>
            </a:pPr>
            <a:r>
              <a:rPr lang="en-US" spc="-5" dirty="0">
                <a:ea typeface="Source Sans Pro"/>
                <a:cs typeface="Source Sans Pro"/>
              </a:rPr>
              <a:t>Zero toxic selenium or fluorine used in process, unlike other manganese production</a:t>
            </a:r>
          </a:p>
          <a:p>
            <a:pPr marL="172720" marR="2540" indent="-172720" defTabSz="576056">
              <a:spcBef>
                <a:spcPts val="1200"/>
              </a:spcBef>
              <a:buSzPct val="100000"/>
              <a:buBlip>
                <a:blip r:embed="rId6"/>
              </a:buBlip>
              <a:defRPr/>
            </a:pPr>
            <a:r>
              <a:rPr lang="en-US" spc="-5" dirty="0">
                <a:ea typeface="Source Sans Pro"/>
                <a:cs typeface="Source Sans Pro"/>
              </a:rPr>
              <a:t>No CO</a:t>
            </a:r>
            <a:r>
              <a:rPr lang="en-US" spc="-5" baseline="-25000" dirty="0">
                <a:ea typeface="Source Sans Pro"/>
                <a:cs typeface="Source Sans Pro"/>
              </a:rPr>
              <a:t>2</a:t>
            </a:r>
            <a:r>
              <a:rPr lang="en-US" spc="-5" dirty="0">
                <a:ea typeface="Source Sans Pro"/>
                <a:cs typeface="Source Sans Pro"/>
              </a:rPr>
              <a:t> footprint from long-distance ore transportation : resource is adjacent to process plant</a:t>
            </a:r>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15</a:t>
            </a:fld>
            <a:endParaRPr kumimoji="0" lang="en-US" sz="643" b="1" i="0" u="none" strike="noStrike" kern="1200" cap="none" spc="0" normalizeH="0" baseline="0" noProof="0">
              <a:ln>
                <a:noFill/>
              </a:ln>
              <a:solidFill>
                <a:prstClr val="white"/>
              </a:solidFill>
              <a:effectLst/>
              <a:uLnTx/>
              <a:uFillTx/>
              <a:latin typeface="Montserrat" charset="0"/>
            </a:endParaRPr>
          </a:p>
        </p:txBody>
      </p:sp>
      <p:pic>
        <p:nvPicPr>
          <p:cNvPr id="7" name="Picture 6" descr="A picture containing grass, outdoor, person, plant&#10;&#10;Description automatically generated">
            <a:extLst>
              <a:ext uri="{FF2B5EF4-FFF2-40B4-BE49-F238E27FC236}">
                <a16:creationId xmlns:a16="http://schemas.microsoft.com/office/drawing/2014/main" id="{4A3A5DDF-FE91-40B4-86FC-D419AF23D4D4}"/>
              </a:ext>
            </a:extLst>
          </p:cNvPr>
          <p:cNvPicPr>
            <a:picLocks noChangeAspect="1"/>
          </p:cNvPicPr>
          <p:nvPr/>
        </p:nvPicPr>
        <p:blipFill rotWithShape="1">
          <a:blip r:embed="rId7"/>
          <a:srcRect l="14572" r="34572"/>
          <a:stretch/>
        </p:blipFill>
        <p:spPr>
          <a:xfrm>
            <a:off x="5802842" y="-7696"/>
            <a:ext cx="3341158" cy="4927419"/>
          </a:xfrm>
          <a:prstGeom prst="rect">
            <a:avLst/>
          </a:prstGeom>
        </p:spPr>
      </p:pic>
      <p:sp>
        <p:nvSpPr>
          <p:cNvPr id="8" name="TextBox 7">
            <a:extLst>
              <a:ext uri="{FF2B5EF4-FFF2-40B4-BE49-F238E27FC236}">
                <a16:creationId xmlns:a16="http://schemas.microsoft.com/office/drawing/2014/main" id="{52D6628A-B34C-3D40-951A-E0D33431F3AC}"/>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PROJECT OVERVIEW</a:t>
            </a:r>
          </a:p>
        </p:txBody>
      </p:sp>
    </p:spTree>
    <p:extLst>
      <p:ext uri="{BB962C8B-B14F-4D97-AF65-F5344CB8AC3E}">
        <p14:creationId xmlns:p14="http://schemas.microsoft.com/office/powerpoint/2010/main" val="3075497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29A2927-5AED-224C-9535-7F290F351A33}"/>
              </a:ext>
            </a:extLst>
          </p:cNvPr>
          <p:cNvSpPr>
            <a:spLocks noGrp="1"/>
          </p:cNvSpPr>
          <p:nvPr>
            <p:ph type="title"/>
          </p:nvPr>
        </p:nvSpPr>
        <p:spPr/>
        <p:txBody>
          <a:bodyPr/>
          <a:lstStyle/>
          <a:p>
            <a:r>
              <a:rPr lang="en-US"/>
              <a:t>Target project timeline</a:t>
            </a:r>
          </a:p>
        </p:txBody>
      </p:sp>
      <p:sp>
        <p:nvSpPr>
          <p:cNvPr id="56" name="Slide Number Placeholder 2">
            <a:extLst>
              <a:ext uri="{FF2B5EF4-FFF2-40B4-BE49-F238E27FC236}">
                <a16:creationId xmlns:a16="http://schemas.microsoft.com/office/drawing/2014/main" id="{DC2399D3-68A5-DE4F-B30E-682F7AF6614E}"/>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16</a:t>
            </a:fld>
            <a:endParaRPr kumimoji="0" lang="en-US" sz="643" b="1" i="0" u="none" strike="noStrike" kern="1200" cap="none" spc="0" normalizeH="0" baseline="0" noProof="0">
              <a:ln>
                <a:noFill/>
              </a:ln>
              <a:solidFill>
                <a:prstClr val="white"/>
              </a:solidFill>
              <a:effectLst/>
              <a:uLnTx/>
              <a:uFillTx/>
              <a:latin typeface="Montserrat" charset="0"/>
            </a:endParaRPr>
          </a:p>
        </p:txBody>
      </p:sp>
      <p:sp>
        <p:nvSpPr>
          <p:cNvPr id="89" name="Chevron 88">
            <a:extLst>
              <a:ext uri="{FF2B5EF4-FFF2-40B4-BE49-F238E27FC236}">
                <a16:creationId xmlns:a16="http://schemas.microsoft.com/office/drawing/2014/main" id="{971252B6-6D41-6E42-8BF0-C7C40F72ADC4}"/>
              </a:ext>
            </a:extLst>
          </p:cNvPr>
          <p:cNvSpPr/>
          <p:nvPr/>
        </p:nvSpPr>
        <p:spPr>
          <a:xfrm>
            <a:off x="201445" y="1046529"/>
            <a:ext cx="4678222" cy="32469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2022</a:t>
            </a:r>
          </a:p>
        </p:txBody>
      </p:sp>
      <p:sp>
        <p:nvSpPr>
          <p:cNvPr id="90" name="Chevron 89">
            <a:extLst>
              <a:ext uri="{FF2B5EF4-FFF2-40B4-BE49-F238E27FC236}">
                <a16:creationId xmlns:a16="http://schemas.microsoft.com/office/drawing/2014/main" id="{EAAC1A0C-4C3D-8D4E-9E67-226AC82360F9}"/>
              </a:ext>
            </a:extLst>
          </p:cNvPr>
          <p:cNvSpPr/>
          <p:nvPr/>
        </p:nvSpPr>
        <p:spPr>
          <a:xfrm>
            <a:off x="4762736" y="1046529"/>
            <a:ext cx="1177622" cy="32469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2023</a:t>
            </a:r>
          </a:p>
        </p:txBody>
      </p:sp>
      <p:sp>
        <p:nvSpPr>
          <p:cNvPr id="63" name="Rectangle 62">
            <a:extLst>
              <a:ext uri="{FF2B5EF4-FFF2-40B4-BE49-F238E27FC236}">
                <a16:creationId xmlns:a16="http://schemas.microsoft.com/office/drawing/2014/main" id="{236DE8DA-49E7-2C44-BD12-5CAE75AF89C8}"/>
              </a:ext>
            </a:extLst>
          </p:cNvPr>
          <p:cNvSpPr/>
          <p:nvPr/>
        </p:nvSpPr>
        <p:spPr>
          <a:xfrm>
            <a:off x="350520" y="1569106"/>
            <a:ext cx="8557260" cy="256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a:latin typeface="+mj-lt"/>
              </a:rPr>
              <a:t>1. DEMONSTRATION PLANT</a:t>
            </a:r>
          </a:p>
        </p:txBody>
      </p:sp>
      <p:sp>
        <p:nvSpPr>
          <p:cNvPr id="64" name="Rectangle 63">
            <a:extLst>
              <a:ext uri="{FF2B5EF4-FFF2-40B4-BE49-F238E27FC236}">
                <a16:creationId xmlns:a16="http://schemas.microsoft.com/office/drawing/2014/main" id="{9414CFF8-A47E-2544-B250-E7A1C055449B}"/>
              </a:ext>
            </a:extLst>
          </p:cNvPr>
          <p:cNvSpPr/>
          <p:nvPr/>
        </p:nvSpPr>
        <p:spPr>
          <a:xfrm>
            <a:off x="350520" y="1848455"/>
            <a:ext cx="2486950" cy="255693"/>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r>
              <a:rPr lang="en-US" sz="900"/>
              <a:t>Transport, Install &amp; Commissioning</a:t>
            </a:r>
          </a:p>
        </p:txBody>
      </p:sp>
      <p:sp>
        <p:nvSpPr>
          <p:cNvPr id="65" name="Rectangle 64">
            <a:extLst>
              <a:ext uri="{FF2B5EF4-FFF2-40B4-BE49-F238E27FC236}">
                <a16:creationId xmlns:a16="http://schemas.microsoft.com/office/drawing/2014/main" id="{595EA5E2-9256-144B-BC74-24132FB3D63F}"/>
              </a:ext>
            </a:extLst>
          </p:cNvPr>
          <p:cNvSpPr/>
          <p:nvPr/>
        </p:nvSpPr>
        <p:spPr>
          <a:xfrm>
            <a:off x="2864218" y="1848456"/>
            <a:ext cx="3298624" cy="255694"/>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t>Customer samples &amp; ongoing supply chain qualification</a:t>
            </a:r>
          </a:p>
        </p:txBody>
      </p:sp>
      <p:sp>
        <p:nvSpPr>
          <p:cNvPr id="70" name="Rectangle 69">
            <a:extLst>
              <a:ext uri="{FF2B5EF4-FFF2-40B4-BE49-F238E27FC236}">
                <a16:creationId xmlns:a16="http://schemas.microsoft.com/office/drawing/2014/main" id="{FFDF8C75-EEF1-C945-95D6-0750BDD80D9B}"/>
              </a:ext>
            </a:extLst>
          </p:cNvPr>
          <p:cNvSpPr/>
          <p:nvPr/>
        </p:nvSpPr>
        <p:spPr>
          <a:xfrm>
            <a:off x="350520" y="2258659"/>
            <a:ext cx="2490560" cy="25603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a:latin typeface="+mj-lt"/>
              </a:rPr>
              <a:t>2. DEFINITIVE FEASIBILITY STUDY</a:t>
            </a:r>
          </a:p>
        </p:txBody>
      </p:sp>
      <p:sp>
        <p:nvSpPr>
          <p:cNvPr id="73" name="Rectangle 72">
            <a:extLst>
              <a:ext uri="{FF2B5EF4-FFF2-40B4-BE49-F238E27FC236}">
                <a16:creationId xmlns:a16="http://schemas.microsoft.com/office/drawing/2014/main" id="{546045CB-6B28-A540-9C2F-867439AF21B4}"/>
              </a:ext>
            </a:extLst>
          </p:cNvPr>
          <p:cNvSpPr/>
          <p:nvPr/>
        </p:nvSpPr>
        <p:spPr>
          <a:xfrm>
            <a:off x="350520" y="2538488"/>
            <a:ext cx="2490560" cy="260496"/>
          </a:xfrm>
          <a:prstGeom prst="rect">
            <a:avLst/>
          </a:prstGeom>
          <a:solidFill>
            <a:schemeClr val="accent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900"/>
              <a:t>Responses to RFQs and finalize study</a:t>
            </a:r>
          </a:p>
        </p:txBody>
      </p:sp>
      <p:sp>
        <p:nvSpPr>
          <p:cNvPr id="75" name="Rectangle 74">
            <a:extLst>
              <a:ext uri="{FF2B5EF4-FFF2-40B4-BE49-F238E27FC236}">
                <a16:creationId xmlns:a16="http://schemas.microsoft.com/office/drawing/2014/main" id="{1D22C760-75CE-4D46-9A79-F3EC9B5AFA4B}"/>
              </a:ext>
            </a:extLst>
          </p:cNvPr>
          <p:cNvSpPr/>
          <p:nvPr/>
        </p:nvSpPr>
        <p:spPr>
          <a:xfrm>
            <a:off x="2853840" y="2258659"/>
            <a:ext cx="6058661" cy="25127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r>
              <a:rPr lang="en-US" sz="1000">
                <a:latin typeface="+mj-lt"/>
              </a:rPr>
              <a:t>3. ENGINEERING, PROCUREMENT, CONSTRUCTION, MANAGEMENT STRATEGY</a:t>
            </a:r>
          </a:p>
        </p:txBody>
      </p:sp>
      <p:sp>
        <p:nvSpPr>
          <p:cNvPr id="76" name="Rectangle 75">
            <a:extLst>
              <a:ext uri="{FF2B5EF4-FFF2-40B4-BE49-F238E27FC236}">
                <a16:creationId xmlns:a16="http://schemas.microsoft.com/office/drawing/2014/main" id="{2828784E-ABA3-7849-A249-462C192DDE36}"/>
              </a:ext>
            </a:extLst>
          </p:cNvPr>
          <p:cNvSpPr/>
          <p:nvPr/>
        </p:nvSpPr>
        <p:spPr>
          <a:xfrm>
            <a:off x="2863365" y="2538490"/>
            <a:ext cx="2191272" cy="260496"/>
          </a:xfrm>
          <a:prstGeom prst="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900"/>
              <a:t>Tender docs &amp; bid process</a:t>
            </a:r>
          </a:p>
        </p:txBody>
      </p:sp>
      <p:sp>
        <p:nvSpPr>
          <p:cNvPr id="77" name="Rectangle 76">
            <a:extLst>
              <a:ext uri="{FF2B5EF4-FFF2-40B4-BE49-F238E27FC236}">
                <a16:creationId xmlns:a16="http://schemas.microsoft.com/office/drawing/2014/main" id="{D5A03FB9-C2BA-BB40-B265-0E4577E11056}"/>
              </a:ext>
            </a:extLst>
          </p:cNvPr>
          <p:cNvSpPr/>
          <p:nvPr/>
        </p:nvSpPr>
        <p:spPr>
          <a:xfrm>
            <a:off x="350520" y="2956763"/>
            <a:ext cx="8257180" cy="2465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a:latin typeface="+mj-lt"/>
              </a:rPr>
              <a:t>4. PERMITTING PROCESS</a:t>
            </a:r>
          </a:p>
        </p:txBody>
      </p:sp>
      <p:sp>
        <p:nvSpPr>
          <p:cNvPr id="82" name="Rectangle 81">
            <a:extLst>
              <a:ext uri="{FF2B5EF4-FFF2-40B4-BE49-F238E27FC236}">
                <a16:creationId xmlns:a16="http://schemas.microsoft.com/office/drawing/2014/main" id="{C7918534-DE92-DA4B-B861-0CFC1EB3A1C7}"/>
              </a:ext>
            </a:extLst>
          </p:cNvPr>
          <p:cNvSpPr/>
          <p:nvPr/>
        </p:nvSpPr>
        <p:spPr>
          <a:xfrm>
            <a:off x="350520" y="3236594"/>
            <a:ext cx="2486950" cy="256032"/>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r>
              <a:rPr lang="en-US" sz="900"/>
              <a:t>Final EIA Report submission</a:t>
            </a:r>
          </a:p>
        </p:txBody>
      </p:sp>
      <p:sp>
        <p:nvSpPr>
          <p:cNvPr id="83" name="Rectangle 82">
            <a:extLst>
              <a:ext uri="{FF2B5EF4-FFF2-40B4-BE49-F238E27FC236}">
                <a16:creationId xmlns:a16="http://schemas.microsoft.com/office/drawing/2014/main" id="{0101465D-53BD-B543-829B-3820FA0F814A}"/>
              </a:ext>
            </a:extLst>
          </p:cNvPr>
          <p:cNvSpPr/>
          <p:nvPr/>
        </p:nvSpPr>
        <p:spPr>
          <a:xfrm>
            <a:off x="2859457" y="3236594"/>
            <a:ext cx="2051943" cy="256032"/>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r>
              <a:rPr lang="en-US" sz="900"/>
              <a:t>EIA Public Review Period</a:t>
            </a:r>
          </a:p>
        </p:txBody>
      </p:sp>
      <p:sp>
        <p:nvSpPr>
          <p:cNvPr id="85" name="Rectangle 84">
            <a:extLst>
              <a:ext uri="{FF2B5EF4-FFF2-40B4-BE49-F238E27FC236}">
                <a16:creationId xmlns:a16="http://schemas.microsoft.com/office/drawing/2014/main" id="{33C7C012-CF5B-934A-85F3-BE6DD2D589F1}"/>
              </a:ext>
            </a:extLst>
          </p:cNvPr>
          <p:cNvSpPr/>
          <p:nvPr/>
        </p:nvSpPr>
        <p:spPr>
          <a:xfrm>
            <a:off x="3107787" y="3515164"/>
            <a:ext cx="2462697" cy="251270"/>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r>
              <a:rPr lang="en-US" sz="900"/>
              <a:t>Land planning permit &amp; construction permit</a:t>
            </a:r>
          </a:p>
        </p:txBody>
      </p:sp>
      <p:sp>
        <p:nvSpPr>
          <p:cNvPr id="86" name="Rectangle 85">
            <a:extLst>
              <a:ext uri="{FF2B5EF4-FFF2-40B4-BE49-F238E27FC236}">
                <a16:creationId xmlns:a16="http://schemas.microsoft.com/office/drawing/2014/main" id="{E39B5690-DB24-234F-8297-77223E96C681}"/>
              </a:ext>
            </a:extLst>
          </p:cNvPr>
          <p:cNvSpPr/>
          <p:nvPr/>
        </p:nvSpPr>
        <p:spPr>
          <a:xfrm>
            <a:off x="350520" y="3951334"/>
            <a:ext cx="5219962" cy="25603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a:latin typeface="+mj-lt"/>
              </a:rPr>
              <a:t>5. FINANCING</a:t>
            </a:r>
          </a:p>
        </p:txBody>
      </p:sp>
      <p:sp>
        <p:nvSpPr>
          <p:cNvPr id="87" name="Rectangle 86">
            <a:extLst>
              <a:ext uri="{FF2B5EF4-FFF2-40B4-BE49-F238E27FC236}">
                <a16:creationId xmlns:a16="http://schemas.microsoft.com/office/drawing/2014/main" id="{2476562D-53AA-F746-82A9-6F5AF68E2908}"/>
              </a:ext>
            </a:extLst>
          </p:cNvPr>
          <p:cNvSpPr/>
          <p:nvPr/>
        </p:nvSpPr>
        <p:spPr>
          <a:xfrm>
            <a:off x="3933808" y="4230043"/>
            <a:ext cx="1636674" cy="256032"/>
          </a:xfrm>
          <a:prstGeom prst="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900"/>
              <a:t>Project Financing</a:t>
            </a:r>
          </a:p>
        </p:txBody>
      </p:sp>
      <p:sp>
        <p:nvSpPr>
          <p:cNvPr id="88" name="Rectangle 87">
            <a:extLst>
              <a:ext uri="{FF2B5EF4-FFF2-40B4-BE49-F238E27FC236}">
                <a16:creationId xmlns:a16="http://schemas.microsoft.com/office/drawing/2014/main" id="{98AD55C2-5861-2641-8877-83BCBC5759E1}"/>
              </a:ext>
            </a:extLst>
          </p:cNvPr>
          <p:cNvSpPr/>
          <p:nvPr/>
        </p:nvSpPr>
        <p:spPr>
          <a:xfrm>
            <a:off x="350520" y="4230043"/>
            <a:ext cx="3561004" cy="256032"/>
          </a:xfrm>
          <a:prstGeom prst="rect">
            <a:avLst/>
          </a:prstGeom>
          <a:solidFill>
            <a:schemeClr val="accent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900"/>
              <a:t>Customer off-take contracts</a:t>
            </a:r>
          </a:p>
        </p:txBody>
      </p:sp>
      <p:sp>
        <p:nvSpPr>
          <p:cNvPr id="94" name="Rectangle 93">
            <a:extLst>
              <a:ext uri="{FF2B5EF4-FFF2-40B4-BE49-F238E27FC236}">
                <a16:creationId xmlns:a16="http://schemas.microsoft.com/office/drawing/2014/main" id="{FF29C73E-D187-E942-93C5-80AFB5530CF9}"/>
              </a:ext>
            </a:extLst>
          </p:cNvPr>
          <p:cNvSpPr/>
          <p:nvPr/>
        </p:nvSpPr>
        <p:spPr>
          <a:xfrm>
            <a:off x="6185127" y="1848454"/>
            <a:ext cx="2722653" cy="256032"/>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t>Available for testing other feedstocks</a:t>
            </a:r>
          </a:p>
        </p:txBody>
      </p:sp>
      <p:sp>
        <p:nvSpPr>
          <p:cNvPr id="95" name="Rectangle 94">
            <a:extLst>
              <a:ext uri="{FF2B5EF4-FFF2-40B4-BE49-F238E27FC236}">
                <a16:creationId xmlns:a16="http://schemas.microsoft.com/office/drawing/2014/main" id="{8D32DFD4-002C-B844-9C2A-9DCDFC10CED7}"/>
              </a:ext>
            </a:extLst>
          </p:cNvPr>
          <p:cNvSpPr/>
          <p:nvPr/>
        </p:nvSpPr>
        <p:spPr>
          <a:xfrm>
            <a:off x="5076920" y="2537229"/>
            <a:ext cx="3616505" cy="256032"/>
          </a:xfrm>
          <a:prstGeom prst="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Detailed engineering, construction, commissioning</a:t>
            </a:r>
          </a:p>
        </p:txBody>
      </p:sp>
      <p:sp>
        <p:nvSpPr>
          <p:cNvPr id="96" name="Rectangle 95">
            <a:extLst>
              <a:ext uri="{FF2B5EF4-FFF2-40B4-BE49-F238E27FC236}">
                <a16:creationId xmlns:a16="http://schemas.microsoft.com/office/drawing/2014/main" id="{6EDF402F-434C-B143-A7A2-49A164E1E86D}"/>
              </a:ext>
            </a:extLst>
          </p:cNvPr>
          <p:cNvSpPr/>
          <p:nvPr/>
        </p:nvSpPr>
        <p:spPr>
          <a:xfrm>
            <a:off x="7421977" y="3515164"/>
            <a:ext cx="1185723" cy="256032"/>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45720" rIns="91440" bIns="45720" rtlCol="0" anchor="ctr"/>
          <a:lstStyle/>
          <a:p>
            <a:r>
              <a:rPr lang="en-US" sz="900"/>
              <a:t>Operational permits</a:t>
            </a:r>
          </a:p>
        </p:txBody>
      </p:sp>
      <p:sp>
        <p:nvSpPr>
          <p:cNvPr id="28" name="TextBox 27">
            <a:extLst>
              <a:ext uri="{FF2B5EF4-FFF2-40B4-BE49-F238E27FC236}">
                <a16:creationId xmlns:a16="http://schemas.microsoft.com/office/drawing/2014/main" id="{55CD2268-DAE7-4744-8C12-88E1BD3E7B14}"/>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PROJECT OVERVIEW</a:t>
            </a:r>
          </a:p>
        </p:txBody>
      </p:sp>
      <p:sp>
        <p:nvSpPr>
          <p:cNvPr id="2" name="TextBox 1">
            <a:extLst>
              <a:ext uri="{FF2B5EF4-FFF2-40B4-BE49-F238E27FC236}">
                <a16:creationId xmlns:a16="http://schemas.microsoft.com/office/drawing/2014/main" id="{AB50E98E-A5B6-4798-8CB4-4F810025B536}"/>
              </a:ext>
            </a:extLst>
          </p:cNvPr>
          <p:cNvSpPr txBox="1"/>
          <p:nvPr/>
        </p:nvSpPr>
        <p:spPr>
          <a:xfrm>
            <a:off x="283285" y="4738704"/>
            <a:ext cx="8274986" cy="215444"/>
          </a:xfrm>
          <a:prstGeom prst="rect">
            <a:avLst/>
          </a:prstGeom>
          <a:noFill/>
        </p:spPr>
        <p:txBody>
          <a:bodyPr wrap="square" lIns="91440" tIns="45720" rIns="91440" bIns="45720" rtlCol="0" anchor="t">
            <a:spAutoFit/>
          </a:bodyPr>
          <a:lstStyle/>
          <a:p>
            <a:r>
              <a:rPr lang="en-US" sz="800" dirty="0">
                <a:solidFill>
                  <a:srgbClr val="000000"/>
                </a:solidFill>
                <a:latin typeface="+mj-lt"/>
                <a:ea typeface="Montserrat" charset="0"/>
                <a:cs typeface="Montserrat" charset="0"/>
              </a:rPr>
              <a:t>Note: Timelines are subject to change based on the definitive feasibility study, permitting and EPC strategy outcomes</a:t>
            </a:r>
            <a:endParaRPr lang="en-CA" sz="800" dirty="0">
              <a:solidFill>
                <a:srgbClr val="000000"/>
              </a:solidFill>
              <a:latin typeface="+mj-lt"/>
              <a:ea typeface="Montserrat" charset="0"/>
              <a:cs typeface="Montserrat" charset="0"/>
            </a:endParaRPr>
          </a:p>
        </p:txBody>
      </p:sp>
      <p:sp>
        <p:nvSpPr>
          <p:cNvPr id="29" name="Chevron 89">
            <a:extLst>
              <a:ext uri="{FF2B5EF4-FFF2-40B4-BE49-F238E27FC236}">
                <a16:creationId xmlns:a16="http://schemas.microsoft.com/office/drawing/2014/main" id="{C360A3BE-828E-43FA-99F5-0610819267B5}"/>
              </a:ext>
            </a:extLst>
          </p:cNvPr>
          <p:cNvSpPr/>
          <p:nvPr/>
        </p:nvSpPr>
        <p:spPr>
          <a:xfrm>
            <a:off x="5821692" y="1046529"/>
            <a:ext cx="1177622" cy="32469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2024</a:t>
            </a:r>
          </a:p>
        </p:txBody>
      </p:sp>
      <p:sp>
        <p:nvSpPr>
          <p:cNvPr id="30" name="Chevron 89">
            <a:extLst>
              <a:ext uri="{FF2B5EF4-FFF2-40B4-BE49-F238E27FC236}">
                <a16:creationId xmlns:a16="http://schemas.microsoft.com/office/drawing/2014/main" id="{64E52CB0-EE78-4815-A557-9741C23902F5}"/>
              </a:ext>
            </a:extLst>
          </p:cNvPr>
          <p:cNvSpPr/>
          <p:nvPr/>
        </p:nvSpPr>
        <p:spPr>
          <a:xfrm>
            <a:off x="6880647" y="1046529"/>
            <a:ext cx="1177622" cy="32469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2025</a:t>
            </a:r>
          </a:p>
        </p:txBody>
      </p:sp>
      <p:sp>
        <p:nvSpPr>
          <p:cNvPr id="31" name="Chevron 89">
            <a:extLst>
              <a:ext uri="{FF2B5EF4-FFF2-40B4-BE49-F238E27FC236}">
                <a16:creationId xmlns:a16="http://schemas.microsoft.com/office/drawing/2014/main" id="{94B966C7-0714-4A1A-837D-BD1D63FC8CB9}"/>
              </a:ext>
            </a:extLst>
          </p:cNvPr>
          <p:cNvSpPr/>
          <p:nvPr/>
        </p:nvSpPr>
        <p:spPr>
          <a:xfrm>
            <a:off x="7939603" y="1046529"/>
            <a:ext cx="1177622" cy="32469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2026</a:t>
            </a:r>
          </a:p>
        </p:txBody>
      </p:sp>
      <p:sp>
        <p:nvSpPr>
          <p:cNvPr id="3" name="Arrow: Pentagon 2">
            <a:extLst>
              <a:ext uri="{FF2B5EF4-FFF2-40B4-BE49-F238E27FC236}">
                <a16:creationId xmlns:a16="http://schemas.microsoft.com/office/drawing/2014/main" id="{0A05E451-1E53-465E-95A7-3AF5D000876E}"/>
              </a:ext>
            </a:extLst>
          </p:cNvPr>
          <p:cNvSpPr/>
          <p:nvPr/>
        </p:nvSpPr>
        <p:spPr>
          <a:xfrm>
            <a:off x="8692615" y="2538354"/>
            <a:ext cx="369089" cy="253512"/>
          </a:xfrm>
          <a:prstGeom prst="homePlate">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428381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B0F640-93AC-504F-94BC-FE3FD93594FD}"/>
              </a:ext>
            </a:extLst>
          </p:cNvPr>
          <p:cNvPicPr>
            <a:picLocks noChangeAspect="1"/>
          </p:cNvPicPr>
          <p:nvPr/>
        </p:nvPicPr>
        <p:blipFill rotWithShape="1">
          <a:blip r:embed="rId4"/>
          <a:srcRect l="16879" t="13475"/>
          <a:stretch/>
        </p:blipFill>
        <p:spPr>
          <a:xfrm>
            <a:off x="5029200" y="2405864"/>
            <a:ext cx="4114800" cy="2518635"/>
          </a:xfrm>
          <a:prstGeom prst="rect">
            <a:avLst/>
          </a:prstGeom>
        </p:spPr>
      </p:pic>
      <p:graphicFrame>
        <p:nvGraphicFramePr>
          <p:cNvPr id="6" name="Object 5" hidden="1">
            <a:extLst>
              <a:ext uri="{FF2B5EF4-FFF2-40B4-BE49-F238E27FC236}">
                <a16:creationId xmlns:a16="http://schemas.microsoft.com/office/drawing/2014/main" id="{D68B2A1E-C70D-B44C-AB32-F6F587884B1B}"/>
              </a:ext>
            </a:extLst>
          </p:cNvPr>
          <p:cNvGraphicFramePr>
            <a:graphicFrameLocks noChangeAspect="1"/>
          </p:cNvGraphicFramePr>
          <p:nvPr>
            <p:custDataLst>
              <p:tags r:id="rId1"/>
            </p:custDataLst>
            <p:extLst>
              <p:ext uri="{D42A27DB-BD31-4B8C-83A1-F6EECF244321}">
                <p14:modId xmlns:p14="http://schemas.microsoft.com/office/powerpoint/2010/main" val="9475698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D68B2A1E-C70D-B44C-AB32-F6F587884B1B}"/>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BE36FE-B585-C14A-9F4C-49BD2FFA565E}"/>
              </a:ext>
            </a:extLst>
          </p:cNvPr>
          <p:cNvSpPr>
            <a:spLocks noGrp="1"/>
          </p:cNvSpPr>
          <p:nvPr>
            <p:ph type="title"/>
          </p:nvPr>
        </p:nvSpPr>
        <p:spPr>
          <a:xfrm>
            <a:off x="704087" y="364950"/>
            <a:ext cx="4185627" cy="1152397"/>
          </a:xfrm>
        </p:spPr>
        <p:txBody>
          <a:bodyPr vert="horz"/>
          <a:lstStyle/>
          <a:p>
            <a:r>
              <a:rPr lang="en-US" dirty="0"/>
              <a:t>Demonstration plant is a key next step, with large sample production H2 2022 </a:t>
            </a:r>
          </a:p>
        </p:txBody>
      </p:sp>
      <p:sp>
        <p:nvSpPr>
          <p:cNvPr id="11" name="Content Placeholder 10">
            <a:extLst>
              <a:ext uri="{FF2B5EF4-FFF2-40B4-BE49-F238E27FC236}">
                <a16:creationId xmlns:a16="http://schemas.microsoft.com/office/drawing/2014/main" id="{2D85A883-622F-D049-ABCE-8746AFCF381B}"/>
              </a:ext>
            </a:extLst>
          </p:cNvPr>
          <p:cNvSpPr>
            <a:spLocks noGrp="1"/>
          </p:cNvSpPr>
          <p:nvPr>
            <p:ph idx="1"/>
          </p:nvPr>
        </p:nvSpPr>
        <p:spPr>
          <a:xfrm>
            <a:off x="704088" y="1342229"/>
            <a:ext cx="4185626" cy="3328160"/>
          </a:xfrm>
        </p:spPr>
        <p:txBody>
          <a:bodyPr vert="horz" lIns="91440" tIns="45720" rIns="91440" bIns="45720" rtlCol="0" anchor="t">
            <a:noAutofit/>
          </a:bodyPr>
          <a:lstStyle/>
          <a:p>
            <a:pPr marL="182880" indent="-182880">
              <a:spcBef>
                <a:spcPts val="1200"/>
              </a:spcBef>
            </a:pPr>
            <a:r>
              <a:rPr lang="en-US" sz="1100">
                <a:ea typeface="Source Sans Pro"/>
              </a:rPr>
              <a:t>Demonstration Plant is 7X scale-up of EMN’s successful Pilot Plant</a:t>
            </a:r>
          </a:p>
          <a:p>
            <a:pPr marL="182880" indent="-182880">
              <a:spcBef>
                <a:spcPts val="1200"/>
              </a:spcBef>
            </a:pPr>
            <a:r>
              <a:rPr lang="en-US" sz="1100">
                <a:ea typeface="Source Sans Pro"/>
              </a:rPr>
              <a:t>Assembly and cold-commissioning completed, with final inspection and acceptance expected to be complete by March</a:t>
            </a:r>
          </a:p>
          <a:p>
            <a:pPr marL="182880" indent="-182880">
              <a:spcBef>
                <a:spcPts val="1200"/>
              </a:spcBef>
            </a:pPr>
            <a:r>
              <a:rPr lang="en-US" sz="1100">
                <a:ea typeface="Source Sans Pro"/>
              </a:rPr>
              <a:t>Czech site delivery of Demonstration Plant modules targeted for April, with installation and commissioning scheduled for completion in August 2022</a:t>
            </a:r>
          </a:p>
          <a:p>
            <a:pPr marL="182880" indent="-182880">
              <a:spcBef>
                <a:spcPts val="1200"/>
              </a:spcBef>
            </a:pPr>
            <a:r>
              <a:rPr lang="en-US" sz="1100">
                <a:ea typeface="Source Sans Pro"/>
              </a:rPr>
              <a:t>Demonstration Plant designed to produce large-scale product samples</a:t>
            </a:r>
            <a:r>
              <a:rPr lang="en-US" sz="1100">
                <a:highlight>
                  <a:srgbClr val="C0C0C0"/>
                </a:highlight>
                <a:ea typeface="Source Sans Pro"/>
              </a:rPr>
              <a:t> </a:t>
            </a:r>
          </a:p>
          <a:p>
            <a:pPr marL="182880" indent="-182880">
              <a:spcBef>
                <a:spcPts val="1200"/>
              </a:spcBef>
            </a:pPr>
            <a:r>
              <a:rPr lang="en-US" sz="1100">
                <a:ea typeface="Source Sans Pro"/>
              </a:rPr>
              <a:t>Demonstration Plant is a key step on the path to supply chain qualification of </a:t>
            </a:r>
            <a:r>
              <a:rPr lang="en-US" sz="1100" err="1">
                <a:ea typeface="Source Sans Pro"/>
              </a:rPr>
              <a:t>Chvaletice</a:t>
            </a:r>
            <a:r>
              <a:rPr lang="en-US" sz="1100">
                <a:ea typeface="Source Sans Pro"/>
              </a:rPr>
              <a:t> high purity manganese products</a:t>
            </a:r>
            <a:endParaRPr lang="en-US" sz="1100"/>
          </a:p>
          <a:p>
            <a:pPr marL="182880" indent="-182880">
              <a:spcBef>
                <a:spcPts val="1200"/>
              </a:spcBef>
            </a:pPr>
            <a:r>
              <a:rPr lang="en-US" sz="1100">
                <a:ea typeface="Source Sans Pro"/>
              </a:rPr>
              <a:t>55% of first year’s Demonstration Plant capacity has been allocated to five major international HPM customers (ongoing discussions and negotiations with other potential customers)</a:t>
            </a:r>
          </a:p>
        </p:txBody>
      </p:sp>
      <p:sp>
        <p:nvSpPr>
          <p:cNvPr id="8" name="TextBox 7">
            <a:extLst>
              <a:ext uri="{FF2B5EF4-FFF2-40B4-BE49-F238E27FC236}">
                <a16:creationId xmlns:a16="http://schemas.microsoft.com/office/drawing/2014/main" id="{65ADE1DC-F8C2-AF4C-884D-546CAC9DD57F}"/>
              </a:ext>
            </a:extLst>
          </p:cNvPr>
          <p:cNvSpPr txBox="1"/>
          <p:nvPr/>
        </p:nvSpPr>
        <p:spPr>
          <a:xfrm>
            <a:off x="5029200" y="4670395"/>
            <a:ext cx="4114799" cy="246221"/>
          </a:xfrm>
          <a:prstGeom prst="rect">
            <a:avLst/>
          </a:prstGeom>
          <a:solidFill>
            <a:schemeClr val="tx1">
              <a:alpha val="20000"/>
            </a:schemeClr>
          </a:solidFill>
        </p:spPr>
        <p:txBody>
          <a:bodyPr wrap="square" rtlCol="0">
            <a:spAutoFit/>
          </a:bodyPr>
          <a:lstStyle/>
          <a:p>
            <a:r>
              <a:rPr lang="en-US" sz="1000">
                <a:solidFill>
                  <a:schemeClr val="bg1"/>
                </a:solidFill>
                <a:latin typeface="Franklin Gothic Medium Cond" panose="020B0606030402020204" pitchFamily="34" charset="0"/>
                <a:ea typeface="Montserrat" charset="0"/>
                <a:cs typeface="Montserrat" charset="0"/>
              </a:rPr>
              <a:t>Thickener units</a:t>
            </a:r>
          </a:p>
        </p:txBody>
      </p:sp>
      <p:cxnSp>
        <p:nvCxnSpPr>
          <p:cNvPr id="13" name="Straight Connector 12">
            <a:extLst>
              <a:ext uri="{FF2B5EF4-FFF2-40B4-BE49-F238E27FC236}">
                <a16:creationId xmlns:a16="http://schemas.microsoft.com/office/drawing/2014/main" id="{07D2EB8E-49E0-5843-B87B-125789DAFF61}"/>
              </a:ext>
            </a:extLst>
          </p:cNvPr>
          <p:cNvCxnSpPr>
            <a:cxnSpLocks/>
          </p:cNvCxnSpPr>
          <p:nvPr/>
        </p:nvCxnSpPr>
        <p:spPr>
          <a:xfrm>
            <a:off x="765544" y="949842"/>
            <a:ext cx="380645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D0B782-F204-7E40-B369-E11FCA4E5270}"/>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PROJECT OVERVIEW</a:t>
            </a:r>
          </a:p>
        </p:txBody>
      </p:sp>
      <p:sp>
        <p:nvSpPr>
          <p:cNvPr id="3" name="Slide Number Placeholder 2">
            <a:extLst>
              <a:ext uri="{FF2B5EF4-FFF2-40B4-BE49-F238E27FC236}">
                <a16:creationId xmlns:a16="http://schemas.microsoft.com/office/drawing/2014/main" id="{F6F684A8-DBAD-6E46-98DA-1A78CD79D629}"/>
              </a:ext>
            </a:extLst>
          </p:cNvPr>
          <p:cNvSpPr>
            <a:spLocks noGrp="1"/>
          </p:cNvSpPr>
          <p:nvPr>
            <p:ph type="sldNum" sz="quarter" idx="12"/>
          </p:nvPr>
        </p:nvSpPr>
        <p:spPr/>
        <p:txBody>
          <a:bodyPr/>
          <a:lstStyle/>
          <a:p>
            <a:fld id="{8F0AAAA6-56A2-7644-A023-2910ED97B8A2}" type="slidenum">
              <a:rPr lang="en-US" smtClean="0"/>
              <a:t>17</a:t>
            </a:fld>
            <a:endParaRPr lang="en-US"/>
          </a:p>
        </p:txBody>
      </p:sp>
      <p:pic>
        <p:nvPicPr>
          <p:cNvPr id="5" name="Picture 4">
            <a:extLst>
              <a:ext uri="{FF2B5EF4-FFF2-40B4-BE49-F238E27FC236}">
                <a16:creationId xmlns:a16="http://schemas.microsoft.com/office/drawing/2014/main" id="{75A6B8F1-E20A-684E-8AFE-9E06D1E12FFD}"/>
              </a:ext>
            </a:extLst>
          </p:cNvPr>
          <p:cNvPicPr>
            <a:picLocks noChangeAspect="1"/>
          </p:cNvPicPr>
          <p:nvPr/>
        </p:nvPicPr>
        <p:blipFill rotWithShape="1">
          <a:blip r:embed="rId7"/>
          <a:srcRect l="3279" t="12801" b="10106"/>
          <a:stretch/>
        </p:blipFill>
        <p:spPr>
          <a:xfrm>
            <a:off x="5029200" y="-9432"/>
            <a:ext cx="4114800" cy="2374260"/>
          </a:xfrm>
          <a:prstGeom prst="rect">
            <a:avLst/>
          </a:prstGeom>
        </p:spPr>
      </p:pic>
      <p:sp>
        <p:nvSpPr>
          <p:cNvPr id="12" name="TextBox 11">
            <a:extLst>
              <a:ext uri="{FF2B5EF4-FFF2-40B4-BE49-F238E27FC236}">
                <a16:creationId xmlns:a16="http://schemas.microsoft.com/office/drawing/2014/main" id="{F2F616A6-5B60-47A2-9B0C-6D8197D8AAEF}"/>
              </a:ext>
            </a:extLst>
          </p:cNvPr>
          <p:cNvSpPr txBox="1"/>
          <p:nvPr/>
        </p:nvSpPr>
        <p:spPr>
          <a:xfrm>
            <a:off x="5029201" y="2118607"/>
            <a:ext cx="4114800" cy="246221"/>
          </a:xfrm>
          <a:prstGeom prst="rect">
            <a:avLst/>
          </a:prstGeom>
          <a:solidFill>
            <a:schemeClr val="tx1">
              <a:alpha val="19588"/>
            </a:schemeClr>
          </a:solidFill>
        </p:spPr>
        <p:txBody>
          <a:bodyPr wrap="square" rtlCol="0">
            <a:spAutoFit/>
          </a:bodyPr>
          <a:lstStyle/>
          <a:p>
            <a:r>
              <a:rPr lang="en-US" sz="1000">
                <a:solidFill>
                  <a:schemeClr val="bg1"/>
                </a:solidFill>
                <a:latin typeface="Franklin Gothic Medium Cond" panose="020B0606030402020204" pitchFamily="34" charset="0"/>
                <a:ea typeface="Montserrat" charset="0"/>
                <a:cs typeface="Montserrat" charset="0"/>
              </a:rPr>
              <a:t>Filter press</a:t>
            </a:r>
          </a:p>
        </p:txBody>
      </p:sp>
    </p:spTree>
    <p:extLst>
      <p:ext uri="{BB962C8B-B14F-4D97-AF65-F5344CB8AC3E}">
        <p14:creationId xmlns:p14="http://schemas.microsoft.com/office/powerpoint/2010/main" val="79690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193AC8B-67BC-9C42-9BE2-9C8AE3C06B6E}"/>
              </a:ext>
            </a:extLst>
          </p:cNvPr>
          <p:cNvGraphicFramePr>
            <a:graphicFrameLocks noChangeAspect="1"/>
          </p:cNvGraphicFramePr>
          <p:nvPr>
            <p:custDataLst>
              <p:tags r:id="rId1"/>
            </p:custDataLst>
            <p:extLst>
              <p:ext uri="{D42A27DB-BD31-4B8C-83A1-F6EECF244321}">
                <p14:modId xmlns:p14="http://schemas.microsoft.com/office/powerpoint/2010/main" val="2638360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4193AC8B-67BC-9C42-9BE2-9C8AE3C06B6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A9D716F-5DCD-8948-B83C-7E4DE5BE76E0}"/>
              </a:ext>
            </a:extLst>
          </p:cNvPr>
          <p:cNvSpPr>
            <a:spLocks noGrp="1"/>
          </p:cNvSpPr>
          <p:nvPr>
            <p:ph type="title"/>
          </p:nvPr>
        </p:nvSpPr>
        <p:spPr>
          <a:xfrm>
            <a:off x="704088" y="361296"/>
            <a:ext cx="8004526" cy="629201"/>
          </a:xfrm>
        </p:spPr>
        <p:txBody>
          <a:bodyPr vert="horz"/>
          <a:lstStyle/>
          <a:p>
            <a:r>
              <a:rPr lang="en-US"/>
              <a:t>Feasibility study, approvals, and off-take discussions are progressing well</a:t>
            </a:r>
          </a:p>
        </p:txBody>
      </p:sp>
      <p:sp>
        <p:nvSpPr>
          <p:cNvPr id="2" name="Content Placeholder 1">
            <a:extLst>
              <a:ext uri="{FF2B5EF4-FFF2-40B4-BE49-F238E27FC236}">
                <a16:creationId xmlns:a16="http://schemas.microsoft.com/office/drawing/2014/main" id="{00B4F7B3-15C6-4648-8D3B-A0203504630C}"/>
              </a:ext>
            </a:extLst>
          </p:cNvPr>
          <p:cNvSpPr>
            <a:spLocks noGrp="1"/>
          </p:cNvSpPr>
          <p:nvPr>
            <p:ph idx="1"/>
          </p:nvPr>
        </p:nvSpPr>
        <p:spPr>
          <a:xfrm>
            <a:off x="704088" y="1140092"/>
            <a:ext cx="3867912" cy="3553055"/>
          </a:xfrm>
        </p:spPr>
        <p:txBody>
          <a:bodyPr vert="horz" lIns="91440" tIns="45720" rIns="91440" bIns="45720" rtlCol="0" anchor="t">
            <a:noAutofit/>
          </a:bodyPr>
          <a:lstStyle/>
          <a:p>
            <a:pPr marL="172720" indent="-172720">
              <a:spcBef>
                <a:spcPts val="1200"/>
              </a:spcBef>
            </a:pPr>
            <a:r>
              <a:rPr lang="en-US" sz="1100"/>
              <a:t>Physical progress on feasibility study (FS) is more than 80% complete with final report expected in mid-2022</a:t>
            </a:r>
          </a:p>
          <a:p>
            <a:pPr marL="172720" indent="-172720">
              <a:spcBef>
                <a:spcPts val="1200"/>
              </a:spcBef>
            </a:pPr>
            <a:r>
              <a:rPr lang="en-US" sz="1100"/>
              <a:t>Tender and bid process well underway for power, reagents and equipment </a:t>
            </a:r>
          </a:p>
          <a:p>
            <a:pPr marL="172720" indent="-172720">
              <a:spcBef>
                <a:spcPts val="1200"/>
              </a:spcBef>
            </a:pPr>
            <a:r>
              <a:rPr lang="en-US" sz="1100">
                <a:ea typeface="Source Sans Pro"/>
              </a:rPr>
              <a:t>Environmental and Social Impact Assessment (ESIA) filing targeted in 2022 </a:t>
            </a:r>
          </a:p>
          <a:p>
            <a:pPr marL="172720" indent="-172720">
              <a:spcBef>
                <a:spcPts val="1200"/>
              </a:spcBef>
            </a:pPr>
            <a:r>
              <a:rPr lang="en-US" sz="1100">
                <a:ea typeface="Source Sans Pro"/>
              </a:rPr>
              <a:t>Off-take discussions and negotiations continue with potential customers, including cathode, battery and automotive companies</a:t>
            </a:r>
          </a:p>
          <a:p>
            <a:pPr marL="172720" indent="-172720">
              <a:spcBef>
                <a:spcPts val="1200"/>
              </a:spcBef>
            </a:pPr>
            <a:r>
              <a:rPr lang="en-US" sz="1100">
                <a:ea typeface="Source Sans Pro"/>
              </a:rPr>
              <a:t>Original pilot plant has been restarted to produce small product samples, helping to accelerate off-take supply-chain qualification </a:t>
            </a:r>
          </a:p>
        </p:txBody>
      </p:sp>
      <p:sp>
        <p:nvSpPr>
          <p:cNvPr id="3" name="Slide Number Placeholder 2">
            <a:extLst>
              <a:ext uri="{FF2B5EF4-FFF2-40B4-BE49-F238E27FC236}">
                <a16:creationId xmlns:a16="http://schemas.microsoft.com/office/drawing/2014/main" id="{38442BF0-F6E1-4B46-A191-6CCBDEF9BB74}"/>
              </a:ext>
            </a:extLst>
          </p:cNvPr>
          <p:cNvSpPr>
            <a:spLocks noGrp="1"/>
          </p:cNvSpPr>
          <p:nvPr>
            <p:ph type="sldNum" sz="quarter" idx="12"/>
          </p:nvPr>
        </p:nvSpPr>
        <p:spPr/>
        <p:txBody>
          <a:bodyPr/>
          <a:lstStyle/>
          <a:p>
            <a:pPr lvl="0"/>
            <a:fld id="{8F0AAAA6-56A2-7644-A023-2910ED97B8A2}" type="slidenum">
              <a:rPr lang="en-US" noProof="0" smtClean="0"/>
              <a:pPr lvl="0"/>
              <a:t>18</a:t>
            </a:fld>
            <a:endParaRPr lang="en-US" noProof="0"/>
          </a:p>
        </p:txBody>
      </p:sp>
      <p:sp>
        <p:nvSpPr>
          <p:cNvPr id="9" name="TextBox 8">
            <a:extLst>
              <a:ext uri="{FF2B5EF4-FFF2-40B4-BE49-F238E27FC236}">
                <a16:creationId xmlns:a16="http://schemas.microsoft.com/office/drawing/2014/main" id="{1A92C64F-DADB-2C46-B232-823CF32289E4}"/>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PROJECT OVERVIEW</a:t>
            </a:r>
          </a:p>
        </p:txBody>
      </p:sp>
      <p:pic>
        <p:nvPicPr>
          <p:cNvPr id="7" name="Picture 6">
            <a:extLst>
              <a:ext uri="{FF2B5EF4-FFF2-40B4-BE49-F238E27FC236}">
                <a16:creationId xmlns:a16="http://schemas.microsoft.com/office/drawing/2014/main" id="{5A89D12B-34FE-3A45-829C-768D62E76412}"/>
              </a:ext>
            </a:extLst>
          </p:cNvPr>
          <p:cNvPicPr>
            <a:picLocks noChangeAspect="1"/>
          </p:cNvPicPr>
          <p:nvPr/>
        </p:nvPicPr>
        <p:blipFill>
          <a:blip r:embed="rId6"/>
          <a:stretch>
            <a:fillRect/>
          </a:stretch>
        </p:blipFill>
        <p:spPr>
          <a:xfrm>
            <a:off x="5193366" y="838086"/>
            <a:ext cx="3634532" cy="3985452"/>
          </a:xfrm>
          <a:prstGeom prst="rect">
            <a:avLst/>
          </a:prstGeom>
        </p:spPr>
      </p:pic>
      <p:sp>
        <p:nvSpPr>
          <p:cNvPr id="11" name="TextBox 10">
            <a:extLst>
              <a:ext uri="{FF2B5EF4-FFF2-40B4-BE49-F238E27FC236}">
                <a16:creationId xmlns:a16="http://schemas.microsoft.com/office/drawing/2014/main" id="{02158AC5-640C-994D-90C2-2B2D89595E9C}"/>
              </a:ext>
            </a:extLst>
          </p:cNvPr>
          <p:cNvSpPr txBox="1"/>
          <p:nvPr/>
        </p:nvSpPr>
        <p:spPr>
          <a:xfrm>
            <a:off x="6360695" y="1595740"/>
            <a:ext cx="1155031" cy="461665"/>
          </a:xfrm>
          <a:prstGeom prst="rect">
            <a:avLst/>
          </a:prstGeom>
          <a:noFill/>
        </p:spPr>
        <p:txBody>
          <a:bodyPr wrap="square" rtlCol="0">
            <a:spAutoFit/>
          </a:bodyPr>
          <a:lstStyle/>
          <a:p>
            <a:pPr algn="ctr"/>
            <a:r>
              <a:rPr lang="en-US" sz="1200">
                <a:solidFill>
                  <a:schemeClr val="tx2"/>
                </a:solidFill>
                <a:latin typeface="+mj-lt"/>
                <a:ea typeface="Montserrat" charset="0"/>
                <a:cs typeface="Montserrat" charset="0"/>
              </a:rPr>
              <a:t>#3 ORE </a:t>
            </a:r>
            <a:br>
              <a:rPr lang="en-US" sz="1200">
                <a:solidFill>
                  <a:schemeClr val="tx2"/>
                </a:solidFill>
                <a:latin typeface="+mj-lt"/>
                <a:ea typeface="Montserrat" charset="0"/>
                <a:cs typeface="Montserrat" charset="0"/>
              </a:rPr>
            </a:br>
            <a:r>
              <a:rPr lang="en-US" sz="1200">
                <a:solidFill>
                  <a:schemeClr val="tx2"/>
                </a:solidFill>
                <a:latin typeface="+mj-lt"/>
                <a:ea typeface="Montserrat" charset="0"/>
                <a:cs typeface="Montserrat" charset="0"/>
              </a:rPr>
              <a:t>STOCKPILE</a:t>
            </a:r>
          </a:p>
        </p:txBody>
      </p:sp>
      <p:sp>
        <p:nvSpPr>
          <p:cNvPr id="12" name="TextBox 11">
            <a:extLst>
              <a:ext uri="{FF2B5EF4-FFF2-40B4-BE49-F238E27FC236}">
                <a16:creationId xmlns:a16="http://schemas.microsoft.com/office/drawing/2014/main" id="{169D790E-E558-3142-AF75-521E805F2584}"/>
              </a:ext>
            </a:extLst>
          </p:cNvPr>
          <p:cNvSpPr txBox="1"/>
          <p:nvPr/>
        </p:nvSpPr>
        <p:spPr>
          <a:xfrm>
            <a:off x="6360695" y="2376710"/>
            <a:ext cx="946484" cy="461665"/>
          </a:xfrm>
          <a:prstGeom prst="rect">
            <a:avLst/>
          </a:prstGeom>
          <a:noFill/>
        </p:spPr>
        <p:txBody>
          <a:bodyPr wrap="square" rtlCol="0">
            <a:spAutoFit/>
          </a:bodyPr>
          <a:lstStyle/>
          <a:p>
            <a:pPr algn="ctr"/>
            <a:r>
              <a:rPr lang="en-US" sz="1200">
                <a:solidFill>
                  <a:schemeClr val="tx2"/>
                </a:solidFill>
                <a:latin typeface="+mj-lt"/>
                <a:ea typeface="Montserrat" charset="0"/>
                <a:cs typeface="Montserrat" charset="0"/>
              </a:rPr>
              <a:t>#1 ORE </a:t>
            </a:r>
            <a:br>
              <a:rPr lang="en-US" sz="1200">
                <a:solidFill>
                  <a:schemeClr val="tx2"/>
                </a:solidFill>
                <a:latin typeface="+mj-lt"/>
                <a:ea typeface="Montserrat" charset="0"/>
                <a:cs typeface="Montserrat" charset="0"/>
              </a:rPr>
            </a:br>
            <a:r>
              <a:rPr lang="en-US" sz="1200">
                <a:solidFill>
                  <a:schemeClr val="tx2"/>
                </a:solidFill>
                <a:latin typeface="+mj-lt"/>
                <a:ea typeface="Montserrat" charset="0"/>
                <a:cs typeface="Montserrat" charset="0"/>
              </a:rPr>
              <a:t>STOCKPILE</a:t>
            </a:r>
          </a:p>
        </p:txBody>
      </p:sp>
      <p:sp>
        <p:nvSpPr>
          <p:cNvPr id="13" name="TextBox 12">
            <a:extLst>
              <a:ext uri="{FF2B5EF4-FFF2-40B4-BE49-F238E27FC236}">
                <a16:creationId xmlns:a16="http://schemas.microsoft.com/office/drawing/2014/main" id="{A0750C38-8E3E-4541-815C-5684FC63CECD}"/>
              </a:ext>
            </a:extLst>
          </p:cNvPr>
          <p:cNvSpPr txBox="1"/>
          <p:nvPr/>
        </p:nvSpPr>
        <p:spPr>
          <a:xfrm>
            <a:off x="7371347" y="2657105"/>
            <a:ext cx="946484" cy="461665"/>
          </a:xfrm>
          <a:prstGeom prst="rect">
            <a:avLst/>
          </a:prstGeom>
          <a:noFill/>
        </p:spPr>
        <p:txBody>
          <a:bodyPr wrap="square" rtlCol="0">
            <a:spAutoFit/>
          </a:bodyPr>
          <a:lstStyle/>
          <a:p>
            <a:pPr algn="ctr"/>
            <a:r>
              <a:rPr lang="en-US" sz="1200">
                <a:solidFill>
                  <a:schemeClr val="tx2"/>
                </a:solidFill>
                <a:latin typeface="+mj-lt"/>
                <a:ea typeface="Montserrat" charset="0"/>
                <a:cs typeface="Montserrat" charset="0"/>
              </a:rPr>
              <a:t>#2 ORE </a:t>
            </a:r>
            <a:br>
              <a:rPr lang="en-US" sz="1200">
                <a:solidFill>
                  <a:schemeClr val="tx2"/>
                </a:solidFill>
                <a:latin typeface="+mj-lt"/>
                <a:ea typeface="Montserrat" charset="0"/>
                <a:cs typeface="Montserrat" charset="0"/>
              </a:rPr>
            </a:br>
            <a:r>
              <a:rPr lang="en-US" sz="1200">
                <a:solidFill>
                  <a:schemeClr val="tx2"/>
                </a:solidFill>
                <a:latin typeface="+mj-lt"/>
                <a:ea typeface="Montserrat" charset="0"/>
                <a:cs typeface="Montserrat" charset="0"/>
              </a:rPr>
              <a:t>STOCKPILE</a:t>
            </a:r>
          </a:p>
        </p:txBody>
      </p:sp>
      <p:sp>
        <p:nvSpPr>
          <p:cNvPr id="8" name="Rectangle 7">
            <a:extLst>
              <a:ext uri="{FF2B5EF4-FFF2-40B4-BE49-F238E27FC236}">
                <a16:creationId xmlns:a16="http://schemas.microsoft.com/office/drawing/2014/main" id="{6ED9FF76-8496-4088-90B0-4BA03A95AB0B}"/>
              </a:ext>
            </a:extLst>
          </p:cNvPr>
          <p:cNvSpPr/>
          <p:nvPr/>
        </p:nvSpPr>
        <p:spPr>
          <a:xfrm>
            <a:off x="5617923" y="3463447"/>
            <a:ext cx="526093" cy="657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4EEFBF20-B85B-3048-921C-6B4C04670CCF}"/>
              </a:ext>
            </a:extLst>
          </p:cNvPr>
          <p:cNvSpPr txBox="1"/>
          <p:nvPr/>
        </p:nvSpPr>
        <p:spPr>
          <a:xfrm>
            <a:off x="4946814" y="3822943"/>
            <a:ext cx="1636214" cy="276999"/>
          </a:xfrm>
          <a:prstGeom prst="rect">
            <a:avLst/>
          </a:prstGeom>
          <a:noFill/>
        </p:spPr>
        <p:txBody>
          <a:bodyPr wrap="square" rtlCol="0">
            <a:spAutoFit/>
          </a:bodyPr>
          <a:lstStyle/>
          <a:p>
            <a:pPr algn="ctr"/>
            <a:r>
              <a:rPr lang="en-US" sz="1200">
                <a:solidFill>
                  <a:schemeClr val="tx2"/>
                </a:solidFill>
                <a:latin typeface="+mj-lt"/>
              </a:rPr>
              <a:t>PROCESSING PLANT</a:t>
            </a:r>
          </a:p>
        </p:txBody>
      </p:sp>
    </p:spTree>
    <p:extLst>
      <p:ext uri="{BB962C8B-B14F-4D97-AF65-F5344CB8AC3E}">
        <p14:creationId xmlns:p14="http://schemas.microsoft.com/office/powerpoint/2010/main" val="239534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extLst>
              <p:ext uri="{D42A27DB-BD31-4B8C-83A1-F6EECF244321}">
                <p14:modId xmlns:p14="http://schemas.microsoft.com/office/powerpoint/2010/main" val="12426934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176C2BB-4278-0040-BE4B-25F903F0D85E}"/>
              </a:ext>
            </a:extLst>
          </p:cNvPr>
          <p:cNvSpPr>
            <a:spLocks noGrp="1"/>
          </p:cNvSpPr>
          <p:nvPr>
            <p:ph type="title"/>
          </p:nvPr>
        </p:nvSpPr>
        <p:spPr/>
        <p:txBody>
          <a:bodyPr vert="horz"/>
          <a:lstStyle/>
          <a:p>
            <a:r>
              <a:rPr lang="en-US"/>
              <a:t>Strategic relationships to facilitate off-take and project financing</a:t>
            </a:r>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19</a:t>
            </a:fld>
            <a:endParaRPr kumimoji="0" lang="en-US" sz="643" b="1" i="0" u="none" strike="noStrike" kern="1200" cap="none" spc="0" normalizeH="0" baseline="0" noProof="0">
              <a:ln>
                <a:noFill/>
              </a:ln>
              <a:solidFill>
                <a:prstClr val="white"/>
              </a:solidFill>
              <a:effectLst/>
              <a:uLnTx/>
              <a:uFillTx/>
              <a:latin typeface="Montserrat" charset="0"/>
            </a:endParaRPr>
          </a:p>
        </p:txBody>
      </p:sp>
      <p:graphicFrame>
        <p:nvGraphicFramePr>
          <p:cNvPr id="8" name="Table 8">
            <a:extLst>
              <a:ext uri="{FF2B5EF4-FFF2-40B4-BE49-F238E27FC236}">
                <a16:creationId xmlns:a16="http://schemas.microsoft.com/office/drawing/2014/main" id="{8B2EACE6-67D2-468E-9365-87FD5765166E}"/>
              </a:ext>
            </a:extLst>
          </p:cNvPr>
          <p:cNvGraphicFramePr>
            <a:graphicFrameLocks noGrp="1"/>
          </p:cNvGraphicFramePr>
          <p:nvPr>
            <p:ph idx="4294967295"/>
            <p:extLst>
              <p:ext uri="{D42A27DB-BD31-4B8C-83A1-F6EECF244321}">
                <p14:modId xmlns:p14="http://schemas.microsoft.com/office/powerpoint/2010/main" val="2983178459"/>
              </p:ext>
            </p:extLst>
          </p:nvPr>
        </p:nvGraphicFramePr>
        <p:xfrm>
          <a:off x="381000" y="2231019"/>
          <a:ext cx="8420096" cy="2255520"/>
        </p:xfrm>
        <a:graphic>
          <a:graphicData uri="http://schemas.openxmlformats.org/drawingml/2006/table">
            <a:tbl>
              <a:tblPr firstRow="1" bandRow="1">
                <a:tableStyleId>{5940675A-B579-460E-94D1-54222C63F5DA}</a:tableStyleId>
              </a:tblPr>
              <a:tblGrid>
                <a:gridCol w="2105024">
                  <a:extLst>
                    <a:ext uri="{9D8B030D-6E8A-4147-A177-3AD203B41FA5}">
                      <a16:colId xmlns:a16="http://schemas.microsoft.com/office/drawing/2014/main" val="4202892935"/>
                    </a:ext>
                  </a:extLst>
                </a:gridCol>
                <a:gridCol w="2105024">
                  <a:extLst>
                    <a:ext uri="{9D8B030D-6E8A-4147-A177-3AD203B41FA5}">
                      <a16:colId xmlns:a16="http://schemas.microsoft.com/office/drawing/2014/main" val="4215571976"/>
                    </a:ext>
                  </a:extLst>
                </a:gridCol>
                <a:gridCol w="2174378">
                  <a:extLst>
                    <a:ext uri="{9D8B030D-6E8A-4147-A177-3AD203B41FA5}">
                      <a16:colId xmlns:a16="http://schemas.microsoft.com/office/drawing/2014/main" val="3662512300"/>
                    </a:ext>
                  </a:extLst>
                </a:gridCol>
                <a:gridCol w="2035670">
                  <a:extLst>
                    <a:ext uri="{9D8B030D-6E8A-4147-A177-3AD203B41FA5}">
                      <a16:colId xmlns:a16="http://schemas.microsoft.com/office/drawing/2014/main" val="2908053185"/>
                    </a:ext>
                  </a:extLst>
                </a:gridCol>
              </a:tblGrid>
              <a:tr h="877358">
                <a:tc>
                  <a:txBody>
                    <a:bodyPr/>
                    <a:lstStyle/>
                    <a:p>
                      <a:pPr marL="171450" marR="0" lvl="0" indent="-171450" algn="l" rtl="0" eaLnBrk="1" fontAlgn="auto" latinLnBrk="0" hangingPunct="1">
                        <a:lnSpc>
                          <a:spcPct val="100000"/>
                        </a:lnSpc>
                        <a:spcBef>
                          <a:spcPts val="600"/>
                        </a:spcBef>
                        <a:spcAft>
                          <a:spcPts val="0"/>
                        </a:spcAft>
                        <a:buClr>
                          <a:srgbClr val="000000"/>
                        </a:buClr>
                        <a:buSzTx/>
                        <a:buFont typeface="Arial,Sans-Serif" panose="020B0604020202020204" pitchFamily="34" charset="0"/>
                        <a:buChar char="•"/>
                      </a:pPr>
                      <a:r>
                        <a:rPr lang="en-US" sz="1100" b="0" i="0" u="none" strike="noStrike" noProof="0">
                          <a:latin typeface="+mn-lt"/>
                        </a:rPr>
                        <a:t>Euro Manganese shareholders </a:t>
                      </a:r>
                    </a:p>
                    <a:p>
                      <a:pPr marL="171450" marR="0" lvl="0" indent="-171450" algn="l">
                        <a:lnSpc>
                          <a:spcPct val="100000"/>
                        </a:lnSpc>
                        <a:spcBef>
                          <a:spcPts val="600"/>
                        </a:spcBef>
                        <a:spcAft>
                          <a:spcPts val="0"/>
                        </a:spcAft>
                        <a:buClrTx/>
                        <a:buSzTx/>
                        <a:buFont typeface="Arial" panose="020B0604020202020204" pitchFamily="34" charset="0"/>
                        <a:buChar char="•"/>
                      </a:pPr>
                      <a:r>
                        <a:rPr lang="en-US" sz="1100">
                          <a:latin typeface="+mn-lt"/>
                        </a:rPr>
                        <a:t>Facilitating offtake agreements with European customers</a:t>
                      </a:r>
                    </a:p>
                    <a:p>
                      <a:pPr marL="171450" marR="0" lvl="0" indent="-171450" algn="l" rtl="0" eaLnBrk="1" fontAlgn="auto" latinLnBrk="0" hangingPunct="1">
                        <a:lnSpc>
                          <a:spcPct val="100000"/>
                        </a:lnSpc>
                        <a:spcBef>
                          <a:spcPts val="600"/>
                        </a:spcBef>
                        <a:spcAft>
                          <a:spcPts val="0"/>
                        </a:spcAft>
                        <a:buClrTx/>
                        <a:buSzTx/>
                        <a:buFont typeface="Arial" panose="020B0604020202020204" pitchFamily="34" charset="0"/>
                        <a:buChar char="•"/>
                      </a:pPr>
                      <a:r>
                        <a:rPr lang="en-US" sz="1100">
                          <a:latin typeface="+mn-lt"/>
                        </a:rPr>
                        <a:t>Assisting with project funding from Europe-wide and regional grant programs, as well as European project finance and economic development banks</a:t>
                      </a:r>
                    </a:p>
                    <a:p>
                      <a:pPr marL="171450" marR="0" lvl="0" indent="-171450" algn="l" defTabSz="68578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10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lvl="0" indent="-171450" algn="l" defTabSz="685782"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mn-cs"/>
                        </a:rPr>
                        <a:t>Working to facilitate the expansion/creation of European sources of raw materials</a:t>
                      </a:r>
                    </a:p>
                    <a:p>
                      <a:pPr marL="171450" marR="0" lvl="0" indent="-171450" algn="l" defTabSz="685782"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mn-cs"/>
                        </a:rPr>
                        <a:t>Membership of 700 organizations </a:t>
                      </a:r>
                    </a:p>
                    <a:p>
                      <a:pPr marL="171450" marR="0" lvl="0" indent="-171450" algn="l" defTabSz="685782"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mn-cs"/>
                        </a:rPr>
                        <a:t>New public-private Sustainable Battery Materials Fund set to invest ~ 400 million euros in 10 projects</a:t>
                      </a:r>
                      <a:endParaRPr lang="en-CA" sz="1100" kern="120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lvl="0" indent="-171450" algn="l" rtl="0" eaLnBrk="1" fontAlgn="auto" latinLnBrk="0" hangingPunct="1">
                        <a:lnSpc>
                          <a:spcPct val="100000"/>
                        </a:lnSpc>
                        <a:spcBef>
                          <a:spcPts val="600"/>
                        </a:spcBef>
                        <a:spcAft>
                          <a:spcPts val="0"/>
                        </a:spcAft>
                        <a:buClrTx/>
                        <a:buSzTx/>
                        <a:buFont typeface="Arial" panose="020B0604020202020204" pitchFamily="34" charset="0"/>
                        <a:buChar char="•"/>
                      </a:pPr>
                      <a:r>
                        <a:rPr lang="en-US" sz="1100" kern="1200">
                          <a:solidFill>
                            <a:schemeClr val="tx1"/>
                          </a:solidFill>
                          <a:latin typeface="+mn-lt"/>
                          <a:ea typeface="+mn-ea"/>
                          <a:cs typeface="+mn-cs"/>
                        </a:rPr>
                        <a:t>Equity investment of CAD$8.5 million to support </a:t>
                      </a:r>
                      <a:r>
                        <a:rPr lang="en-US" sz="1100" kern="1200" err="1">
                          <a:solidFill>
                            <a:schemeClr val="tx1"/>
                          </a:solidFill>
                          <a:latin typeface="+mn-lt"/>
                          <a:ea typeface="+mn-ea"/>
                          <a:cs typeface="+mn-cs"/>
                        </a:rPr>
                        <a:t>Chvaletice</a:t>
                      </a:r>
                      <a:r>
                        <a:rPr lang="en-US" sz="1100" kern="1200">
                          <a:solidFill>
                            <a:schemeClr val="tx1"/>
                          </a:solidFill>
                          <a:latin typeface="+mn-lt"/>
                          <a:ea typeface="+mn-ea"/>
                          <a:cs typeface="+mn-cs"/>
                        </a:rPr>
                        <a:t> development </a:t>
                      </a:r>
                    </a:p>
                    <a:p>
                      <a:pPr marL="171450" marR="0" lvl="0" indent="-171450" algn="l" defTabSz="685782"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mn-cs"/>
                        </a:rPr>
                        <a:t>Environmental, Social &amp; Governance Policy is progressive and in keeping with international best practices</a:t>
                      </a:r>
                    </a:p>
                    <a:p>
                      <a:pPr marL="171450" marR="0" lvl="0" indent="-171450" algn="l" rtl="0" eaLnBrk="1" fontAlgn="auto" latinLnBrk="0" hangingPunct="1">
                        <a:lnSpc>
                          <a:spcPct val="100000"/>
                        </a:lnSpc>
                        <a:spcBef>
                          <a:spcPts val="600"/>
                        </a:spcBef>
                        <a:spcAft>
                          <a:spcPts val="0"/>
                        </a:spcAft>
                        <a:buClrTx/>
                        <a:buSzTx/>
                        <a:buFont typeface="Arial" panose="020B0604020202020204" pitchFamily="34" charset="0"/>
                        <a:buChar char="•"/>
                      </a:pPr>
                      <a:r>
                        <a:rPr lang="en-US" sz="1100" kern="1200">
                          <a:solidFill>
                            <a:schemeClr val="tx1"/>
                          </a:solidFill>
                          <a:latin typeface="+mn-lt"/>
                          <a:ea typeface="+mn-ea"/>
                          <a:cs typeface="+mn-cs"/>
                        </a:rPr>
                        <a:t>EMN’s ESG standards were validated by a third-party due diligence review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lvl="0" indent="-171450" algn="l" defTabSz="685782"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a:solidFill>
                            <a:schemeClr val="tx1"/>
                          </a:solidFill>
                          <a:latin typeface="+mn-lt"/>
                          <a:ea typeface="+mn-ea"/>
                          <a:cs typeface="+mn-cs"/>
                        </a:rPr>
                        <a:t>Collaboration designed to develop applications of high-purity manganese in next-generation battery cathode active materials (CAM)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2125767"/>
                  </a:ext>
                </a:extLst>
              </a:tr>
            </a:tbl>
          </a:graphicData>
        </a:graphic>
      </p:graphicFrame>
      <p:pic>
        <p:nvPicPr>
          <p:cNvPr id="26630" name="Picture 6" descr="The European Battery Alliance">
            <a:extLst>
              <a:ext uri="{FF2B5EF4-FFF2-40B4-BE49-F238E27FC236}">
                <a16:creationId xmlns:a16="http://schemas.microsoft.com/office/drawing/2014/main" id="{C323FBE1-03DA-4F0B-855E-A1DA5B00CA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66"/>
          <a:stretch/>
        </p:blipFill>
        <p:spPr bwMode="auto">
          <a:xfrm>
            <a:off x="2765441" y="1486325"/>
            <a:ext cx="1630537" cy="562511"/>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EIT InnoEnergy- Accelerating sustainable energy innovations">
            <a:extLst>
              <a:ext uri="{FF2B5EF4-FFF2-40B4-BE49-F238E27FC236}">
                <a16:creationId xmlns:a16="http://schemas.microsoft.com/office/drawing/2014/main" id="{08249B7E-FAF6-4D33-B9F6-842D6DFD58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664" y="1493637"/>
            <a:ext cx="1506537" cy="565948"/>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EBRD reports hydro operator KESH of Albania adopts climate risk management  plan - Renewable Energy World">
            <a:extLst>
              <a:ext uri="{FF2B5EF4-FFF2-40B4-BE49-F238E27FC236}">
                <a16:creationId xmlns:a16="http://schemas.microsoft.com/office/drawing/2014/main" id="{588CEF74-8126-4A3B-BDC4-E31CF0D764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7000" y="1611845"/>
            <a:ext cx="1595967" cy="3295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EF437C5E-6B5B-4C08-A6A8-1B224D756E81}"/>
              </a:ext>
            </a:extLst>
          </p:cNvPr>
          <p:cNvPicPr>
            <a:picLocks noChangeAspect="1"/>
          </p:cNvPicPr>
          <p:nvPr/>
        </p:nvPicPr>
        <p:blipFill>
          <a:blip r:embed="rId9"/>
          <a:stretch>
            <a:fillRect/>
          </a:stretch>
        </p:blipFill>
        <p:spPr>
          <a:xfrm>
            <a:off x="7061807" y="1522046"/>
            <a:ext cx="1437559" cy="491067"/>
          </a:xfrm>
          <a:prstGeom prst="rect">
            <a:avLst/>
          </a:prstGeom>
        </p:spPr>
      </p:pic>
      <p:sp>
        <p:nvSpPr>
          <p:cNvPr id="11" name="TextBox 10">
            <a:extLst>
              <a:ext uri="{FF2B5EF4-FFF2-40B4-BE49-F238E27FC236}">
                <a16:creationId xmlns:a16="http://schemas.microsoft.com/office/drawing/2014/main" id="{F33FF428-7EAD-4747-B097-7EBE468152AC}"/>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PROJECT OVERVIEW</a:t>
            </a:r>
          </a:p>
        </p:txBody>
      </p:sp>
    </p:spTree>
    <p:extLst>
      <p:ext uri="{BB962C8B-B14F-4D97-AF65-F5344CB8AC3E}">
        <p14:creationId xmlns:p14="http://schemas.microsoft.com/office/powerpoint/2010/main" val="2622735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F37B31-A8E1-B449-99F8-4D4F6FC37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104" t="2720" r="14832" b="13985"/>
          <a:stretch/>
        </p:blipFill>
        <p:spPr>
          <a:xfrm>
            <a:off x="2842260" y="2323"/>
            <a:ext cx="6301740" cy="5141177"/>
          </a:xfrm>
          <a:prstGeom prst="rect">
            <a:avLst/>
          </a:prstGeom>
        </p:spPr>
      </p:pic>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96B69D77-A858-2848-BDC8-145BE44D7791}"/>
              </a:ext>
            </a:extLst>
          </p:cNvPr>
          <p:cNvSpPr/>
          <p:nvPr/>
        </p:nvSpPr>
        <p:spPr>
          <a:xfrm>
            <a:off x="-11167" y="0"/>
            <a:ext cx="2853427" cy="5143500"/>
          </a:xfrm>
          <a:prstGeom prst="rect">
            <a:avLst/>
          </a:prstGeom>
          <a:solidFill>
            <a:srgbClr val="19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0" rtl="0" eaLnBrk="1" fontAlgn="auto" latinLnBrk="0" hangingPunct="1">
              <a:lnSpc>
                <a:spcPct val="100000"/>
              </a:lnSpc>
              <a:spcBef>
                <a:spcPts val="0"/>
              </a:spcBef>
              <a:spcAft>
                <a:spcPts val="0"/>
              </a:spcAft>
              <a:buClrTx/>
              <a:buSzTx/>
              <a:buFontTx/>
              <a:buNone/>
              <a:tabLst/>
              <a:defRPr/>
            </a:pPr>
            <a:endParaRPr kumimoji="0" lang="en-US" sz="723"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2</a:t>
            </a:fld>
            <a:endParaRPr kumimoji="0" lang="en-US" sz="643" b="1" i="0" u="none" strike="noStrike" kern="1200" cap="none" spc="0" normalizeH="0" baseline="0" noProof="0">
              <a:ln>
                <a:noFill/>
              </a:ln>
              <a:solidFill>
                <a:prstClr val="white"/>
              </a:solidFill>
              <a:effectLst/>
              <a:uLnTx/>
              <a:uFillTx/>
              <a:latin typeface="Montserrat" charset="0"/>
            </a:endParaRPr>
          </a:p>
        </p:txBody>
      </p:sp>
      <p:sp>
        <p:nvSpPr>
          <p:cNvPr id="7" name="TextBox 6">
            <a:extLst>
              <a:ext uri="{FF2B5EF4-FFF2-40B4-BE49-F238E27FC236}">
                <a16:creationId xmlns:a16="http://schemas.microsoft.com/office/drawing/2014/main" id="{A92D1CD1-19D8-7D41-A390-B8274DF0AEDB}"/>
              </a:ext>
            </a:extLst>
          </p:cNvPr>
          <p:cNvSpPr txBox="1"/>
          <p:nvPr/>
        </p:nvSpPr>
        <p:spPr>
          <a:xfrm>
            <a:off x="167155" y="4423848"/>
            <a:ext cx="2372912" cy="264908"/>
          </a:xfrm>
          <a:prstGeom prst="rect">
            <a:avLst/>
          </a:prstGeom>
          <a:noFill/>
        </p:spPr>
        <p:txBody>
          <a:bodyPr wrap="square" lIns="91440" tIns="24493" rIns="48986" bIns="24493" rtlCol="0" anchor="t">
            <a:spAutoFit/>
          </a:bodyPr>
          <a:lstStyle/>
          <a:p>
            <a:pPr marL="0" marR="0" lvl="0" indent="0" algn="l" defTabSz="576056"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FFFFFF"/>
                </a:solidFill>
                <a:effectLst/>
                <a:uLnTx/>
                <a:uFillTx/>
                <a:latin typeface="Franklin Gothic Demi" panose="020B0603020102020204" pitchFamily="34" charset="0"/>
                <a:ea typeface="Source Sans Pro"/>
                <a:cs typeface="Montserrat" charset="0"/>
              </a:rPr>
              <a:t>CORPORATE PRESENTATION</a:t>
            </a:r>
          </a:p>
        </p:txBody>
      </p:sp>
      <p:pic>
        <p:nvPicPr>
          <p:cNvPr id="6" name="Picture 5">
            <a:extLst>
              <a:ext uri="{FF2B5EF4-FFF2-40B4-BE49-F238E27FC236}">
                <a16:creationId xmlns:a16="http://schemas.microsoft.com/office/drawing/2014/main" id="{BAE9D49F-7638-7A4D-8E2C-6C2BED10645F}"/>
              </a:ext>
            </a:extLst>
          </p:cNvPr>
          <p:cNvPicPr>
            <a:picLocks noChangeAspect="1"/>
          </p:cNvPicPr>
          <p:nvPr/>
        </p:nvPicPr>
        <p:blipFill>
          <a:blip r:embed="rId7"/>
          <a:stretch>
            <a:fillRect/>
          </a:stretch>
        </p:blipFill>
        <p:spPr>
          <a:xfrm>
            <a:off x="457199" y="898348"/>
            <a:ext cx="2034631" cy="770051"/>
          </a:xfrm>
          <a:prstGeom prst="rect">
            <a:avLst/>
          </a:prstGeom>
        </p:spPr>
      </p:pic>
      <p:sp>
        <p:nvSpPr>
          <p:cNvPr id="10" name="TextBox 9">
            <a:extLst>
              <a:ext uri="{FF2B5EF4-FFF2-40B4-BE49-F238E27FC236}">
                <a16:creationId xmlns:a16="http://schemas.microsoft.com/office/drawing/2014/main" id="{6FECABDC-C716-5849-AB83-8E8D2885CBF9}"/>
              </a:ext>
            </a:extLst>
          </p:cNvPr>
          <p:cNvSpPr txBox="1"/>
          <p:nvPr/>
        </p:nvSpPr>
        <p:spPr>
          <a:xfrm>
            <a:off x="167155" y="4711680"/>
            <a:ext cx="2372912" cy="246221"/>
          </a:xfrm>
          <a:prstGeom prst="rect">
            <a:avLst/>
          </a:prstGeom>
          <a:noFill/>
        </p:spPr>
        <p:txBody>
          <a:bodyPr wrap="square" lIns="91440" rtlCol="0">
            <a:spAutoFit/>
          </a:bodyPr>
          <a:lstStyle/>
          <a:p>
            <a:pPr marL="0" marR="0" lvl="0" indent="0" algn="l" defTabSz="576056"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a:ln>
                  <a:noFill/>
                </a:ln>
                <a:solidFill>
                  <a:srgbClr val="FFFFFF"/>
                </a:solidFill>
                <a:effectLst/>
                <a:uLnTx/>
                <a:uFillTx/>
                <a:latin typeface="Franklin Gothic Demi" panose="020B0603020102020204" pitchFamily="34" charset="0"/>
                <a:ea typeface="Source Sans Pro"/>
                <a:cs typeface="Montserrat" charset="0"/>
              </a:rPr>
              <a:t>February, 2022</a:t>
            </a:r>
          </a:p>
        </p:txBody>
      </p:sp>
      <p:sp>
        <p:nvSpPr>
          <p:cNvPr id="2" name="TextBox 1">
            <a:extLst>
              <a:ext uri="{FF2B5EF4-FFF2-40B4-BE49-F238E27FC236}">
                <a16:creationId xmlns:a16="http://schemas.microsoft.com/office/drawing/2014/main" id="{B04475C2-885E-654A-BC24-D1000F715972}"/>
              </a:ext>
            </a:extLst>
          </p:cNvPr>
          <p:cNvSpPr txBox="1"/>
          <p:nvPr/>
        </p:nvSpPr>
        <p:spPr>
          <a:xfrm>
            <a:off x="251644" y="3254959"/>
            <a:ext cx="2372913" cy="738664"/>
          </a:xfrm>
          <a:prstGeom prst="rect">
            <a:avLst/>
          </a:prstGeom>
          <a:noFill/>
        </p:spPr>
        <p:txBody>
          <a:bodyPr wrap="square" rtlCol="0">
            <a:spAutoFit/>
          </a:bodyPr>
          <a:lstStyle/>
          <a:p>
            <a:pPr marL="0" marR="0" lvl="0" indent="0" algn="l" defTabSz="6857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Franklin Gothic Medium" panose="020B0603020102020204"/>
                <a:ea typeface="Montserrat" charset="0"/>
                <a:cs typeface="Montserrat" charset="0"/>
              </a:rPr>
              <a:t>Recycling Yesterday’s Waste To Support Europe’s </a:t>
            </a:r>
            <a:br>
              <a:rPr kumimoji="0" lang="en-US" sz="1400" b="0" i="0" u="none" strike="noStrike" kern="1200" cap="none" spc="0" normalizeH="0" baseline="0" noProof="0">
                <a:ln>
                  <a:noFill/>
                </a:ln>
                <a:solidFill>
                  <a:srgbClr val="FFFFFF"/>
                </a:solidFill>
                <a:effectLst/>
                <a:uLnTx/>
                <a:uFillTx/>
                <a:latin typeface="Franklin Gothic Medium" panose="020B0603020102020204"/>
                <a:ea typeface="Montserrat" charset="0"/>
                <a:cs typeface="Montserrat" charset="0"/>
              </a:rPr>
            </a:br>
            <a:r>
              <a:rPr kumimoji="0" lang="en-US" sz="1400" b="0" i="0" u="none" strike="noStrike" kern="1200" cap="none" spc="0" normalizeH="0" baseline="0" noProof="0">
                <a:ln>
                  <a:noFill/>
                </a:ln>
                <a:solidFill>
                  <a:srgbClr val="FFFFFF"/>
                </a:solidFill>
                <a:effectLst/>
                <a:uLnTx/>
                <a:uFillTx/>
                <a:latin typeface="Franklin Gothic Medium" panose="020B0603020102020204"/>
                <a:ea typeface="Montserrat" charset="0"/>
                <a:cs typeface="Montserrat" charset="0"/>
              </a:rPr>
              <a:t>E-mobility Future</a:t>
            </a:r>
          </a:p>
        </p:txBody>
      </p:sp>
      <p:grpSp>
        <p:nvGrpSpPr>
          <p:cNvPr id="11" name="Group 10">
            <a:extLst>
              <a:ext uri="{FF2B5EF4-FFF2-40B4-BE49-F238E27FC236}">
                <a16:creationId xmlns:a16="http://schemas.microsoft.com/office/drawing/2014/main" id="{3D4B69BB-4C3C-F145-8AD6-9F2CE64F2E21}"/>
              </a:ext>
            </a:extLst>
          </p:cNvPr>
          <p:cNvGrpSpPr/>
          <p:nvPr/>
        </p:nvGrpSpPr>
        <p:grpSpPr>
          <a:xfrm>
            <a:off x="251644" y="3244447"/>
            <a:ext cx="2203935" cy="749176"/>
            <a:chOff x="2965507" y="3411118"/>
            <a:chExt cx="2034631" cy="749176"/>
          </a:xfrm>
        </p:grpSpPr>
        <p:cxnSp>
          <p:nvCxnSpPr>
            <p:cNvPr id="14" name="Straight Connector 13">
              <a:extLst>
                <a:ext uri="{FF2B5EF4-FFF2-40B4-BE49-F238E27FC236}">
                  <a16:creationId xmlns:a16="http://schemas.microsoft.com/office/drawing/2014/main" id="{6872869C-854A-144E-A490-D14AED68EB15}"/>
                </a:ext>
              </a:extLst>
            </p:cNvPr>
            <p:cNvCxnSpPr/>
            <p:nvPr/>
          </p:nvCxnSpPr>
          <p:spPr>
            <a:xfrm>
              <a:off x="2965507" y="3411118"/>
              <a:ext cx="20346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72CEE68-F9B0-E34C-82A5-754FFBD34FA0}"/>
                </a:ext>
              </a:extLst>
            </p:cNvPr>
            <p:cNvCxnSpPr/>
            <p:nvPr/>
          </p:nvCxnSpPr>
          <p:spPr>
            <a:xfrm>
              <a:off x="2965507" y="4160294"/>
              <a:ext cx="203463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F8EAC28D-E851-B04D-8E67-27469AEA364A}"/>
              </a:ext>
            </a:extLst>
          </p:cNvPr>
          <p:cNvSpPr txBox="1"/>
          <p:nvPr/>
        </p:nvSpPr>
        <p:spPr>
          <a:xfrm>
            <a:off x="270577" y="2197415"/>
            <a:ext cx="2457825" cy="646331"/>
          </a:xfrm>
          <a:prstGeom prst="rect">
            <a:avLst/>
          </a:prstGeom>
          <a:noFill/>
        </p:spPr>
        <p:txBody>
          <a:bodyPr wrap="square" rtlCol="0">
            <a:spAutoFit/>
          </a:bodyPr>
          <a:lstStyle/>
          <a:p>
            <a:pPr marL="0" marR="0" lvl="0" indent="0" algn="l" defTabSz="68574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Medium" panose="020B0603020102020204"/>
                <a:ea typeface="Montserrat" charset="0"/>
                <a:cs typeface="Montserrat" charset="0"/>
              </a:rPr>
              <a:t>THE CHVALETICE </a:t>
            </a:r>
            <a:br>
              <a:rPr kumimoji="0" lang="en-US" sz="1800" b="0" i="0" u="none" strike="noStrike" kern="1200" cap="none" spc="0" normalizeH="0" baseline="0" noProof="0">
                <a:ln>
                  <a:noFill/>
                </a:ln>
                <a:solidFill>
                  <a:srgbClr val="FFFFFF"/>
                </a:solidFill>
                <a:effectLst/>
                <a:uLnTx/>
                <a:uFillTx/>
                <a:latin typeface="Franklin Gothic Medium" panose="020B0603020102020204"/>
                <a:ea typeface="Montserrat" charset="0"/>
                <a:cs typeface="Montserrat" charset="0"/>
              </a:rPr>
            </a:br>
            <a:r>
              <a:rPr kumimoji="0" lang="en-US" sz="1800" b="0" i="0" u="none" strike="noStrike" kern="1200" cap="none" spc="0" normalizeH="0" baseline="0" noProof="0">
                <a:ln>
                  <a:noFill/>
                </a:ln>
                <a:solidFill>
                  <a:srgbClr val="FFFFFF"/>
                </a:solidFill>
                <a:effectLst/>
                <a:uLnTx/>
                <a:uFillTx/>
                <a:latin typeface="Franklin Gothic Medium" panose="020B0603020102020204"/>
                <a:ea typeface="Montserrat" charset="0"/>
                <a:cs typeface="Montserrat" charset="0"/>
              </a:rPr>
              <a:t>MANGANESE PROJECT</a:t>
            </a:r>
          </a:p>
        </p:txBody>
      </p:sp>
    </p:spTree>
    <p:extLst>
      <p:ext uri="{BB962C8B-B14F-4D97-AF65-F5344CB8AC3E}">
        <p14:creationId xmlns:p14="http://schemas.microsoft.com/office/powerpoint/2010/main" val="1182841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819A-D231-F040-AC02-E9F21C10A200}"/>
              </a:ext>
            </a:extLst>
          </p:cNvPr>
          <p:cNvSpPr>
            <a:spLocks noGrp="1"/>
          </p:cNvSpPr>
          <p:nvPr>
            <p:ph type="title"/>
          </p:nvPr>
        </p:nvSpPr>
        <p:spPr/>
        <p:txBody>
          <a:bodyPr/>
          <a:lstStyle/>
          <a:p>
            <a:r>
              <a:rPr lang="en-US"/>
              <a:t>2019 PEA Key Metrics*</a:t>
            </a:r>
          </a:p>
        </p:txBody>
      </p:sp>
      <p:sp>
        <p:nvSpPr>
          <p:cNvPr id="3" name="Slide Number Placeholder 2">
            <a:extLst>
              <a:ext uri="{FF2B5EF4-FFF2-40B4-BE49-F238E27FC236}">
                <a16:creationId xmlns:a16="http://schemas.microsoft.com/office/drawing/2014/main" id="{BA64E7A0-F9B8-5049-9CE7-14886AE14613}"/>
              </a:ext>
            </a:extLst>
          </p:cNvPr>
          <p:cNvSpPr>
            <a:spLocks noGrp="1"/>
          </p:cNvSpPr>
          <p:nvPr>
            <p:ph type="sldNum" sz="quarter" idx="12"/>
          </p:nvPr>
        </p:nvSpPr>
        <p:spPr/>
        <p:txBody>
          <a:bodyPr/>
          <a:lstStyle/>
          <a:p>
            <a:fld id="{8F0AAAA6-56A2-7644-A023-2910ED97B8A2}" type="slidenum">
              <a:rPr lang="en-US"/>
              <a:pPr/>
              <a:t>20</a:t>
            </a:fld>
            <a:endParaRPr lang="en-US"/>
          </a:p>
        </p:txBody>
      </p:sp>
      <p:graphicFrame>
        <p:nvGraphicFramePr>
          <p:cNvPr id="4" name="Table 4">
            <a:extLst>
              <a:ext uri="{FF2B5EF4-FFF2-40B4-BE49-F238E27FC236}">
                <a16:creationId xmlns:a16="http://schemas.microsoft.com/office/drawing/2014/main" id="{B8AB4F51-4188-4BF8-A004-428C2D60CE66}"/>
              </a:ext>
            </a:extLst>
          </p:cNvPr>
          <p:cNvGraphicFramePr>
            <a:graphicFrameLocks noGrp="1"/>
          </p:cNvGraphicFramePr>
          <p:nvPr>
            <p:extLst>
              <p:ext uri="{D42A27DB-BD31-4B8C-83A1-F6EECF244321}">
                <p14:modId xmlns:p14="http://schemas.microsoft.com/office/powerpoint/2010/main" val="2056459072"/>
              </p:ext>
            </p:extLst>
          </p:nvPr>
        </p:nvGraphicFramePr>
        <p:xfrm>
          <a:off x="685800" y="1266823"/>
          <a:ext cx="7813566" cy="2609853"/>
        </p:xfrm>
        <a:graphic>
          <a:graphicData uri="http://schemas.openxmlformats.org/drawingml/2006/table">
            <a:tbl>
              <a:tblPr firstRow="1" bandRow="1">
                <a:tableStyleId>{C4B1156A-380E-4F78-BDF5-A606A8083BF9}</a:tableStyleId>
              </a:tblPr>
              <a:tblGrid>
                <a:gridCol w="1635338">
                  <a:extLst>
                    <a:ext uri="{9D8B030D-6E8A-4147-A177-3AD203B41FA5}">
                      <a16:colId xmlns:a16="http://schemas.microsoft.com/office/drawing/2014/main" val="3182295159"/>
                    </a:ext>
                  </a:extLst>
                </a:gridCol>
                <a:gridCol w="6178228">
                  <a:extLst>
                    <a:ext uri="{9D8B030D-6E8A-4147-A177-3AD203B41FA5}">
                      <a16:colId xmlns:a16="http://schemas.microsoft.com/office/drawing/2014/main" val="2897308762"/>
                    </a:ext>
                  </a:extLst>
                </a:gridCol>
              </a:tblGrid>
              <a:tr h="867566">
                <a:tc>
                  <a:txBody>
                    <a:bodyPr/>
                    <a:lstStyle/>
                    <a:p>
                      <a:pPr algn="ctr"/>
                      <a:r>
                        <a:rPr lang="en-US" sz="1100" b="0" kern="1200">
                          <a:solidFill>
                            <a:schemeClr val="bg1"/>
                          </a:solidFill>
                          <a:latin typeface="+mj-lt"/>
                          <a:ea typeface="Source Sans Pro"/>
                        </a:rPr>
                        <a:t>Production</a:t>
                      </a:r>
                    </a:p>
                    <a:p>
                      <a:pPr lvl="0" algn="ctr">
                        <a:buNone/>
                      </a:pPr>
                      <a:r>
                        <a:rPr lang="en-US" sz="1100" b="0" kern="1200">
                          <a:solidFill>
                            <a:schemeClr val="bg1"/>
                          </a:solidFill>
                          <a:latin typeface="+mj-lt"/>
                          <a:ea typeface="Source Sans Pro"/>
                        </a:rPr>
                        <a:t>Profile</a:t>
                      </a:r>
                    </a:p>
                  </a:txBody>
                  <a:tcPr marL="48986" marR="48986" marT="24493" marB="24493" anchor="ctr">
                    <a:lnL w="635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171450" indent="-171450">
                        <a:buFontTx/>
                        <a:buBlip>
                          <a:blip r:embed="rId3"/>
                        </a:buBlip>
                        <a:tabLst/>
                      </a:pPr>
                      <a:r>
                        <a:rPr lang="en-US" sz="1100" b="0" kern="1200">
                          <a:solidFill>
                            <a:schemeClr val="dk1"/>
                          </a:solidFill>
                          <a:latin typeface="+mn-lt"/>
                          <a:ea typeface="Source Sans Pro"/>
                        </a:rPr>
                        <a:t>25-year project operating life producing 1.19 million </a:t>
                      </a:r>
                      <a:r>
                        <a:rPr lang="en-US" sz="1100" b="0" kern="1200" err="1">
                          <a:solidFill>
                            <a:schemeClr val="dk1"/>
                          </a:solidFill>
                          <a:latin typeface="+mn-lt"/>
                          <a:ea typeface="Source Sans Pro"/>
                        </a:rPr>
                        <a:t>tonnes</a:t>
                      </a:r>
                      <a:r>
                        <a:rPr lang="en-US" sz="1100" b="0" kern="1200">
                          <a:solidFill>
                            <a:schemeClr val="dk1"/>
                          </a:solidFill>
                          <a:latin typeface="+mn-lt"/>
                          <a:ea typeface="Source Sans Pro"/>
                        </a:rPr>
                        <a:t> of ultra-high-purity electrolytic manganese metal (“HPEMM”), </a:t>
                      </a:r>
                      <a:r>
                        <a:rPr lang="en-US" sz="1100" b="0" kern="1200">
                          <a:solidFill>
                            <a:schemeClr val="dk1"/>
                          </a:solidFill>
                          <a:latin typeface="+mn-lt"/>
                          <a:ea typeface="Source Sans Pro"/>
                          <a:cs typeface="+mn-cs"/>
                        </a:rPr>
                        <a:t>two-thirds of which is expected to be converted into ultra-high purity manganese sulphate monohydrate powder (“HPMSM”)</a:t>
                      </a:r>
                    </a:p>
                  </a:txBody>
                  <a:tcPr marR="48986" marT="24493" marB="24493"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8857210"/>
                  </a:ext>
                </a:extLst>
              </a:tr>
              <a:tr h="464047">
                <a:tc>
                  <a:txBody>
                    <a:bodyPr/>
                    <a:lstStyle/>
                    <a:p>
                      <a:pPr algn="ctr"/>
                      <a:r>
                        <a:rPr lang="en-US" sz="1100" b="0">
                          <a:solidFill>
                            <a:schemeClr val="bg1"/>
                          </a:solidFill>
                          <a:latin typeface="+mj-lt"/>
                          <a:ea typeface="Source Sans Pro"/>
                        </a:rPr>
                        <a:t>Capex</a:t>
                      </a:r>
                      <a:endParaRPr lang="en-CA" sz="1100" b="0">
                        <a:solidFill>
                          <a:schemeClr val="bg1"/>
                        </a:solidFill>
                        <a:latin typeface="+mj-lt"/>
                        <a:ea typeface="Source Sans Pro"/>
                      </a:endParaRPr>
                    </a:p>
                  </a:txBody>
                  <a:tcPr marL="48986" marR="48986" marT="24493" marB="24493" anchor="ctr">
                    <a:lnL w="635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171450" indent="-171450">
                        <a:buFontTx/>
                        <a:buBlip>
                          <a:blip r:embed="rId3"/>
                        </a:buBlip>
                        <a:tabLst/>
                      </a:pPr>
                      <a:r>
                        <a:rPr lang="en-US" sz="1100" b="0" kern="1200" dirty="0">
                          <a:solidFill>
                            <a:schemeClr val="dk1"/>
                          </a:solidFill>
                          <a:latin typeface="+mn-lt"/>
                          <a:ea typeface="Source Sans Pro"/>
                        </a:rPr>
                        <a:t>US</a:t>
                      </a:r>
                      <a:r>
                        <a:rPr lang="en-US" sz="1100" b="0" dirty="0">
                          <a:latin typeface="+mn-lt"/>
                          <a:ea typeface="Source Sans Pro"/>
                        </a:rPr>
                        <a:t>$404 million (+ US$24.8 million in sustaining capital, and US$31 million in working capital)</a:t>
                      </a:r>
                    </a:p>
                  </a:txBody>
                  <a:tcPr marR="48986" marT="24493" marB="24493"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17772774"/>
                  </a:ext>
                </a:extLst>
              </a:tr>
              <a:tr h="262287">
                <a:tc>
                  <a:txBody>
                    <a:bodyPr/>
                    <a:lstStyle/>
                    <a:p>
                      <a:pPr algn="ctr"/>
                      <a:r>
                        <a:rPr lang="en-US" sz="1100" b="0" kern="1200">
                          <a:solidFill>
                            <a:schemeClr val="bg1"/>
                          </a:solidFill>
                          <a:latin typeface="+mj-lt"/>
                          <a:ea typeface="Source Sans Pro"/>
                        </a:rPr>
                        <a:t>After-tax NPV</a:t>
                      </a:r>
                      <a:endParaRPr lang="en-CA" sz="1100" b="0" kern="1200">
                        <a:solidFill>
                          <a:schemeClr val="bg1"/>
                        </a:solidFill>
                        <a:latin typeface="+mj-lt"/>
                        <a:ea typeface="Source Sans Pro"/>
                        <a:cs typeface="+mn-cs"/>
                      </a:endParaRPr>
                    </a:p>
                  </a:txBody>
                  <a:tcPr marL="48986" marR="48986" marT="24493" marB="24493" anchor="ctr">
                    <a:lnL w="635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171450" marR="0" lvl="0" indent="-171450" algn="l" defTabSz="685782" rtl="0" eaLnBrk="1" fontAlgn="auto" latinLnBrk="0" hangingPunct="1">
                        <a:lnSpc>
                          <a:spcPct val="100000"/>
                        </a:lnSpc>
                        <a:spcBef>
                          <a:spcPts val="0"/>
                        </a:spcBef>
                        <a:spcAft>
                          <a:spcPts val="0"/>
                        </a:spcAft>
                        <a:buClrTx/>
                        <a:buSzTx/>
                        <a:buFontTx/>
                        <a:buBlip>
                          <a:blip r:embed="rId3"/>
                        </a:buBlip>
                        <a:tabLst/>
                        <a:defRPr/>
                      </a:pPr>
                      <a:r>
                        <a:rPr lang="en-US" sz="1100" b="0" kern="1200" dirty="0">
                          <a:solidFill>
                            <a:schemeClr val="dk1"/>
                          </a:solidFill>
                          <a:latin typeface="+mn-lt"/>
                          <a:ea typeface="Source Sans Pro"/>
                          <a:cs typeface="+mn-cs"/>
                        </a:rPr>
                        <a:t>US$593 million, using a 10% discount </a:t>
                      </a:r>
                      <a:r>
                        <a:rPr lang="en-US" sz="1100" b="0" kern="1200" dirty="0">
                          <a:solidFill>
                            <a:schemeClr val="dk1"/>
                          </a:solidFill>
                          <a:latin typeface="+mn-lt"/>
                          <a:ea typeface="Source Sans Pro"/>
                        </a:rPr>
                        <a:t>rate</a:t>
                      </a:r>
                    </a:p>
                  </a:txBody>
                  <a:tcPr marR="48986" marT="24493" marB="24493"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12106914"/>
                  </a:ext>
                </a:extLst>
              </a:tr>
              <a:tr h="464047">
                <a:tc>
                  <a:txBody>
                    <a:bodyPr/>
                    <a:lstStyle/>
                    <a:p>
                      <a:pPr algn="ctr"/>
                      <a:r>
                        <a:rPr lang="en-US" sz="1100" b="0" kern="1200">
                          <a:solidFill>
                            <a:schemeClr val="bg1"/>
                          </a:solidFill>
                          <a:latin typeface="+mj-lt"/>
                          <a:ea typeface="Source Sans Pro"/>
                        </a:rPr>
                        <a:t>IRR</a:t>
                      </a:r>
                      <a:endParaRPr lang="en-CA" sz="1100" b="0" kern="1200">
                        <a:solidFill>
                          <a:schemeClr val="bg1"/>
                        </a:solidFill>
                        <a:latin typeface="+mj-lt"/>
                        <a:ea typeface="Source Sans Pro"/>
                        <a:cs typeface="+mn-cs"/>
                      </a:endParaRPr>
                    </a:p>
                  </a:txBody>
                  <a:tcPr marL="48986" marR="48986" marT="24493" marB="24493" anchor="ctr">
                    <a:lnL w="635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174625" indent="-174625">
                        <a:buFontTx/>
                        <a:buBlip>
                          <a:blip r:embed="rId3"/>
                        </a:buBlip>
                        <a:tabLst/>
                      </a:pPr>
                      <a:r>
                        <a:rPr lang="en-US" sz="1100" b="0" kern="1200">
                          <a:solidFill>
                            <a:schemeClr val="dk1"/>
                          </a:solidFill>
                          <a:latin typeface="+mn-lt"/>
                          <a:ea typeface="Source Sans Pro"/>
                        </a:rPr>
                        <a:t>Ungeared, pre-tax 25.2% IRR with a 4.5-year payback</a:t>
                      </a:r>
                    </a:p>
                    <a:p>
                      <a:pPr marL="174625" indent="-174625">
                        <a:buFontTx/>
                        <a:buBlip>
                          <a:blip r:embed="rId3"/>
                        </a:buBlip>
                        <a:tabLst/>
                      </a:pPr>
                      <a:r>
                        <a:rPr lang="en-US" sz="1100" b="0" kern="1200">
                          <a:solidFill>
                            <a:schemeClr val="dk1"/>
                          </a:solidFill>
                          <a:latin typeface="+mn-lt"/>
                          <a:ea typeface="Source Sans Pro"/>
                        </a:rPr>
                        <a:t>Post-tax 22.6% IRR </a:t>
                      </a:r>
                      <a:r>
                        <a:rPr lang="en-US" sz="1100" b="0" kern="1200">
                          <a:solidFill>
                            <a:schemeClr val="tx1"/>
                          </a:solidFill>
                          <a:latin typeface="+mn-lt"/>
                          <a:ea typeface="Source Sans Pro"/>
                        </a:rPr>
                        <a:t>with a 4.9-year payback</a:t>
                      </a:r>
                      <a:endParaRPr lang="en-US" sz="1100" b="0" kern="1200">
                        <a:solidFill>
                          <a:schemeClr val="tx1"/>
                        </a:solidFill>
                        <a:latin typeface="+mn-lt"/>
                        <a:ea typeface="Source Sans Pro"/>
                        <a:cs typeface="+mn-cs"/>
                      </a:endParaRPr>
                    </a:p>
                  </a:txBody>
                  <a:tcPr marR="48986" marT="24493" marB="24493"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5203580"/>
                  </a:ext>
                </a:extLst>
              </a:tr>
              <a:tr h="538843">
                <a:tc>
                  <a:txBody>
                    <a:bodyPr/>
                    <a:lstStyle/>
                    <a:p>
                      <a:pPr algn="ctr"/>
                      <a:r>
                        <a:rPr lang="en-US" sz="1100" b="0" kern="1200">
                          <a:solidFill>
                            <a:schemeClr val="bg1"/>
                          </a:solidFill>
                          <a:latin typeface="+mj-lt"/>
                          <a:ea typeface="Source Sans Pro"/>
                          <a:cs typeface="+mn-cs"/>
                        </a:rPr>
                        <a:t>EBITDA</a:t>
                      </a:r>
                      <a:endParaRPr lang="en-CA" sz="1100" b="0" kern="1200">
                        <a:solidFill>
                          <a:schemeClr val="bg1"/>
                        </a:solidFill>
                        <a:latin typeface="+mj-lt"/>
                        <a:ea typeface="Source Sans Pro"/>
                        <a:cs typeface="+mn-cs"/>
                      </a:endParaRPr>
                    </a:p>
                  </a:txBody>
                  <a:tcPr marL="48986" marR="48986" marT="24493" marB="24493" anchor="ctr">
                    <a:lnL w="635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174625" indent="-174625">
                        <a:buFontTx/>
                        <a:buBlip>
                          <a:blip r:embed="rId3"/>
                        </a:buBlip>
                        <a:tabLst/>
                      </a:pPr>
                      <a:r>
                        <a:rPr lang="en-US" sz="1100" b="0" kern="1200" dirty="0">
                          <a:solidFill>
                            <a:schemeClr val="dk1"/>
                          </a:solidFill>
                          <a:latin typeface="+mn-lt"/>
                          <a:ea typeface="Source Sans Pro"/>
                          <a:cs typeface="+mn-cs"/>
                        </a:rPr>
                        <a:t>Run rate EBITDA: average of US$197 million per annum on reaching full capacity</a:t>
                      </a:r>
                    </a:p>
                    <a:p>
                      <a:pPr marL="174625" indent="-174625">
                        <a:buFontTx/>
                        <a:buBlip>
                          <a:blip r:embed="rId3"/>
                        </a:buBlip>
                        <a:tabLst/>
                      </a:pPr>
                      <a:r>
                        <a:rPr lang="en-US" sz="1100" b="0" kern="1200" dirty="0">
                          <a:solidFill>
                            <a:schemeClr val="dk1"/>
                          </a:solidFill>
                          <a:latin typeface="+mn-lt"/>
                          <a:ea typeface="Source Sans Pro"/>
                          <a:cs typeface="+mn-cs"/>
                        </a:rPr>
                        <a:t>Overall EBITDA margin: 55%</a:t>
                      </a:r>
                    </a:p>
                    <a:p>
                      <a:pPr marL="174625" indent="-174625">
                        <a:buFontTx/>
                        <a:buBlip>
                          <a:blip r:embed="rId3"/>
                        </a:buBlip>
                        <a:tabLst/>
                      </a:pPr>
                      <a:r>
                        <a:rPr lang="en-US" sz="1100" b="0" kern="1200" dirty="0">
                          <a:solidFill>
                            <a:schemeClr val="dk1"/>
                          </a:solidFill>
                          <a:latin typeface="+mn-lt"/>
                          <a:ea typeface="Source Sans Pro"/>
                          <a:cs typeface="+mn-cs"/>
                        </a:rPr>
                        <a:t>Sensitivity of EBITDA to manganese price: +/- 10% →  59.5% / 50.5% EBITDA margin </a:t>
                      </a:r>
                      <a:endParaRPr lang="en-CA" sz="1100" b="0" kern="1200" dirty="0">
                        <a:solidFill>
                          <a:schemeClr val="dk1"/>
                        </a:solidFill>
                        <a:highlight>
                          <a:srgbClr val="FFFF00"/>
                        </a:highlight>
                        <a:latin typeface="+mn-lt"/>
                        <a:ea typeface="Source Sans Pro" panose="020B0503030403020204" pitchFamily="34" charset="0"/>
                        <a:cs typeface="+mn-cs"/>
                      </a:endParaRPr>
                    </a:p>
                  </a:txBody>
                  <a:tcPr marR="48986" marT="24493" marB="24493"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74177891"/>
                  </a:ext>
                </a:extLst>
              </a:tr>
            </a:tbl>
          </a:graphicData>
        </a:graphic>
      </p:graphicFrame>
      <p:sp>
        <p:nvSpPr>
          <p:cNvPr id="10" name="object 200">
            <a:extLst>
              <a:ext uri="{FF2B5EF4-FFF2-40B4-BE49-F238E27FC236}">
                <a16:creationId xmlns:a16="http://schemas.microsoft.com/office/drawing/2014/main" id="{25EC452D-EDAB-4BD9-9496-FA75D4716C9E}"/>
              </a:ext>
            </a:extLst>
          </p:cNvPr>
          <p:cNvSpPr txBox="1"/>
          <p:nvPr/>
        </p:nvSpPr>
        <p:spPr>
          <a:xfrm>
            <a:off x="685800" y="4585746"/>
            <a:ext cx="4931764" cy="253092"/>
          </a:xfrm>
          <a:prstGeom prst="rect">
            <a:avLst/>
          </a:prstGeom>
        </p:spPr>
        <p:txBody>
          <a:bodyPr vert="horz" wrap="square" lIns="0" tIns="6804" rIns="0" bIns="0" rtlCol="0">
            <a:spAutoFit/>
          </a:bodyPr>
          <a:lstStyle/>
          <a:p>
            <a:pPr marL="114300" indent="-107950" defTabSz="576056">
              <a:spcBef>
                <a:spcPts val="54"/>
              </a:spcBef>
              <a:defRPr/>
            </a:pPr>
            <a:r>
              <a:rPr lang="en-US" sz="800" i="1" spc="-3">
                <a:cs typeface="Source Sans Pro"/>
              </a:rPr>
              <a:t>* 	"Technical Report and Preliminary Economic Assessment for the </a:t>
            </a:r>
            <a:r>
              <a:rPr lang="en-US" sz="800" i="1" spc="-3" err="1">
                <a:cs typeface="Source Sans Pro"/>
              </a:rPr>
              <a:t>Chvaletice</a:t>
            </a:r>
            <a:r>
              <a:rPr lang="en-US" sz="800" i="1" spc="-3">
                <a:cs typeface="Source Sans Pro"/>
              </a:rPr>
              <a:t> Manganese Project, </a:t>
            </a:r>
            <a:r>
              <a:rPr lang="en-US" sz="800" i="1" spc="-3" err="1">
                <a:cs typeface="Source Sans Pro"/>
              </a:rPr>
              <a:t>Chvaletice</a:t>
            </a:r>
            <a:r>
              <a:rPr lang="en-US" sz="800" i="1" spc="-3">
                <a:cs typeface="Source Sans Pro"/>
              </a:rPr>
              <a:t>, Czech Republic" prepared by Tetra Tech, effective date: January 29, 2019; release date: March 15, 2019 </a:t>
            </a:r>
            <a:endParaRPr lang="en-US" sz="800">
              <a:cs typeface="Source Sans Pro"/>
            </a:endParaRPr>
          </a:p>
        </p:txBody>
      </p:sp>
      <p:sp>
        <p:nvSpPr>
          <p:cNvPr id="7" name="TextBox 6">
            <a:extLst>
              <a:ext uri="{FF2B5EF4-FFF2-40B4-BE49-F238E27FC236}">
                <a16:creationId xmlns:a16="http://schemas.microsoft.com/office/drawing/2014/main" id="{0F45A619-DF81-AD4D-B060-D8B30A71CA78}"/>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PROJECT OVERVIEW</a:t>
            </a:r>
          </a:p>
        </p:txBody>
      </p:sp>
    </p:spTree>
    <p:extLst>
      <p:ext uri="{BB962C8B-B14F-4D97-AF65-F5344CB8AC3E}">
        <p14:creationId xmlns:p14="http://schemas.microsoft.com/office/powerpoint/2010/main" val="3503050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a:extLst>
              <a:ext uri="{FF2B5EF4-FFF2-40B4-BE49-F238E27FC236}">
                <a16:creationId xmlns:a16="http://schemas.microsoft.com/office/drawing/2014/main" id="{55BFDE78-B810-409C-A524-B3FCF58B0D99}"/>
              </a:ext>
            </a:extLst>
          </p:cNvPr>
          <p:cNvGraphicFramePr>
            <a:graphicFrameLocks/>
          </p:cNvGraphicFramePr>
          <p:nvPr>
            <p:extLst>
              <p:ext uri="{D42A27DB-BD31-4B8C-83A1-F6EECF244321}">
                <p14:modId xmlns:p14="http://schemas.microsoft.com/office/powerpoint/2010/main" val="3862386597"/>
              </p:ext>
            </p:extLst>
          </p:nvPr>
        </p:nvGraphicFramePr>
        <p:xfrm>
          <a:off x="4843802" y="2861321"/>
          <a:ext cx="3555600" cy="21333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Chart 33">
            <a:extLst>
              <a:ext uri="{FF2B5EF4-FFF2-40B4-BE49-F238E27FC236}">
                <a16:creationId xmlns:a16="http://schemas.microsoft.com/office/drawing/2014/main" id="{166E737F-1E5E-DD48-A886-2C04035645F7}"/>
              </a:ext>
            </a:extLst>
          </p:cNvPr>
          <p:cNvGraphicFramePr/>
          <p:nvPr>
            <p:extLst>
              <p:ext uri="{D42A27DB-BD31-4B8C-83A1-F6EECF244321}">
                <p14:modId xmlns:p14="http://schemas.microsoft.com/office/powerpoint/2010/main" val="362208573"/>
              </p:ext>
            </p:extLst>
          </p:nvPr>
        </p:nvGraphicFramePr>
        <p:xfrm>
          <a:off x="5346682" y="1232285"/>
          <a:ext cx="2569080" cy="1453183"/>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2"/>
          <p:cNvSpPr txBox="1">
            <a:spLocks noGrp="1"/>
          </p:cNvSpPr>
          <p:nvPr>
            <p:ph type="title"/>
          </p:nvPr>
        </p:nvSpPr>
        <p:spPr/>
        <p:txBody>
          <a:bodyPr/>
          <a:lstStyle/>
          <a:p>
            <a:r>
              <a:rPr lang="en-CA"/>
              <a:t>Euro Manganese Inc. Capitalization</a:t>
            </a:r>
          </a:p>
        </p:txBody>
      </p:sp>
      <p:sp>
        <p:nvSpPr>
          <p:cNvPr id="4" name="Slide Number Placeholder 3">
            <a:extLst>
              <a:ext uri="{FF2B5EF4-FFF2-40B4-BE49-F238E27FC236}">
                <a16:creationId xmlns:a16="http://schemas.microsoft.com/office/drawing/2014/main" id="{DDE788FB-21F8-DB43-96B1-0551B1B1B109}"/>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800" b="0" i="0" u="none" strike="noStrike" kern="1200" cap="none" spc="0" normalizeH="0" baseline="0" noProof="0">
                <a:ln>
                  <a:noFill/>
                </a:ln>
                <a:solidFill>
                  <a:prstClr val="white"/>
                </a:solidFill>
                <a:effectLst/>
                <a:uLnTx/>
                <a:uFillTx/>
                <a:latin typeface="Franklin Gothic Book" panose="020B0503020102020204"/>
              </a:rPr>
              <a:pPr marL="0" marR="0" lvl="0" indent="0" algn="r" defTabSz="576056"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prstClr val="white"/>
              </a:solidFill>
              <a:effectLst/>
              <a:uLnTx/>
              <a:uFillTx/>
              <a:latin typeface="Franklin Gothic Book" panose="020B0503020102020204"/>
            </a:endParaRPr>
          </a:p>
        </p:txBody>
      </p:sp>
      <p:sp>
        <p:nvSpPr>
          <p:cNvPr id="9" name="object 9"/>
          <p:cNvSpPr txBox="1"/>
          <p:nvPr/>
        </p:nvSpPr>
        <p:spPr>
          <a:xfrm>
            <a:off x="5507308" y="890397"/>
            <a:ext cx="2247828" cy="301310"/>
          </a:xfrm>
          <a:prstGeom prst="rect">
            <a:avLst/>
          </a:prstGeom>
        </p:spPr>
        <p:txBody>
          <a:bodyPr vert="horz" wrap="square" lIns="0" tIns="6804" rIns="0" bIns="0" rtlCol="0">
            <a:spAutoFit/>
          </a:bodyPr>
          <a:lstStyle/>
          <a:p>
            <a:pPr marL="553455" marR="16328" lvl="0" indent="-533386" algn="l" defTabSz="489844" rtl="0" eaLnBrk="1" fontAlgn="auto" latinLnBrk="0" hangingPunct="1">
              <a:lnSpc>
                <a:spcPct val="101400"/>
              </a:lnSpc>
              <a:spcBef>
                <a:spcPts val="54"/>
              </a:spcBef>
              <a:spcAft>
                <a:spcPts val="0"/>
              </a:spcAft>
              <a:buClrTx/>
              <a:buSzTx/>
              <a:buFontTx/>
              <a:buNone/>
              <a:tabLst/>
              <a:defRPr/>
            </a:pPr>
            <a:r>
              <a:rPr kumimoji="0" lang="en-US" sz="1000" b="0" i="0" u="none" strike="noStrike" kern="1200" cap="none" spc="3" normalizeH="0" baseline="0" noProof="0">
                <a:ln>
                  <a:noFill/>
                </a:ln>
                <a:solidFill>
                  <a:srgbClr val="000000"/>
                </a:solidFill>
                <a:effectLst/>
                <a:uLnTx/>
                <a:uFillTx/>
                <a:latin typeface="Franklin Gothic Medium" panose="020B0603020102020204"/>
                <a:ea typeface="+mn-ea"/>
                <a:cs typeface="Source Sans Pro"/>
              </a:rPr>
              <a:t>Ownership </a:t>
            </a:r>
            <a:r>
              <a:rPr kumimoji="0" lang="en-US" sz="1000" b="0" i="0" u="none" strike="noStrike" kern="1200" cap="none" spc="0" normalizeH="0" baseline="0" noProof="0">
                <a:ln>
                  <a:noFill/>
                </a:ln>
                <a:solidFill>
                  <a:srgbClr val="000000"/>
                </a:solidFill>
                <a:effectLst/>
                <a:uLnTx/>
                <a:uFillTx/>
                <a:latin typeface="Franklin Gothic Medium" panose="020B0603020102020204"/>
                <a:ea typeface="+mn-ea"/>
                <a:cs typeface="Source Sans Pro"/>
              </a:rPr>
              <a:t>Structure </a:t>
            </a:r>
            <a:r>
              <a:rPr kumimoji="0" lang="en-US" sz="1000" b="0" i="0" u="none" strike="noStrike" kern="1200" cap="none" spc="-3" normalizeH="0" baseline="0" noProof="0">
                <a:ln>
                  <a:noFill/>
                </a:ln>
                <a:solidFill>
                  <a:srgbClr val="000000"/>
                </a:solidFill>
                <a:effectLst/>
                <a:uLnTx/>
                <a:uFillTx/>
                <a:latin typeface="Franklin Gothic Medium" panose="020B0603020102020204"/>
                <a:ea typeface="+mn-ea"/>
                <a:cs typeface="Source Sans Pro"/>
              </a:rPr>
              <a:t>at Feb. 10, 2022</a:t>
            </a:r>
            <a:br>
              <a:rPr kumimoji="0" lang="en-US" sz="964" b="0" i="0" u="none" strike="noStrike" kern="1200" cap="none" spc="5" normalizeH="0" baseline="0" noProof="0">
                <a:ln>
                  <a:noFill/>
                </a:ln>
                <a:solidFill>
                  <a:srgbClr val="000000"/>
                </a:solidFill>
                <a:effectLst/>
                <a:uLnTx/>
                <a:uFillTx/>
                <a:latin typeface="Franklin Gothic Book" panose="020B0503020102020204"/>
                <a:ea typeface="+mn-ea"/>
                <a:cs typeface="Source Sans Pro"/>
              </a:rPr>
            </a:br>
            <a:r>
              <a:rPr kumimoji="0" lang="en-US" sz="964" b="0" i="0" u="none" strike="noStrike" kern="1200" cap="none" spc="-13" normalizeH="0" baseline="0" noProof="0">
                <a:ln>
                  <a:noFill/>
                </a:ln>
                <a:solidFill>
                  <a:srgbClr val="000000"/>
                </a:solidFill>
                <a:effectLst/>
                <a:uLnTx/>
                <a:uFillTx/>
                <a:latin typeface="Franklin Gothic Book" panose="020B0503020102020204"/>
                <a:ea typeface="+mn-ea"/>
                <a:cs typeface="Source Sans Pro"/>
              </a:rPr>
              <a:t>Total 401,115,551</a:t>
            </a:r>
            <a:endParaRPr kumimoji="0" lang="en-US" sz="964" b="0" i="0" u="none" strike="noStrike" kern="1200" cap="none" spc="0" normalizeH="0" baseline="0" noProof="0">
              <a:ln>
                <a:noFill/>
              </a:ln>
              <a:solidFill>
                <a:srgbClr val="000000"/>
              </a:solidFill>
              <a:effectLst/>
              <a:uLnTx/>
              <a:uFillTx/>
              <a:latin typeface="Franklin Gothic Book" panose="020B0503020102020204"/>
              <a:ea typeface="+mn-ea"/>
              <a:cs typeface="Source Sans Pro"/>
            </a:endParaRPr>
          </a:p>
        </p:txBody>
      </p:sp>
      <p:sp>
        <p:nvSpPr>
          <p:cNvPr id="21" name="object 21"/>
          <p:cNvSpPr txBox="1"/>
          <p:nvPr/>
        </p:nvSpPr>
        <p:spPr>
          <a:xfrm>
            <a:off x="7343198" y="1306206"/>
            <a:ext cx="964708" cy="365943"/>
          </a:xfrm>
          <a:prstGeom prst="rect">
            <a:avLst/>
          </a:prstGeom>
        </p:spPr>
        <p:txBody>
          <a:bodyPr vert="horz" wrap="square" lIns="0" tIns="6804" rIns="0" bIns="0" rtlCol="0">
            <a:spAutoFit/>
          </a:bodyPr>
          <a:lstStyle/>
          <a:p>
            <a:pPr marL="2552" marR="0" lvl="0" indent="0" algn="l" defTabSz="489844" rtl="0" eaLnBrk="1" fontAlgn="auto" latinLnBrk="0" hangingPunct="1">
              <a:lnSpc>
                <a:spcPct val="100000"/>
              </a:lnSpc>
              <a:spcBef>
                <a:spcPts val="54"/>
              </a:spcBef>
              <a:spcAft>
                <a:spcPts val="0"/>
              </a:spcAft>
              <a:buClrTx/>
              <a:buSzTx/>
              <a:buFontTx/>
              <a:buNone/>
              <a:tabLst/>
              <a:defRPr/>
            </a:pP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Directors</a:t>
            </a:r>
            <a:r>
              <a:rPr kumimoji="0" lang="en-CA"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 Founders</a:t>
            </a:r>
            <a:r>
              <a:rPr kumimoji="0" sz="750" b="0" i="0" u="none" strike="noStrike" kern="1200" cap="none" spc="-16"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 </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&amp;</a:t>
            </a:r>
            <a:endParaRPr kumimoji="0" lang="en-CA"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endParaRPr>
          </a:p>
          <a:p>
            <a:pPr marL="2552" marR="0" lvl="0" indent="0" algn="l" defTabSz="489844" rtl="0" eaLnBrk="1" fontAlgn="auto" latinLnBrk="0" hangingPunct="1">
              <a:lnSpc>
                <a:spcPct val="100000"/>
              </a:lnSpc>
              <a:spcBef>
                <a:spcPts val="54"/>
              </a:spcBef>
              <a:spcAft>
                <a:spcPts val="0"/>
              </a:spcAft>
              <a:buClrTx/>
              <a:buSzTx/>
              <a:buFontTx/>
              <a:buNone/>
              <a:tabLst/>
              <a:defRPr/>
            </a:pP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M</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a</a:t>
            </a: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n</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a</a:t>
            </a: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g</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eme</a:t>
            </a: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n</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t</a:t>
            </a:r>
          </a:p>
          <a:p>
            <a:pPr marL="2552" marR="0" lvl="0" indent="0" algn="l" defTabSz="489844" rtl="0" eaLnBrk="1" fontAlgn="auto" latinLnBrk="0" hangingPunct="1">
              <a:lnSpc>
                <a:spcPct val="100000"/>
              </a:lnSpc>
              <a:spcBef>
                <a:spcPts val="0"/>
              </a:spcBef>
              <a:spcAft>
                <a:spcPts val="0"/>
              </a:spcAft>
              <a:buClrTx/>
              <a:buSzTx/>
              <a:buFontTx/>
              <a:buNone/>
              <a:tabLst/>
              <a:defRPr/>
            </a:pPr>
            <a:r>
              <a:rPr kumimoji="0" lang="en-CA"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~47.7</a:t>
            </a: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 </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M</a:t>
            </a:r>
          </a:p>
        </p:txBody>
      </p:sp>
      <p:sp>
        <p:nvSpPr>
          <p:cNvPr id="23" name="object 23"/>
          <p:cNvSpPr txBox="1"/>
          <p:nvPr/>
        </p:nvSpPr>
        <p:spPr>
          <a:xfrm>
            <a:off x="7499563" y="2050856"/>
            <a:ext cx="832398" cy="237703"/>
          </a:xfrm>
          <a:prstGeom prst="rect">
            <a:avLst/>
          </a:prstGeom>
        </p:spPr>
        <p:txBody>
          <a:bodyPr vert="horz" wrap="square" lIns="0" tIns="6804" rIns="0" bIns="0" rtlCol="0">
            <a:spAutoFit/>
          </a:bodyPr>
          <a:lstStyle/>
          <a:p>
            <a:pPr marL="2552" marR="0" lvl="0" indent="0" algn="l" defTabSz="489844" rtl="0" eaLnBrk="1" fontAlgn="auto" latinLnBrk="0" hangingPunct="1">
              <a:lnSpc>
                <a:spcPct val="100000"/>
              </a:lnSpc>
              <a:spcBef>
                <a:spcPts val="54"/>
              </a:spcBef>
              <a:spcAft>
                <a:spcPts val="0"/>
              </a:spcAft>
              <a:buClrTx/>
              <a:buSzTx/>
              <a:buFontTx/>
              <a:buNone/>
              <a:tabLst/>
              <a:defRPr/>
            </a:pP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I</a:t>
            </a: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n</a:t>
            </a: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s</a:t>
            </a: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t</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i</a:t>
            </a: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tut</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io</a:t>
            </a:r>
            <a:r>
              <a:rPr kumimoji="0" sz="750" b="0" i="0" u="none" strike="noStrike" kern="1200" cap="none" spc="-5"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n</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al</a:t>
            </a:r>
            <a:r>
              <a:rPr kumimoji="0" lang="en-CA"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 (Est.)</a:t>
            </a:r>
            <a:endPar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endParaRPr>
          </a:p>
          <a:p>
            <a:pPr marL="2552" marR="0" lvl="0" indent="0" algn="l" defTabSz="489844" rtl="0" eaLnBrk="1" fontAlgn="auto" latinLnBrk="0" hangingPunct="1">
              <a:lnSpc>
                <a:spcPct val="100000"/>
              </a:lnSpc>
              <a:spcBef>
                <a:spcPts val="0"/>
              </a:spcBef>
              <a:spcAft>
                <a:spcPts val="0"/>
              </a:spcAft>
              <a:buClrTx/>
              <a:buSzTx/>
              <a:buFontTx/>
              <a:buNone/>
              <a:tabLst/>
              <a:defRPr/>
            </a:pPr>
            <a:r>
              <a:rPr kumimoji="0" lang="en-CA"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~182.4</a:t>
            </a:r>
            <a:r>
              <a:rPr kumimoji="0" sz="75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 </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Calibri"/>
              </a:rPr>
              <a:t>M</a:t>
            </a:r>
          </a:p>
        </p:txBody>
      </p:sp>
      <p:sp>
        <p:nvSpPr>
          <p:cNvPr id="25" name="object 25"/>
          <p:cNvSpPr txBox="1"/>
          <p:nvPr/>
        </p:nvSpPr>
        <p:spPr>
          <a:xfrm>
            <a:off x="4981594" y="1938323"/>
            <a:ext cx="689646" cy="237703"/>
          </a:xfrm>
          <a:prstGeom prst="rect">
            <a:avLst/>
          </a:prstGeom>
        </p:spPr>
        <p:txBody>
          <a:bodyPr vert="horz" wrap="square" lIns="0" tIns="6804" rIns="0" bIns="0" rtlCol="0" anchor="t">
            <a:spAutoFit/>
          </a:bodyPr>
          <a:lstStyle/>
          <a:p>
            <a:pPr marL="6803" marR="0" lvl="0" indent="0" algn="ctr" defTabSz="489844" rtl="0" eaLnBrk="1" fontAlgn="auto" latinLnBrk="0" hangingPunct="1">
              <a:lnSpc>
                <a:spcPct val="100000"/>
              </a:lnSpc>
              <a:spcBef>
                <a:spcPts val="54"/>
              </a:spcBef>
              <a:spcAft>
                <a:spcPts val="0"/>
              </a:spcAft>
              <a:buClrTx/>
              <a:buSzTx/>
              <a:buFontTx/>
              <a:buNone/>
              <a:tabLst/>
              <a:defRPr/>
            </a:pP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a:cs typeface="Calibri"/>
              </a:rPr>
              <a:t>Others</a:t>
            </a:r>
            <a:r>
              <a:rPr kumimoji="0" lang="en-CA" sz="750" b="0" i="0" u="none" strike="noStrike" kern="1200" cap="none" spc="0" normalizeH="0" baseline="0" noProof="0">
                <a:ln>
                  <a:noFill/>
                </a:ln>
                <a:solidFill>
                  <a:prstClr val="black"/>
                </a:solidFill>
                <a:effectLst/>
                <a:uLnTx/>
                <a:uFillTx/>
                <a:latin typeface="Franklin Gothic Book" panose="020B0503020102020204"/>
                <a:ea typeface="Source Sans Pro"/>
                <a:cs typeface="Calibri"/>
              </a:rPr>
              <a:t>/unknown (Est.) ~171</a:t>
            </a:r>
            <a:r>
              <a:rPr kumimoji="0" sz="750" b="0" i="0" u="none" strike="noStrike" kern="1200" cap="none" spc="-51" normalizeH="0" baseline="0" noProof="0">
                <a:ln>
                  <a:noFill/>
                </a:ln>
                <a:solidFill>
                  <a:prstClr val="black"/>
                </a:solidFill>
                <a:effectLst/>
                <a:uLnTx/>
                <a:uFillTx/>
                <a:latin typeface="Franklin Gothic Book" panose="020B0503020102020204"/>
                <a:ea typeface="Source Sans Pro"/>
                <a:cs typeface="Calibri"/>
              </a:rPr>
              <a:t> </a:t>
            </a:r>
            <a:r>
              <a:rPr kumimoji="0" sz="750" b="0" i="0" u="none" strike="noStrike" kern="1200" cap="none" spc="0" normalizeH="0" baseline="0" noProof="0">
                <a:ln>
                  <a:noFill/>
                </a:ln>
                <a:solidFill>
                  <a:prstClr val="black"/>
                </a:solidFill>
                <a:effectLst/>
                <a:uLnTx/>
                <a:uFillTx/>
                <a:latin typeface="Franklin Gothic Book" panose="020B0503020102020204"/>
                <a:ea typeface="Source Sans Pro"/>
                <a:cs typeface="Calibri"/>
              </a:rPr>
              <a:t>M</a:t>
            </a:r>
            <a:endParaRPr kumimoji="0" lang="en-US" sz="750" b="0" i="0" u="none" strike="noStrike" kern="1200" cap="none" spc="0" normalizeH="0" baseline="0" noProof="0">
              <a:ln>
                <a:noFill/>
              </a:ln>
              <a:solidFill>
                <a:prstClr val="black"/>
              </a:solidFill>
              <a:effectLst/>
              <a:uLnTx/>
              <a:uFillTx/>
              <a:latin typeface="Franklin Gothic Book" panose="020B0503020102020204"/>
              <a:ea typeface="Source Sans Pro"/>
              <a:cs typeface="Calibri"/>
            </a:endParaRPr>
          </a:p>
        </p:txBody>
      </p:sp>
      <p:sp>
        <p:nvSpPr>
          <p:cNvPr id="26" name="object 26"/>
          <p:cNvSpPr/>
          <p:nvPr/>
        </p:nvSpPr>
        <p:spPr>
          <a:xfrm>
            <a:off x="5703407" y="2020261"/>
            <a:ext cx="232002" cy="0"/>
          </a:xfrm>
          <a:custGeom>
            <a:avLst/>
            <a:gdLst/>
            <a:ahLst/>
            <a:cxnLst/>
            <a:rect l="l" t="t" r="r" b="b"/>
            <a:pathLst>
              <a:path w="433070">
                <a:moveTo>
                  <a:pt x="0" y="0"/>
                </a:moveTo>
                <a:lnTo>
                  <a:pt x="432562" y="0"/>
                </a:lnTo>
              </a:path>
            </a:pathLst>
          </a:custGeom>
          <a:ln w="6350">
            <a:solidFill>
              <a:schemeClr val="tx1"/>
            </a:solidFill>
          </a:ln>
        </p:spPr>
        <p:txBody>
          <a:bodyPr wrap="square" lIns="0" tIns="0" rIns="0" bIns="0" rtlCol="0"/>
          <a:lstStyle/>
          <a:p>
            <a:pPr marL="0" marR="0" lvl="0" indent="0" algn="l" defTabSz="489844" rtl="0" eaLnBrk="1" fontAlgn="auto" latinLnBrk="0" hangingPunct="1">
              <a:lnSpc>
                <a:spcPct val="100000"/>
              </a:lnSpc>
              <a:spcBef>
                <a:spcPts val="0"/>
              </a:spcBef>
              <a:spcAft>
                <a:spcPts val="0"/>
              </a:spcAft>
              <a:buClrTx/>
              <a:buSzTx/>
              <a:buFontTx/>
              <a:buNone/>
              <a:tabLst/>
              <a:defRPr/>
            </a:pPr>
            <a:endParaRPr kumimoji="0" sz="964"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26">
            <a:extLst>
              <a:ext uri="{FF2B5EF4-FFF2-40B4-BE49-F238E27FC236}">
                <a16:creationId xmlns:a16="http://schemas.microsoft.com/office/drawing/2014/main" id="{BFC5CFDA-D224-2A47-A87A-9E260B67842C}"/>
              </a:ext>
            </a:extLst>
          </p:cNvPr>
          <p:cNvSpPr/>
          <p:nvPr/>
        </p:nvSpPr>
        <p:spPr>
          <a:xfrm flipV="1">
            <a:off x="6989311" y="1443398"/>
            <a:ext cx="320079" cy="24492"/>
          </a:xfrm>
          <a:custGeom>
            <a:avLst/>
            <a:gdLst/>
            <a:ahLst/>
            <a:cxnLst/>
            <a:rect l="l" t="t" r="r" b="b"/>
            <a:pathLst>
              <a:path w="433070">
                <a:moveTo>
                  <a:pt x="0" y="0"/>
                </a:moveTo>
                <a:lnTo>
                  <a:pt x="432562" y="0"/>
                </a:lnTo>
              </a:path>
            </a:pathLst>
          </a:custGeom>
          <a:ln w="6350">
            <a:solidFill>
              <a:schemeClr val="tx1"/>
            </a:solidFill>
          </a:ln>
        </p:spPr>
        <p:txBody>
          <a:bodyPr wrap="square" lIns="0" tIns="0" rIns="0" bIns="0" rtlCol="0"/>
          <a:lstStyle/>
          <a:p>
            <a:pPr marL="0" marR="0" lvl="0" indent="0" algn="l" defTabSz="489844" rtl="0" eaLnBrk="1" fontAlgn="auto" latinLnBrk="0" hangingPunct="1">
              <a:lnSpc>
                <a:spcPct val="100000"/>
              </a:lnSpc>
              <a:spcBef>
                <a:spcPts val="0"/>
              </a:spcBef>
              <a:spcAft>
                <a:spcPts val="0"/>
              </a:spcAft>
              <a:buClrTx/>
              <a:buSzTx/>
              <a:buFontTx/>
              <a:buNone/>
              <a:tabLst/>
              <a:defRPr/>
            </a:pPr>
            <a:endParaRPr kumimoji="0" sz="964"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26">
            <a:extLst>
              <a:ext uri="{FF2B5EF4-FFF2-40B4-BE49-F238E27FC236}">
                <a16:creationId xmlns:a16="http://schemas.microsoft.com/office/drawing/2014/main" id="{2D41867A-9245-C944-A115-C2E59E6C54B7}"/>
              </a:ext>
            </a:extLst>
          </p:cNvPr>
          <p:cNvSpPr/>
          <p:nvPr/>
        </p:nvSpPr>
        <p:spPr>
          <a:xfrm flipV="1">
            <a:off x="7210625" y="2136762"/>
            <a:ext cx="233226" cy="24492"/>
          </a:xfrm>
          <a:custGeom>
            <a:avLst/>
            <a:gdLst/>
            <a:ahLst/>
            <a:cxnLst/>
            <a:rect l="l" t="t" r="r" b="b"/>
            <a:pathLst>
              <a:path w="433070">
                <a:moveTo>
                  <a:pt x="0" y="0"/>
                </a:moveTo>
                <a:lnTo>
                  <a:pt x="432562" y="0"/>
                </a:lnTo>
              </a:path>
            </a:pathLst>
          </a:custGeom>
          <a:ln w="6350">
            <a:solidFill>
              <a:schemeClr val="tx1"/>
            </a:solidFill>
          </a:ln>
        </p:spPr>
        <p:txBody>
          <a:bodyPr wrap="square" lIns="0" tIns="0" rIns="0" bIns="0" rtlCol="0"/>
          <a:lstStyle/>
          <a:p>
            <a:pPr marL="0" marR="0" lvl="0" indent="0" algn="l" defTabSz="489844" rtl="0" eaLnBrk="1" fontAlgn="auto" latinLnBrk="0" hangingPunct="1">
              <a:lnSpc>
                <a:spcPct val="100000"/>
              </a:lnSpc>
              <a:spcBef>
                <a:spcPts val="0"/>
              </a:spcBef>
              <a:spcAft>
                <a:spcPts val="0"/>
              </a:spcAft>
              <a:buClrTx/>
              <a:buSzTx/>
              <a:buFontTx/>
              <a:buNone/>
              <a:tabLst/>
              <a:defRPr/>
            </a:pPr>
            <a:endParaRPr kumimoji="0" sz="964"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21">
            <a:extLst>
              <a:ext uri="{FF2B5EF4-FFF2-40B4-BE49-F238E27FC236}">
                <a16:creationId xmlns:a16="http://schemas.microsoft.com/office/drawing/2014/main" id="{4FE007F8-515C-4347-8B60-AE0291CED780}"/>
              </a:ext>
            </a:extLst>
          </p:cNvPr>
          <p:cNvSpPr txBox="1"/>
          <p:nvPr/>
        </p:nvSpPr>
        <p:spPr>
          <a:xfrm>
            <a:off x="6659488" y="1468574"/>
            <a:ext cx="358438" cy="122287"/>
          </a:xfrm>
          <a:prstGeom prst="rect">
            <a:avLst/>
          </a:prstGeom>
        </p:spPr>
        <p:txBody>
          <a:bodyPr vert="horz" wrap="square" lIns="0" tIns="6804" rIns="0" bIns="0" rtlCol="0">
            <a:spAutoFit/>
          </a:bodyPr>
          <a:lstStyle/>
          <a:p>
            <a:pPr marL="2552" marR="0" lvl="0" indent="0" algn="l" defTabSz="489844" rtl="0" eaLnBrk="1" fontAlgn="auto" latinLnBrk="0" hangingPunct="1">
              <a:lnSpc>
                <a:spcPct val="100000"/>
              </a:lnSpc>
              <a:spcBef>
                <a:spcPts val="54"/>
              </a:spcBef>
              <a:spcAft>
                <a:spcPts val="0"/>
              </a:spcAft>
              <a:buClrTx/>
              <a:buSzTx/>
              <a:buFontTx/>
              <a:buNone/>
              <a:tabLst/>
              <a:defRPr/>
            </a:pPr>
            <a:r>
              <a:rPr kumimoji="0" lang="en-CA" sz="750" u="none" strike="noStrike" kern="1200" cap="none" spc="0" normalizeH="0" baseline="0" noProof="0">
                <a:ln>
                  <a:noFill/>
                </a:ln>
                <a:solidFill>
                  <a:prstClr val="white"/>
                </a:solidFill>
                <a:effectLst/>
                <a:uLnTx/>
                <a:uFillTx/>
                <a:latin typeface="Franklin Gothic Medium Cond" panose="020B0606030402020204" pitchFamily="34" charset="0"/>
                <a:ea typeface="Source Sans Pro" panose="020B0503030403020204" pitchFamily="34" charset="0"/>
                <a:cs typeface="Calibri"/>
              </a:rPr>
              <a:t>11.9%</a:t>
            </a:r>
            <a:endParaRPr kumimoji="0" sz="750" u="none" strike="noStrike" kern="1200" cap="none" spc="0" normalizeH="0" baseline="0" noProof="0">
              <a:ln>
                <a:noFill/>
              </a:ln>
              <a:solidFill>
                <a:prstClr val="white"/>
              </a:solidFill>
              <a:effectLst/>
              <a:uLnTx/>
              <a:uFillTx/>
              <a:latin typeface="Franklin Gothic Medium Cond" panose="020B0606030402020204" pitchFamily="34" charset="0"/>
              <a:ea typeface="Source Sans Pro" panose="020B0503030403020204" pitchFamily="34" charset="0"/>
              <a:cs typeface="Calibri"/>
            </a:endParaRPr>
          </a:p>
        </p:txBody>
      </p:sp>
      <p:sp>
        <p:nvSpPr>
          <p:cNvPr id="38" name="object 21">
            <a:extLst>
              <a:ext uri="{FF2B5EF4-FFF2-40B4-BE49-F238E27FC236}">
                <a16:creationId xmlns:a16="http://schemas.microsoft.com/office/drawing/2014/main" id="{9FD6CD1D-CE99-884F-87A9-76A49C9C0508}"/>
              </a:ext>
            </a:extLst>
          </p:cNvPr>
          <p:cNvSpPr txBox="1"/>
          <p:nvPr/>
        </p:nvSpPr>
        <p:spPr>
          <a:xfrm>
            <a:off x="6908904" y="2077021"/>
            <a:ext cx="358438" cy="122287"/>
          </a:xfrm>
          <a:prstGeom prst="rect">
            <a:avLst/>
          </a:prstGeom>
        </p:spPr>
        <p:txBody>
          <a:bodyPr vert="horz" wrap="square" lIns="0" tIns="6804" rIns="0" bIns="0" rtlCol="0">
            <a:spAutoFit/>
          </a:bodyPr>
          <a:lstStyle/>
          <a:p>
            <a:pPr marL="2552" marR="0" lvl="0" indent="0" algn="l" defTabSz="489844" rtl="0" eaLnBrk="1" fontAlgn="auto" latinLnBrk="0" hangingPunct="1">
              <a:lnSpc>
                <a:spcPct val="100000"/>
              </a:lnSpc>
              <a:spcBef>
                <a:spcPts val="54"/>
              </a:spcBef>
              <a:spcAft>
                <a:spcPts val="0"/>
              </a:spcAft>
              <a:buClrTx/>
              <a:buSzTx/>
              <a:buFontTx/>
              <a:buNone/>
              <a:tabLst/>
              <a:defRPr/>
            </a:pPr>
            <a:r>
              <a:rPr kumimoji="0" lang="en-CA" sz="750" u="none" strike="noStrike" kern="1200" cap="none" spc="0" normalizeH="0" baseline="0" noProof="0">
                <a:ln>
                  <a:noFill/>
                </a:ln>
                <a:solidFill>
                  <a:prstClr val="white"/>
                </a:solidFill>
                <a:effectLst/>
                <a:uLnTx/>
                <a:uFillTx/>
                <a:latin typeface="Franklin Gothic Medium Cond" panose="020B0606030402020204" pitchFamily="34" charset="0"/>
                <a:ea typeface="Source Sans Pro" panose="020B0503030403020204" pitchFamily="34" charset="0"/>
                <a:cs typeface="Calibri"/>
              </a:rPr>
              <a:t>45.5%</a:t>
            </a:r>
            <a:endParaRPr kumimoji="0" sz="750" u="none" strike="noStrike" kern="1200" cap="none" spc="0" normalizeH="0" baseline="0" noProof="0">
              <a:ln>
                <a:noFill/>
              </a:ln>
              <a:solidFill>
                <a:prstClr val="white"/>
              </a:solidFill>
              <a:effectLst/>
              <a:uLnTx/>
              <a:uFillTx/>
              <a:latin typeface="Franklin Gothic Medium Cond" panose="020B0606030402020204" pitchFamily="34" charset="0"/>
              <a:ea typeface="Source Sans Pro" panose="020B0503030403020204" pitchFamily="34" charset="0"/>
              <a:cs typeface="Calibri"/>
            </a:endParaRPr>
          </a:p>
        </p:txBody>
      </p:sp>
      <p:sp>
        <p:nvSpPr>
          <p:cNvPr id="39" name="object 21">
            <a:extLst>
              <a:ext uri="{FF2B5EF4-FFF2-40B4-BE49-F238E27FC236}">
                <a16:creationId xmlns:a16="http://schemas.microsoft.com/office/drawing/2014/main" id="{BBF348ED-CBE7-B842-BC48-034FCB48B6E2}"/>
              </a:ext>
            </a:extLst>
          </p:cNvPr>
          <p:cNvSpPr txBox="1"/>
          <p:nvPr/>
        </p:nvSpPr>
        <p:spPr>
          <a:xfrm>
            <a:off x="6010078" y="1939449"/>
            <a:ext cx="358438" cy="122287"/>
          </a:xfrm>
          <a:prstGeom prst="rect">
            <a:avLst/>
          </a:prstGeom>
        </p:spPr>
        <p:txBody>
          <a:bodyPr vert="horz" wrap="square" lIns="0" tIns="6804" rIns="0" bIns="0" rtlCol="0">
            <a:spAutoFit/>
          </a:bodyPr>
          <a:lstStyle/>
          <a:p>
            <a:pPr marL="2552" marR="0" lvl="0" indent="0" algn="l" defTabSz="489844" rtl="0" eaLnBrk="1" fontAlgn="auto" latinLnBrk="0" hangingPunct="1">
              <a:lnSpc>
                <a:spcPct val="100000"/>
              </a:lnSpc>
              <a:spcBef>
                <a:spcPts val="54"/>
              </a:spcBef>
              <a:spcAft>
                <a:spcPts val="0"/>
              </a:spcAft>
              <a:buClrTx/>
              <a:buSzTx/>
              <a:buFontTx/>
              <a:buNone/>
              <a:tabLst/>
              <a:defRPr/>
            </a:pPr>
            <a:r>
              <a:rPr kumimoji="0" lang="en-CA" sz="750" u="none" strike="noStrike" kern="1200" cap="none" spc="0" normalizeH="0" baseline="0" noProof="0">
                <a:ln>
                  <a:noFill/>
                </a:ln>
                <a:solidFill>
                  <a:prstClr val="white"/>
                </a:solidFill>
                <a:effectLst/>
                <a:uLnTx/>
                <a:uFillTx/>
                <a:latin typeface="Franklin Gothic Medium Cond" panose="020B0606030402020204" pitchFamily="34" charset="0"/>
                <a:ea typeface="Source Sans Pro" panose="020B0503030403020204" pitchFamily="34" charset="0"/>
                <a:cs typeface="Calibri"/>
              </a:rPr>
              <a:t>42.6%</a:t>
            </a:r>
            <a:endParaRPr kumimoji="0" sz="750" u="none" strike="noStrike" kern="1200" cap="none" spc="0" normalizeH="0" baseline="0" noProof="0">
              <a:ln>
                <a:noFill/>
              </a:ln>
              <a:solidFill>
                <a:prstClr val="white"/>
              </a:solidFill>
              <a:effectLst/>
              <a:uLnTx/>
              <a:uFillTx/>
              <a:latin typeface="Franklin Gothic Medium Cond" panose="020B0606030402020204" pitchFamily="34" charset="0"/>
              <a:ea typeface="Source Sans Pro" panose="020B0503030403020204" pitchFamily="34" charset="0"/>
              <a:cs typeface="Calibri"/>
            </a:endParaRPr>
          </a:p>
        </p:txBody>
      </p:sp>
      <p:graphicFrame>
        <p:nvGraphicFramePr>
          <p:cNvPr id="20" name="object 8">
            <a:extLst>
              <a:ext uri="{FF2B5EF4-FFF2-40B4-BE49-F238E27FC236}">
                <a16:creationId xmlns:a16="http://schemas.microsoft.com/office/drawing/2014/main" id="{83CE6C8C-8F75-45EE-ABED-3D2FBFB5A4BE}"/>
              </a:ext>
            </a:extLst>
          </p:cNvPr>
          <p:cNvGraphicFramePr>
            <a:graphicFrameLocks noGrp="1"/>
          </p:cNvGraphicFramePr>
          <p:nvPr>
            <p:extLst>
              <p:ext uri="{D42A27DB-BD31-4B8C-83A1-F6EECF244321}">
                <p14:modId xmlns:p14="http://schemas.microsoft.com/office/powerpoint/2010/main" val="2539772949"/>
              </p:ext>
            </p:extLst>
          </p:nvPr>
        </p:nvGraphicFramePr>
        <p:xfrm>
          <a:off x="817114" y="2000592"/>
          <a:ext cx="3259585" cy="599663"/>
        </p:xfrm>
        <a:graphic>
          <a:graphicData uri="http://schemas.openxmlformats.org/drawingml/2006/table">
            <a:tbl>
              <a:tblPr firstRow="1" bandRow="1">
                <a:tableStyleId>{2D5ABB26-0587-4C30-8999-92F81FD0307C}</a:tableStyleId>
              </a:tblPr>
              <a:tblGrid>
                <a:gridCol w="3259585">
                  <a:extLst>
                    <a:ext uri="{9D8B030D-6E8A-4147-A177-3AD203B41FA5}">
                      <a16:colId xmlns:a16="http://schemas.microsoft.com/office/drawing/2014/main" val="20000"/>
                    </a:ext>
                  </a:extLst>
                </a:gridCol>
              </a:tblGrid>
              <a:tr h="274320">
                <a:tc>
                  <a:txBody>
                    <a:bodyPr/>
                    <a:lstStyle/>
                    <a:p>
                      <a:pPr marL="68580">
                        <a:lnSpc>
                          <a:spcPct val="100000"/>
                        </a:lnSpc>
                        <a:spcBef>
                          <a:spcPts val="165"/>
                        </a:spcBef>
                      </a:pPr>
                      <a:r>
                        <a:rPr lang="en-US" sz="900" b="0" spc="-10">
                          <a:solidFill>
                            <a:srgbClr val="FFFFFF"/>
                          </a:solidFill>
                          <a:latin typeface="+mj-lt"/>
                          <a:cs typeface="Source Sans Pro"/>
                        </a:rPr>
                        <a:t>TRADING SYMBOLS</a:t>
                      </a:r>
                      <a:endParaRPr lang="en-US" sz="900" b="0">
                        <a:latin typeface="+mj-lt"/>
                        <a:cs typeface="Source Sans Pro"/>
                      </a:endParaRPr>
                    </a:p>
                  </a:txBody>
                  <a:tcPr marL="0" marR="0" marT="11226" marB="0" anchor="ctr">
                    <a:lnB w="38100">
                      <a:solidFill>
                        <a:srgbClr val="FFFFFF"/>
                      </a:solidFill>
                      <a:prstDash val="solid"/>
                    </a:lnB>
                    <a:solidFill>
                      <a:schemeClr val="accent1"/>
                    </a:solidFill>
                  </a:tcPr>
                </a:tc>
                <a:extLst>
                  <a:ext uri="{0D108BD9-81ED-4DB2-BD59-A6C34878D82A}">
                    <a16:rowId xmlns:a16="http://schemas.microsoft.com/office/drawing/2014/main" val="10000"/>
                  </a:ext>
                </a:extLst>
              </a:tr>
              <a:tr h="325343">
                <a:tc>
                  <a:txBody>
                    <a:bodyPr/>
                    <a:lstStyle/>
                    <a:p>
                      <a:pPr marL="68580">
                        <a:lnSpc>
                          <a:spcPct val="100000"/>
                        </a:lnSpc>
                        <a:spcBef>
                          <a:spcPts val="165"/>
                        </a:spcBef>
                      </a:pPr>
                      <a:r>
                        <a:rPr lang="en-CA" sz="900" b="0">
                          <a:latin typeface="+mn-lt"/>
                          <a:cs typeface="Source Sans Pro"/>
                        </a:rPr>
                        <a:t>TSX-V and ASX: EMN  OTCQX: EUMNF  </a:t>
                      </a:r>
                      <a:r>
                        <a:rPr lang="en-CA" sz="900" b="0" kern="1200" spc="-5">
                          <a:solidFill>
                            <a:schemeClr val="tx1"/>
                          </a:solidFill>
                          <a:latin typeface="+mn-lt"/>
                          <a:ea typeface="+mn-ea"/>
                        </a:rPr>
                        <a:t>Frankfurt: E06</a:t>
                      </a:r>
                    </a:p>
                    <a:p>
                      <a:pPr marL="68580">
                        <a:lnSpc>
                          <a:spcPct val="100000"/>
                        </a:lnSpc>
                        <a:spcBef>
                          <a:spcPts val="165"/>
                        </a:spcBef>
                      </a:pPr>
                      <a:r>
                        <a:rPr lang="en-US" sz="900" b="0">
                          <a:latin typeface="+mn-lt"/>
                        </a:rPr>
                        <a:t>(12-month average volume of 1.2 million shares/day)</a:t>
                      </a:r>
                      <a:endParaRPr sz="900" b="0">
                        <a:latin typeface="+mn-lt"/>
                      </a:endParaRPr>
                    </a:p>
                  </a:txBody>
                  <a:tcPr marL="0" marR="0" marT="11226" marB="0" anchor="ctr">
                    <a:lnT w="38100">
                      <a:solidFill>
                        <a:srgbClr val="FFFFFF"/>
                      </a:solidFill>
                      <a:prstDash val="soli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9" name="object 8">
            <a:extLst>
              <a:ext uri="{FF2B5EF4-FFF2-40B4-BE49-F238E27FC236}">
                <a16:creationId xmlns:a16="http://schemas.microsoft.com/office/drawing/2014/main" id="{372DBFE1-F5D3-4FA4-94BF-A64ECAB7010D}"/>
              </a:ext>
            </a:extLst>
          </p:cNvPr>
          <p:cNvGraphicFramePr>
            <a:graphicFrameLocks noGrp="1"/>
          </p:cNvGraphicFramePr>
          <p:nvPr>
            <p:extLst>
              <p:ext uri="{D42A27DB-BD31-4B8C-83A1-F6EECF244321}">
                <p14:modId xmlns:p14="http://schemas.microsoft.com/office/powerpoint/2010/main" val="4252757805"/>
              </p:ext>
            </p:extLst>
          </p:nvPr>
        </p:nvGraphicFramePr>
        <p:xfrm>
          <a:off x="819652" y="4077858"/>
          <a:ext cx="3253818" cy="465091"/>
        </p:xfrm>
        <a:graphic>
          <a:graphicData uri="http://schemas.openxmlformats.org/drawingml/2006/table">
            <a:tbl>
              <a:tblPr firstRow="1" bandRow="1">
                <a:tableStyleId>{2D5ABB26-0587-4C30-8999-92F81FD0307C}</a:tableStyleId>
              </a:tblPr>
              <a:tblGrid>
                <a:gridCol w="2276552">
                  <a:extLst>
                    <a:ext uri="{9D8B030D-6E8A-4147-A177-3AD203B41FA5}">
                      <a16:colId xmlns:a16="http://schemas.microsoft.com/office/drawing/2014/main" val="20000"/>
                    </a:ext>
                  </a:extLst>
                </a:gridCol>
                <a:gridCol w="977266">
                  <a:extLst>
                    <a:ext uri="{9D8B030D-6E8A-4147-A177-3AD203B41FA5}">
                      <a16:colId xmlns:a16="http://schemas.microsoft.com/office/drawing/2014/main" val="20001"/>
                    </a:ext>
                  </a:extLst>
                </a:gridCol>
              </a:tblGrid>
              <a:tr h="274320">
                <a:tc gridSpan="2">
                  <a:txBody>
                    <a:bodyPr/>
                    <a:lstStyle/>
                    <a:p>
                      <a:pPr marL="68580">
                        <a:lnSpc>
                          <a:spcPct val="100000"/>
                        </a:lnSpc>
                        <a:spcBef>
                          <a:spcPts val="165"/>
                        </a:spcBef>
                      </a:pPr>
                      <a:r>
                        <a:rPr lang="en-US" sz="900" b="0" spc="-10">
                          <a:solidFill>
                            <a:srgbClr val="FFFFFF"/>
                          </a:solidFill>
                          <a:latin typeface="+mj-lt"/>
                          <a:cs typeface="Source Sans Pro"/>
                        </a:rPr>
                        <a:t>RESEARCH COVERAGE</a:t>
                      </a:r>
                      <a:endParaRPr lang="en-US" sz="900" b="0">
                        <a:latin typeface="+mj-lt"/>
                        <a:cs typeface="Source Sans Pro"/>
                      </a:endParaRPr>
                    </a:p>
                  </a:txBody>
                  <a:tcPr marL="0" marR="0" marT="11226" marB="0" anchor="ctr">
                    <a:lnB w="38100">
                      <a:solidFill>
                        <a:srgbClr val="FFFFFF"/>
                      </a:solidFill>
                      <a:prstDash val="solid"/>
                    </a:lnB>
                    <a:solidFill>
                      <a:schemeClr val="accent1"/>
                    </a:solidFill>
                  </a:tcPr>
                </a:tc>
                <a:tc hMerge="1">
                  <a:txBody>
                    <a:bodyPr/>
                    <a:lstStyle/>
                    <a:p>
                      <a:endParaRPr/>
                    </a:p>
                  </a:txBody>
                  <a:tcPr marL="0" marR="0" marT="0" marB="0"/>
                </a:tc>
                <a:extLst>
                  <a:ext uri="{0D108BD9-81ED-4DB2-BD59-A6C34878D82A}">
                    <a16:rowId xmlns:a16="http://schemas.microsoft.com/office/drawing/2014/main" val="10000"/>
                  </a:ext>
                </a:extLst>
              </a:tr>
              <a:tr h="190771">
                <a:tc>
                  <a:txBody>
                    <a:bodyPr/>
                    <a:lstStyle/>
                    <a:p>
                      <a:pPr marL="68580" indent="0">
                        <a:lnSpc>
                          <a:spcPct val="100000"/>
                        </a:lnSpc>
                        <a:spcBef>
                          <a:spcPts val="165"/>
                        </a:spcBef>
                        <a:buFont typeface="Arial" panose="020B0604020202020204" pitchFamily="34" charset="0"/>
                        <a:buNone/>
                      </a:pPr>
                      <a:r>
                        <a:rPr lang="en-CA" sz="900" b="0" i="0">
                          <a:latin typeface="+mn-lt"/>
                          <a:cs typeface="Source Sans Pro"/>
                        </a:rPr>
                        <a:t>Canaccord Genuity (Australia)</a:t>
                      </a:r>
                    </a:p>
                  </a:txBody>
                  <a:tcPr marL="0" marR="0" marT="11226" marB="0" anchor="ctr">
                    <a:lnR w="12700">
                      <a:solidFill>
                        <a:srgbClr val="FFFFFF"/>
                      </a:solidFill>
                      <a:prstDash val="solid"/>
                    </a:lnR>
                    <a:lnT w="38100">
                      <a:solidFill>
                        <a:srgbClr val="FFFFFF"/>
                      </a:solidFill>
                      <a:prstDash val="solid"/>
                    </a:lnT>
                    <a:lnB w="6350" cap="flat" cmpd="sng" algn="ctr">
                      <a:solidFill>
                        <a:schemeClr val="bg1">
                          <a:lumMod val="50000"/>
                        </a:schemeClr>
                      </a:solidFill>
                      <a:prstDash val="solid"/>
                      <a:round/>
                      <a:headEnd type="none" w="med" len="med"/>
                      <a:tailEnd type="none" w="med" len="med"/>
                    </a:lnB>
                  </a:tcPr>
                </a:tc>
                <a:tc>
                  <a:txBody>
                    <a:bodyPr/>
                    <a:lstStyle/>
                    <a:p>
                      <a:pPr marR="61594" algn="r">
                        <a:lnSpc>
                          <a:spcPct val="100000"/>
                        </a:lnSpc>
                        <a:spcBef>
                          <a:spcPts val="165"/>
                        </a:spcBef>
                      </a:pPr>
                      <a:endParaRPr sz="900" b="0">
                        <a:latin typeface="+mn-lt"/>
                        <a:cs typeface="Calibri"/>
                      </a:endParaRPr>
                    </a:p>
                  </a:txBody>
                  <a:tcPr marL="0" marR="0" marT="11226" marB="0" anchor="ctr">
                    <a:lnL w="12700">
                      <a:solidFill>
                        <a:srgbClr val="FFFFFF"/>
                      </a:solidFill>
                      <a:prstDash val="solid"/>
                    </a:lnL>
                    <a:lnT w="38100">
                      <a:solidFill>
                        <a:srgbClr val="FFFFFF"/>
                      </a:solidFill>
                      <a:prstDash val="soli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2" name="Rectangle 31">
            <a:extLst>
              <a:ext uri="{FF2B5EF4-FFF2-40B4-BE49-F238E27FC236}">
                <a16:creationId xmlns:a16="http://schemas.microsoft.com/office/drawing/2014/main" id="{B0784BD9-F787-4EB3-988F-2E6D44BE186C}"/>
              </a:ext>
            </a:extLst>
          </p:cNvPr>
          <p:cNvSpPr>
            <a:spLocks noChangeArrowheads="1"/>
          </p:cNvSpPr>
          <p:nvPr/>
        </p:nvSpPr>
        <p:spPr bwMode="auto">
          <a:xfrm>
            <a:off x="4698757" y="2692304"/>
            <a:ext cx="3769711" cy="20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8986" tIns="24493" rIns="48986" bIns="24493" numCol="1" anchor="ctr" anchorCtr="0" compatLnSpc="1">
            <a:prstTxWarp prst="textNoShape">
              <a:avLst/>
            </a:prstTxWarp>
            <a:spAutoFit/>
          </a:bodyPr>
          <a:lstStyle>
            <a:lvl1pPr eaLnBrk="0" fontAlgn="base" hangingPunct="0">
              <a:spcBef>
                <a:spcPct val="0"/>
              </a:spcBef>
              <a:spcAft>
                <a:spcPct val="0"/>
              </a:spcAft>
              <a:tabLst>
                <a:tab pos="2970213"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970213"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970213"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970213"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970213"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970213"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970213"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970213"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970213" algn="l"/>
              </a:tabLst>
              <a:defRPr>
                <a:solidFill>
                  <a:schemeClr val="tx1"/>
                </a:solidFill>
                <a:latin typeface="Arial" panose="020B0604020202020204" pitchFamily="34" charset="0"/>
              </a:defRPr>
            </a:lvl9pPr>
          </a:lstStyle>
          <a:p>
            <a:pPr marL="0" marR="0" lvl="0" indent="0" algn="ctr" defTabSz="489844" rtl="0" eaLnBrk="0" fontAlgn="base" latinLnBrk="0" hangingPunct="0">
              <a:lnSpc>
                <a:spcPct val="100000"/>
              </a:lnSpc>
              <a:spcBef>
                <a:spcPct val="0"/>
              </a:spcBef>
              <a:spcAft>
                <a:spcPct val="0"/>
              </a:spcAft>
              <a:buClrTx/>
              <a:buSzTx/>
              <a:buFontTx/>
              <a:buNone/>
              <a:tabLst>
                <a:tab pos="1591143" algn="l"/>
              </a:tabLst>
              <a:defRPr/>
            </a:pPr>
            <a:r>
              <a:rPr kumimoji="0" lang="en-US" altLang="en-US" sz="1000" b="0" i="0" u="none" strike="noStrike" kern="1200" cap="none" spc="0" normalizeH="0" baseline="0" noProof="0" bmk="_Toc75299041">
                <a:ln>
                  <a:noFill/>
                </a:ln>
                <a:solidFill>
                  <a:srgbClr val="000000"/>
                </a:solidFill>
                <a:effectLst/>
                <a:uLnTx/>
                <a:uFillTx/>
                <a:latin typeface="Franklin Gothic Medium" panose="020B0603020102020204"/>
                <a:ea typeface="+mn-ea"/>
                <a:cs typeface="+mn-cs"/>
              </a:rPr>
              <a:t>12-month share price and volume – ASX </a:t>
            </a:r>
            <a:endParaRPr kumimoji="0" lang="en-CA" altLang="en-US" sz="1000" b="0" i="0" u="none" strike="noStrike" kern="1200" cap="none" spc="0" normalizeH="0" baseline="0" noProof="0">
              <a:ln>
                <a:noFill/>
              </a:ln>
              <a:solidFill>
                <a:srgbClr val="000000"/>
              </a:solidFill>
              <a:effectLst/>
              <a:uLnTx/>
              <a:uFillTx/>
              <a:latin typeface="Franklin Gothic Medium" panose="020B0603020102020204"/>
              <a:ea typeface="Source Sans Pro" panose="020B0503030403020204" pitchFamily="34" charset="0"/>
              <a:cs typeface="+mn-cs"/>
            </a:endParaRPr>
          </a:p>
        </p:txBody>
      </p:sp>
      <p:graphicFrame>
        <p:nvGraphicFramePr>
          <p:cNvPr id="18" name="object 8">
            <a:extLst>
              <a:ext uri="{FF2B5EF4-FFF2-40B4-BE49-F238E27FC236}">
                <a16:creationId xmlns:a16="http://schemas.microsoft.com/office/drawing/2014/main" id="{7D6ED240-34D1-4E44-AD41-47476B237C5F}"/>
              </a:ext>
            </a:extLst>
          </p:cNvPr>
          <p:cNvGraphicFramePr>
            <a:graphicFrameLocks noGrp="1"/>
          </p:cNvGraphicFramePr>
          <p:nvPr>
            <p:extLst>
              <p:ext uri="{D42A27DB-BD31-4B8C-83A1-F6EECF244321}">
                <p14:modId xmlns:p14="http://schemas.microsoft.com/office/powerpoint/2010/main" val="299282258"/>
              </p:ext>
            </p:extLst>
          </p:nvPr>
        </p:nvGraphicFramePr>
        <p:xfrm>
          <a:off x="812039" y="867192"/>
          <a:ext cx="3253818" cy="1037403"/>
        </p:xfrm>
        <a:graphic>
          <a:graphicData uri="http://schemas.openxmlformats.org/drawingml/2006/table">
            <a:tbl>
              <a:tblPr firstRow="1" bandRow="1">
                <a:tableStyleId>{2D5ABB26-0587-4C30-8999-92F81FD0307C}</a:tableStyleId>
              </a:tblPr>
              <a:tblGrid>
                <a:gridCol w="2276552">
                  <a:extLst>
                    <a:ext uri="{9D8B030D-6E8A-4147-A177-3AD203B41FA5}">
                      <a16:colId xmlns:a16="http://schemas.microsoft.com/office/drawing/2014/main" val="20000"/>
                    </a:ext>
                  </a:extLst>
                </a:gridCol>
                <a:gridCol w="977266">
                  <a:extLst>
                    <a:ext uri="{9D8B030D-6E8A-4147-A177-3AD203B41FA5}">
                      <a16:colId xmlns:a16="http://schemas.microsoft.com/office/drawing/2014/main" val="20001"/>
                    </a:ext>
                  </a:extLst>
                </a:gridCol>
              </a:tblGrid>
              <a:tr h="274320">
                <a:tc gridSpan="2">
                  <a:txBody>
                    <a:bodyPr/>
                    <a:lstStyle/>
                    <a:p>
                      <a:pPr marL="68580">
                        <a:lnSpc>
                          <a:spcPct val="100000"/>
                        </a:lnSpc>
                        <a:spcBef>
                          <a:spcPts val="165"/>
                        </a:spcBef>
                      </a:pPr>
                      <a:r>
                        <a:rPr lang="en-CA" sz="900" b="0" kern="1200" spc="-5">
                          <a:solidFill>
                            <a:srgbClr val="FFFFFF"/>
                          </a:solidFill>
                          <a:latin typeface="+mj-lt"/>
                          <a:ea typeface="+mn-ea"/>
                          <a:cs typeface="Source Sans Pro"/>
                        </a:rPr>
                        <a:t>CAPITALIZATION AS AT FEBRUARY 10, 2022</a:t>
                      </a:r>
                    </a:p>
                  </a:txBody>
                  <a:tcPr marL="0" marR="0" marT="11226" marB="0" anchor="ctr">
                    <a:lnB w="38100">
                      <a:solidFill>
                        <a:srgbClr val="FFFFFF"/>
                      </a:solidFill>
                      <a:prstDash val="solid"/>
                    </a:lnB>
                    <a:solidFill>
                      <a:schemeClr val="accent1"/>
                    </a:solidFill>
                  </a:tcPr>
                </a:tc>
                <a:tc hMerge="1">
                  <a:txBody>
                    <a:bodyPr/>
                    <a:lstStyle/>
                    <a:p>
                      <a:endParaRPr/>
                    </a:p>
                  </a:txBody>
                  <a:tcPr marL="0" marR="0" marT="0" marB="0"/>
                </a:tc>
                <a:extLst>
                  <a:ext uri="{0D108BD9-81ED-4DB2-BD59-A6C34878D82A}">
                    <a16:rowId xmlns:a16="http://schemas.microsoft.com/office/drawing/2014/main" val="10000"/>
                  </a:ext>
                </a:extLst>
              </a:tr>
              <a:tr h="190771">
                <a:tc>
                  <a:txBody>
                    <a:bodyPr/>
                    <a:lstStyle/>
                    <a:p>
                      <a:pPr marL="68580">
                        <a:lnSpc>
                          <a:spcPct val="100000"/>
                        </a:lnSpc>
                        <a:spcBef>
                          <a:spcPts val="165"/>
                        </a:spcBef>
                      </a:pPr>
                      <a:r>
                        <a:rPr sz="900" b="0" spc="-5">
                          <a:latin typeface="+mn-lt"/>
                          <a:cs typeface="Source Sans Pro"/>
                        </a:rPr>
                        <a:t>Shares (including </a:t>
                      </a:r>
                      <a:r>
                        <a:rPr sz="900" b="0">
                          <a:latin typeface="+mn-lt"/>
                          <a:cs typeface="Source Sans Pro"/>
                        </a:rPr>
                        <a:t>~</a:t>
                      </a:r>
                      <a:r>
                        <a:rPr lang="en-CA" sz="900" b="0">
                          <a:latin typeface="+mn-lt"/>
                          <a:cs typeface="Source Sans Pro"/>
                        </a:rPr>
                        <a:t>257.2 </a:t>
                      </a:r>
                      <a:r>
                        <a:rPr sz="900" b="0">
                          <a:latin typeface="+mn-lt"/>
                          <a:cs typeface="Source Sans Pro"/>
                        </a:rPr>
                        <a:t>M</a:t>
                      </a:r>
                      <a:r>
                        <a:rPr lang="en-CA" sz="900" b="0">
                          <a:latin typeface="+mn-lt"/>
                          <a:cs typeface="Source Sans Pro"/>
                        </a:rPr>
                        <a:t>ill.</a:t>
                      </a:r>
                      <a:r>
                        <a:rPr sz="900" b="0" spc="-55">
                          <a:latin typeface="+mn-lt"/>
                          <a:cs typeface="Source Sans Pro"/>
                        </a:rPr>
                        <a:t> </a:t>
                      </a:r>
                      <a:r>
                        <a:rPr sz="900" b="0" spc="-5">
                          <a:latin typeface="+mn-lt"/>
                          <a:cs typeface="Source Sans Pro"/>
                        </a:rPr>
                        <a:t>CDIs)</a:t>
                      </a:r>
                      <a:endParaRPr sz="900" b="0">
                        <a:latin typeface="+mn-lt"/>
                        <a:cs typeface="Source Sans Pro"/>
                      </a:endParaRPr>
                    </a:p>
                  </a:txBody>
                  <a:tcPr marL="0" marR="0" marT="11226" marB="0" anchor="ctr">
                    <a:lnR w="12700">
                      <a:solidFill>
                        <a:srgbClr val="FFFFFF"/>
                      </a:solidFill>
                      <a:prstDash val="solid"/>
                    </a:lnR>
                    <a:lnT w="38100">
                      <a:solidFill>
                        <a:srgbClr val="FFFFFF"/>
                      </a:solidFill>
                      <a:prstDash val="solid"/>
                    </a:lnT>
                    <a:lnB w="6350" cap="flat" cmpd="sng" algn="ctr">
                      <a:solidFill>
                        <a:schemeClr val="bg1">
                          <a:lumMod val="75000"/>
                        </a:schemeClr>
                      </a:solidFill>
                      <a:prstDash val="solid"/>
                      <a:round/>
                      <a:headEnd type="none" w="med" len="med"/>
                      <a:tailEnd type="none" w="med" len="med"/>
                    </a:lnB>
                  </a:tcPr>
                </a:tc>
                <a:tc>
                  <a:txBody>
                    <a:bodyPr/>
                    <a:lstStyle/>
                    <a:p>
                      <a:pPr marR="61594" algn="r">
                        <a:lnSpc>
                          <a:spcPct val="100000"/>
                        </a:lnSpc>
                        <a:spcBef>
                          <a:spcPts val="165"/>
                        </a:spcBef>
                      </a:pPr>
                      <a:r>
                        <a:rPr lang="en-CA" sz="900" b="0">
                          <a:latin typeface="+mn-lt"/>
                          <a:cs typeface="Calibri"/>
                        </a:rPr>
                        <a:t>401,115,551 </a:t>
                      </a:r>
                      <a:endParaRPr sz="900" b="0">
                        <a:latin typeface="+mn-lt"/>
                        <a:cs typeface="Calibri"/>
                      </a:endParaRPr>
                    </a:p>
                  </a:txBody>
                  <a:tcPr marL="0" marR="0" marT="11226" marB="0" anchor="ctr">
                    <a:lnL w="12700">
                      <a:solidFill>
                        <a:srgbClr val="FFFFFF"/>
                      </a:solidFill>
                      <a:prstDash val="solid"/>
                    </a:lnL>
                    <a:lnT w="38100">
                      <a:solidFill>
                        <a:srgbClr val="FFFFFF"/>
                      </a:solidFill>
                      <a:prstDash val="soli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190770">
                <a:tc>
                  <a:txBody>
                    <a:bodyPr/>
                    <a:lstStyle/>
                    <a:p>
                      <a:pPr marL="68580">
                        <a:lnSpc>
                          <a:spcPct val="100000"/>
                        </a:lnSpc>
                        <a:spcBef>
                          <a:spcPts val="165"/>
                        </a:spcBef>
                      </a:pPr>
                      <a:r>
                        <a:rPr sz="900" b="0" spc="-5">
                          <a:latin typeface="+mn-lt"/>
                          <a:cs typeface="Source Sans Pro"/>
                        </a:rPr>
                        <a:t>Options</a:t>
                      </a:r>
                      <a:endParaRPr sz="900" b="0">
                        <a:latin typeface="+mn-lt"/>
                        <a:cs typeface="Source Sans Pro"/>
                      </a:endParaRPr>
                    </a:p>
                  </a:txBody>
                  <a:tcPr marL="0" marR="0" marT="11226" marB="0" anchor="ctr">
                    <a:lnR w="12700">
                      <a:solidFill>
                        <a:srgbClr val="FFFFFF"/>
                      </a:solidFill>
                      <a:prstDash val="soli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R="60960" algn="r">
                        <a:lnSpc>
                          <a:spcPct val="100000"/>
                        </a:lnSpc>
                        <a:spcBef>
                          <a:spcPts val="165"/>
                        </a:spcBef>
                      </a:pPr>
                      <a:r>
                        <a:rPr lang="en-CA" sz="900" b="0" spc="5">
                          <a:latin typeface="+mn-lt"/>
                          <a:cs typeface="Source Sans Pro"/>
                        </a:rPr>
                        <a:t>35,120,998  </a:t>
                      </a:r>
                      <a:endParaRPr sz="900" b="0">
                        <a:latin typeface="+mn-lt"/>
                        <a:cs typeface="Source Sans Pro"/>
                      </a:endParaRPr>
                    </a:p>
                  </a:txBody>
                  <a:tcPr marL="0" marR="0" marT="11226" marB="0" anchor="ctr">
                    <a:lnL w="12700">
                      <a:solidFill>
                        <a:srgbClr val="FFFFFF"/>
                      </a:solidFill>
                      <a:prstDash val="soli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90771">
                <a:tc>
                  <a:txBody>
                    <a:bodyPr/>
                    <a:lstStyle/>
                    <a:p>
                      <a:pPr marL="68580">
                        <a:lnSpc>
                          <a:spcPct val="100000"/>
                        </a:lnSpc>
                        <a:spcBef>
                          <a:spcPts val="165"/>
                        </a:spcBef>
                      </a:pPr>
                      <a:r>
                        <a:rPr sz="900" b="0" spc="-10">
                          <a:latin typeface="+mn-lt"/>
                          <a:cs typeface="Source Sans Pro"/>
                        </a:rPr>
                        <a:t>Warrants</a:t>
                      </a:r>
                      <a:r>
                        <a:rPr lang="en-CA" sz="900" b="0" spc="-10">
                          <a:latin typeface="+mn-lt"/>
                          <a:cs typeface="Source Sans Pro"/>
                        </a:rPr>
                        <a:t> </a:t>
                      </a:r>
                      <a:endParaRPr sz="900" b="0" baseline="30000">
                        <a:latin typeface="+mn-lt"/>
                        <a:cs typeface="Source Sans Pro"/>
                      </a:endParaRPr>
                    </a:p>
                  </a:txBody>
                  <a:tcPr marL="0" marR="0" marT="11226" marB="0" anchor="ctr">
                    <a:lnR w="12700">
                      <a:solidFill>
                        <a:srgbClr val="FFFFFF"/>
                      </a:solidFill>
                      <a:prstDash val="solid"/>
                    </a:lnR>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60960" algn="r">
                        <a:lnSpc>
                          <a:spcPct val="100000"/>
                        </a:lnSpc>
                        <a:spcBef>
                          <a:spcPts val="165"/>
                        </a:spcBef>
                      </a:pPr>
                      <a:r>
                        <a:rPr lang="en-CA" sz="900" b="0" spc="-5">
                          <a:latin typeface="+mn-lt"/>
                          <a:cs typeface="Source Sans Pro"/>
                        </a:rPr>
                        <a:t>8,500,000</a:t>
                      </a:r>
                    </a:p>
                  </a:txBody>
                  <a:tcPr marL="0" marR="0" marT="11226" marB="0" anchor="ctr">
                    <a:lnL w="12700">
                      <a:solidFill>
                        <a:srgbClr val="FFFFFF"/>
                      </a:solidFill>
                      <a:prstDash val="solid"/>
                    </a:lnL>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190771">
                <a:tc>
                  <a:txBody>
                    <a:bodyPr/>
                    <a:lstStyle/>
                    <a:p>
                      <a:pPr marL="68580">
                        <a:lnSpc>
                          <a:spcPct val="100000"/>
                        </a:lnSpc>
                        <a:spcBef>
                          <a:spcPts val="170"/>
                        </a:spcBef>
                      </a:pPr>
                      <a:r>
                        <a:rPr sz="900" b="0" spc="-10">
                          <a:latin typeface="+mn-lt"/>
                          <a:cs typeface="Source Sans Pro"/>
                        </a:rPr>
                        <a:t>Fully</a:t>
                      </a:r>
                      <a:r>
                        <a:rPr sz="900" b="0" spc="-25">
                          <a:latin typeface="+mn-lt"/>
                          <a:cs typeface="Source Sans Pro"/>
                        </a:rPr>
                        <a:t> </a:t>
                      </a:r>
                      <a:r>
                        <a:rPr sz="900" b="0" spc="-5">
                          <a:latin typeface="+mn-lt"/>
                          <a:cs typeface="Source Sans Pro"/>
                        </a:rPr>
                        <a:t>Diluted</a:t>
                      </a:r>
                      <a:endParaRPr sz="900" b="0">
                        <a:latin typeface="+mn-lt"/>
                        <a:cs typeface="Source Sans Pro"/>
                      </a:endParaRPr>
                    </a:p>
                  </a:txBody>
                  <a:tcPr marL="0" marR="0" marT="11566" marB="0" anchor="ctr">
                    <a:lnR w="12700">
                      <a:solidFill>
                        <a:srgbClr val="FFFFFF"/>
                      </a:solid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61594" algn="r">
                        <a:lnSpc>
                          <a:spcPct val="100000"/>
                        </a:lnSpc>
                        <a:spcBef>
                          <a:spcPts val="170"/>
                        </a:spcBef>
                      </a:pPr>
                      <a:r>
                        <a:rPr lang="en-CA" sz="900" b="0">
                          <a:latin typeface="+mn-lt"/>
                          <a:cs typeface="Source Sans Pro"/>
                        </a:rPr>
                        <a:t>444,736,549 </a:t>
                      </a:r>
                    </a:p>
                  </a:txBody>
                  <a:tcPr marL="0" marR="0" marT="11566" marB="0" anchor="ctr">
                    <a:lnL w="12700">
                      <a:solidFill>
                        <a:srgbClr val="FFFFFF"/>
                      </a:solidFill>
                      <a:prstDash val="soli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4" name="object 8">
            <a:extLst>
              <a:ext uri="{FF2B5EF4-FFF2-40B4-BE49-F238E27FC236}">
                <a16:creationId xmlns:a16="http://schemas.microsoft.com/office/drawing/2014/main" id="{335EF779-D18D-4482-9A1C-6582DF29A0E4}"/>
              </a:ext>
            </a:extLst>
          </p:cNvPr>
          <p:cNvGraphicFramePr>
            <a:graphicFrameLocks noGrp="1"/>
          </p:cNvGraphicFramePr>
          <p:nvPr>
            <p:extLst>
              <p:ext uri="{D42A27DB-BD31-4B8C-83A1-F6EECF244321}">
                <p14:modId xmlns:p14="http://schemas.microsoft.com/office/powerpoint/2010/main" val="2595768229"/>
              </p:ext>
            </p:extLst>
          </p:nvPr>
        </p:nvGraphicFramePr>
        <p:xfrm>
          <a:off x="819652" y="2679911"/>
          <a:ext cx="3253818" cy="1222933"/>
        </p:xfrm>
        <a:graphic>
          <a:graphicData uri="http://schemas.openxmlformats.org/drawingml/2006/table">
            <a:tbl>
              <a:tblPr firstRow="1" bandRow="1">
                <a:tableStyleId>{2D5ABB26-0587-4C30-8999-92F81FD0307C}</a:tableStyleId>
              </a:tblPr>
              <a:tblGrid>
                <a:gridCol w="2031723">
                  <a:extLst>
                    <a:ext uri="{9D8B030D-6E8A-4147-A177-3AD203B41FA5}">
                      <a16:colId xmlns:a16="http://schemas.microsoft.com/office/drawing/2014/main" val="20000"/>
                    </a:ext>
                  </a:extLst>
                </a:gridCol>
                <a:gridCol w="1222095">
                  <a:extLst>
                    <a:ext uri="{9D8B030D-6E8A-4147-A177-3AD203B41FA5}">
                      <a16:colId xmlns:a16="http://schemas.microsoft.com/office/drawing/2014/main" val="20001"/>
                    </a:ext>
                  </a:extLst>
                </a:gridCol>
              </a:tblGrid>
              <a:tr h="274320">
                <a:tc gridSpan="2">
                  <a:txBody>
                    <a:bodyPr/>
                    <a:lstStyle/>
                    <a:p>
                      <a:pPr marL="68580">
                        <a:lnSpc>
                          <a:spcPct val="100000"/>
                        </a:lnSpc>
                        <a:spcBef>
                          <a:spcPts val="165"/>
                        </a:spcBef>
                      </a:pPr>
                      <a:r>
                        <a:rPr lang="en-US" sz="900" b="0" kern="1200" spc="-10">
                          <a:solidFill>
                            <a:srgbClr val="FFFFFF"/>
                          </a:solidFill>
                          <a:latin typeface="+mj-lt"/>
                          <a:ea typeface="+mn-ea"/>
                          <a:cs typeface="Source Sans Pro"/>
                        </a:rPr>
                        <a:t>FINANCIAL METRICS</a:t>
                      </a:r>
                    </a:p>
                  </a:txBody>
                  <a:tcPr marL="0" marR="0" marT="11226" marB="0" anchor="ctr">
                    <a:lnB w="38100">
                      <a:solidFill>
                        <a:srgbClr val="FFFFFF"/>
                      </a:solidFill>
                      <a:prstDash val="solid"/>
                    </a:lnB>
                    <a:solidFill>
                      <a:schemeClr val="accent1"/>
                    </a:solidFill>
                  </a:tcPr>
                </a:tc>
                <a:tc hMerge="1">
                  <a:txBody>
                    <a:bodyPr/>
                    <a:lstStyle/>
                    <a:p>
                      <a:endParaRPr/>
                    </a:p>
                  </a:txBody>
                  <a:tcPr marL="0" marR="0" marT="0" marB="0"/>
                </a:tc>
                <a:extLst>
                  <a:ext uri="{0D108BD9-81ED-4DB2-BD59-A6C34878D82A}">
                    <a16:rowId xmlns:a16="http://schemas.microsoft.com/office/drawing/2014/main" val="10000"/>
                  </a:ext>
                </a:extLst>
              </a:tr>
              <a:tr h="201106">
                <a:tc>
                  <a:txBody>
                    <a:bodyPr/>
                    <a:lstStyle/>
                    <a:p>
                      <a:pPr marL="68580">
                        <a:lnSpc>
                          <a:spcPct val="100000"/>
                        </a:lnSpc>
                        <a:spcBef>
                          <a:spcPts val="165"/>
                        </a:spcBef>
                      </a:pPr>
                      <a:r>
                        <a:rPr lang="en-US" sz="900" spc="-5">
                          <a:latin typeface="+mn-lt"/>
                          <a:ea typeface="Source Sans Pro"/>
                          <a:cs typeface="Source Sans Pro"/>
                        </a:rPr>
                        <a:t>Cash balance – Dec. 31, 2021</a:t>
                      </a:r>
                      <a:endParaRPr sz="900">
                        <a:latin typeface="+mn-lt"/>
                        <a:ea typeface="Source Sans Pro"/>
                        <a:cs typeface="Source Sans Pro"/>
                      </a:endParaRPr>
                    </a:p>
                  </a:txBody>
                  <a:tcPr marL="0" marR="0" marT="11226" marB="0" anchor="ctr">
                    <a:lnR w="12700">
                      <a:solidFill>
                        <a:srgbClr val="FFFFFF"/>
                      </a:solidFill>
                      <a:prstDash val="solid"/>
                    </a:lnR>
                    <a:lnT w="38100">
                      <a:solidFill>
                        <a:srgbClr val="FFFFFF"/>
                      </a:solidFill>
                      <a:prstDash val="solid"/>
                    </a:lnT>
                    <a:lnB w="6350" cap="flat" cmpd="sng" algn="ctr">
                      <a:solidFill>
                        <a:srgbClr val="A6A6A6"/>
                      </a:solidFill>
                      <a:prstDash val="solid"/>
                      <a:round/>
                      <a:headEnd type="none" w="med" len="med"/>
                      <a:tailEnd type="none" w="med" len="med"/>
                    </a:lnB>
                  </a:tcPr>
                </a:tc>
                <a:tc>
                  <a:txBody>
                    <a:bodyPr/>
                    <a:lstStyle/>
                    <a:p>
                      <a:pPr marR="60960" algn="r" defTabSz="1616075">
                        <a:lnSpc>
                          <a:spcPct val="100000"/>
                        </a:lnSpc>
                        <a:spcBef>
                          <a:spcPts val="165"/>
                        </a:spcBef>
                      </a:pPr>
                      <a:r>
                        <a:rPr lang="en-CA" sz="900">
                          <a:latin typeface="+mn-lt"/>
                          <a:ea typeface="Source Sans Pro"/>
                          <a:cs typeface="Calibri"/>
                        </a:rPr>
                        <a:t>~ CDN$29.1 million</a:t>
                      </a:r>
                      <a:endParaRPr sz="900">
                        <a:latin typeface="+mn-lt"/>
                        <a:ea typeface="Source Sans Pro"/>
                        <a:cs typeface="Calibri"/>
                      </a:endParaRPr>
                    </a:p>
                  </a:txBody>
                  <a:tcPr marL="0" marR="0" marT="11226" marB="0" anchor="ctr">
                    <a:lnL w="12700">
                      <a:solidFill>
                        <a:srgbClr val="FFFFFF"/>
                      </a:solidFill>
                      <a:prstDash val="solid"/>
                    </a:lnL>
                    <a:lnT w="38100">
                      <a:solidFill>
                        <a:srgbClr val="FFFFFF"/>
                      </a:solidFill>
                      <a:prstDash val="soli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r h="141854">
                <a:tc>
                  <a:txBody>
                    <a:bodyPr/>
                    <a:lstStyle/>
                    <a:p>
                      <a:pPr marL="68580">
                        <a:lnSpc>
                          <a:spcPct val="100000"/>
                        </a:lnSpc>
                        <a:spcBef>
                          <a:spcPts val="165"/>
                        </a:spcBef>
                      </a:pPr>
                      <a:r>
                        <a:rPr lang="en-US" sz="900" spc="-5">
                          <a:latin typeface="+mn-lt"/>
                          <a:ea typeface="Source Sans Pro"/>
                          <a:cs typeface="Source Sans Pro"/>
                        </a:rPr>
                        <a:t>Total Liabilities – Dec. 31, 2021</a:t>
                      </a:r>
                      <a:endParaRPr sz="900">
                        <a:latin typeface="+mn-lt"/>
                        <a:ea typeface="Source Sans Pro"/>
                        <a:cs typeface="Source Sans Pro"/>
                      </a:endParaRPr>
                    </a:p>
                  </a:txBody>
                  <a:tcPr marL="0" marR="0" marT="11226" marB="0" anchor="ctr">
                    <a:lnR w="12700" cap="flat" cmpd="sng" algn="ctr">
                      <a:solidFill>
                        <a:srgbClr val="FFFFFF"/>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marR="60960" algn="r" defTabSz="1616075">
                        <a:lnSpc>
                          <a:spcPct val="100000"/>
                        </a:lnSpc>
                        <a:spcBef>
                          <a:spcPts val="165"/>
                        </a:spcBef>
                      </a:pPr>
                      <a:r>
                        <a:rPr lang="en-CA" sz="900">
                          <a:latin typeface="+mn-lt"/>
                          <a:ea typeface="Source Sans Pro"/>
                          <a:cs typeface="Calibri"/>
                        </a:rPr>
                        <a:t>~ CDN$6.7 million</a:t>
                      </a:r>
                      <a:endParaRPr sz="900">
                        <a:latin typeface="+mn-lt"/>
                        <a:ea typeface="Source Sans Pro"/>
                        <a:cs typeface="Calibri"/>
                      </a:endParaRPr>
                    </a:p>
                  </a:txBody>
                  <a:tcPr marL="0" marR="0" marT="11226" marB="0" anchor="ctr">
                    <a:lnL w="12700" cap="flat" cmpd="sng" algn="ctr">
                      <a:solidFill>
                        <a:srgbClr val="FFFFFF"/>
                      </a:solidFill>
                      <a:prstDash val="solid"/>
                      <a:round/>
                      <a:headEnd type="none" w="med" len="med"/>
                      <a:tailEnd type="none" w="med" len="med"/>
                    </a:lnL>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867728539"/>
                  </a:ext>
                </a:extLst>
              </a:tr>
              <a:tr h="191044">
                <a:tc>
                  <a:txBody>
                    <a:bodyPr/>
                    <a:lstStyle/>
                    <a:p>
                      <a:pPr marL="68580">
                        <a:lnSpc>
                          <a:spcPct val="100000"/>
                        </a:lnSpc>
                        <a:spcBef>
                          <a:spcPts val="165"/>
                        </a:spcBef>
                      </a:pPr>
                      <a:r>
                        <a:rPr lang="en-US" sz="900">
                          <a:latin typeface="+mn-lt"/>
                          <a:ea typeface="Source Sans Pro"/>
                          <a:cs typeface="Source Sans Pro"/>
                        </a:rPr>
                        <a:t>Debt</a:t>
                      </a:r>
                      <a:endParaRPr sz="900">
                        <a:latin typeface="+mn-lt"/>
                        <a:ea typeface="Source Sans Pro"/>
                        <a:cs typeface="Source Sans Pro"/>
                      </a:endParaRPr>
                    </a:p>
                  </a:txBody>
                  <a:tcPr marL="0" marR="0" marT="11226" marB="0" anchor="ctr">
                    <a:lnR w="12700" cap="flat" cmpd="sng" algn="ctr">
                      <a:solidFill>
                        <a:srgbClr val="FFFFFF"/>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marR="60960" algn="r" defTabSz="361950">
                        <a:lnSpc>
                          <a:spcPct val="100000"/>
                        </a:lnSpc>
                        <a:spcBef>
                          <a:spcPts val="165"/>
                        </a:spcBef>
                      </a:pPr>
                      <a:r>
                        <a:rPr lang="en-US" sz="900">
                          <a:latin typeface="+mn-lt"/>
                          <a:ea typeface="Source Sans Pro"/>
                          <a:cs typeface="Source Sans Pro"/>
                        </a:rPr>
                        <a:t>Zero debt</a:t>
                      </a:r>
                      <a:endParaRPr sz="900">
                        <a:latin typeface="+mn-lt"/>
                        <a:ea typeface="Source Sans Pro"/>
                        <a:cs typeface="Source Sans Pro"/>
                      </a:endParaRPr>
                    </a:p>
                  </a:txBody>
                  <a:tcPr marL="0" marR="0" marT="11226" marB="0" anchor="ctr">
                    <a:lnL w="12700" cap="flat" cmpd="sng" algn="ctr">
                      <a:solidFill>
                        <a:srgbClr val="FFFFFF"/>
                      </a:solidFill>
                      <a:prstDash val="solid"/>
                      <a:round/>
                      <a:headEnd type="none" w="med" len="med"/>
                      <a:tailEnd type="none" w="med" len="med"/>
                    </a:lnL>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119519220"/>
                  </a:ext>
                </a:extLst>
              </a:tr>
              <a:tr h="190188">
                <a:tc>
                  <a:txBody>
                    <a:bodyPr/>
                    <a:lstStyle/>
                    <a:p>
                      <a:pPr marL="68580">
                        <a:lnSpc>
                          <a:spcPct val="100000"/>
                        </a:lnSpc>
                        <a:spcBef>
                          <a:spcPts val="165"/>
                        </a:spcBef>
                      </a:pPr>
                      <a:r>
                        <a:rPr lang="en-US" sz="900" kern="1200">
                          <a:solidFill>
                            <a:schemeClr val="tx1"/>
                          </a:solidFill>
                          <a:latin typeface="+mn-lt"/>
                          <a:ea typeface="Source Sans Pro"/>
                          <a:cs typeface="Calibri"/>
                        </a:rPr>
                        <a:t>Market cap (Feb. 10, 2022 @ $0.45)</a:t>
                      </a:r>
                      <a:endParaRPr sz="900" kern="1200">
                        <a:solidFill>
                          <a:schemeClr val="tx1"/>
                        </a:solidFill>
                        <a:latin typeface="+mn-lt"/>
                        <a:ea typeface="Source Sans Pro"/>
                        <a:cs typeface="Calibri"/>
                      </a:endParaRPr>
                    </a:p>
                  </a:txBody>
                  <a:tcPr marL="0" marR="0" marT="11226" marB="0" anchor="ctr">
                    <a:lnR w="12700" cap="flat" cmpd="sng" algn="ctr">
                      <a:solidFill>
                        <a:srgbClr val="FFFFFF"/>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marR="60960" algn="r" defTabSz="361950">
                        <a:lnSpc>
                          <a:spcPct val="100000"/>
                        </a:lnSpc>
                        <a:spcBef>
                          <a:spcPts val="165"/>
                        </a:spcBef>
                      </a:pPr>
                      <a:r>
                        <a:rPr lang="en-CA" sz="900" kern="1200">
                          <a:solidFill>
                            <a:schemeClr val="tx1"/>
                          </a:solidFill>
                          <a:latin typeface="+mn-lt"/>
                          <a:ea typeface="Source Sans Pro"/>
                          <a:cs typeface="Calibri"/>
                        </a:rPr>
                        <a:t>~ CDN$180.5 million</a:t>
                      </a:r>
                      <a:endParaRPr sz="900" kern="1200">
                        <a:solidFill>
                          <a:schemeClr val="tx1"/>
                        </a:solidFill>
                        <a:latin typeface="+mn-lt"/>
                        <a:ea typeface="Source Sans Pro"/>
                        <a:cs typeface="Calibri"/>
                      </a:endParaRPr>
                    </a:p>
                  </a:txBody>
                  <a:tcPr marL="0" marR="0" marT="11226" marB="0" anchor="ctr">
                    <a:lnL w="12700" cap="flat" cmpd="sng" algn="ctr">
                      <a:solidFill>
                        <a:srgbClr val="FFFFFF"/>
                      </a:solidFill>
                      <a:prstDash val="solid"/>
                      <a:round/>
                      <a:headEnd type="none" w="med" len="med"/>
                      <a:tailEnd type="none" w="med" len="med"/>
                    </a:lnL>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168967535"/>
                  </a:ext>
                </a:extLst>
              </a:tr>
              <a:tr h="217889">
                <a:tc>
                  <a:txBody>
                    <a:bodyPr/>
                    <a:lstStyle/>
                    <a:p>
                      <a:pPr marL="68580">
                        <a:lnSpc>
                          <a:spcPct val="100000"/>
                        </a:lnSpc>
                        <a:spcBef>
                          <a:spcPts val="165"/>
                        </a:spcBef>
                      </a:pPr>
                      <a:r>
                        <a:rPr lang="en-US" sz="900" kern="1200">
                          <a:solidFill>
                            <a:schemeClr val="tx1"/>
                          </a:solidFill>
                          <a:latin typeface="+mn-lt"/>
                          <a:ea typeface="Source Sans Pro"/>
                          <a:cs typeface="Calibri"/>
                        </a:rPr>
                        <a:t>Enterprise value (Feb. 10, 2021)</a:t>
                      </a:r>
                      <a:endParaRPr sz="900" kern="1200">
                        <a:solidFill>
                          <a:schemeClr val="tx1"/>
                        </a:solidFill>
                        <a:latin typeface="+mn-lt"/>
                        <a:ea typeface="Source Sans Pro"/>
                        <a:cs typeface="Calibri"/>
                      </a:endParaRPr>
                    </a:p>
                  </a:txBody>
                  <a:tcPr marL="0" marR="0" marT="11226" marB="0" anchor="ct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marR="60960" algn="r" defTabSz="1616075">
                        <a:lnSpc>
                          <a:spcPct val="100000"/>
                        </a:lnSpc>
                        <a:spcBef>
                          <a:spcPts val="165"/>
                        </a:spcBef>
                      </a:pPr>
                      <a:r>
                        <a:rPr lang="en-CA" sz="900" kern="1200">
                          <a:solidFill>
                            <a:schemeClr val="tx1"/>
                          </a:solidFill>
                          <a:latin typeface="+mn-lt"/>
                          <a:ea typeface="Source Sans Pro"/>
                          <a:cs typeface="Calibri"/>
                        </a:rPr>
                        <a:t>~ CDN$155.4 million</a:t>
                      </a:r>
                      <a:endParaRPr sz="900" kern="1200">
                        <a:solidFill>
                          <a:schemeClr val="tx1"/>
                        </a:solidFill>
                        <a:latin typeface="+mn-lt"/>
                        <a:ea typeface="Source Sans Pro"/>
                        <a:cs typeface="Calibri"/>
                      </a:endParaRPr>
                    </a:p>
                  </a:txBody>
                  <a:tcPr marL="0" marR="0" marT="11226" marB="0" anchor="ct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199808532"/>
                  </a:ext>
                </a:extLst>
              </a:tr>
            </a:tbl>
          </a:graphicData>
        </a:graphic>
      </p:graphicFrame>
      <p:sp>
        <p:nvSpPr>
          <p:cNvPr id="5" name="TextBox 4">
            <a:extLst>
              <a:ext uri="{FF2B5EF4-FFF2-40B4-BE49-F238E27FC236}">
                <a16:creationId xmlns:a16="http://schemas.microsoft.com/office/drawing/2014/main" id="{7A3FDA45-D56C-461C-9FF6-D83BEE15C630}"/>
              </a:ext>
            </a:extLst>
          </p:cNvPr>
          <p:cNvSpPr txBox="1"/>
          <p:nvPr/>
        </p:nvSpPr>
        <p:spPr>
          <a:xfrm>
            <a:off x="739124" y="4738704"/>
            <a:ext cx="8274986" cy="215444"/>
          </a:xfrm>
          <a:prstGeom prst="rect">
            <a:avLst/>
          </a:prstGeom>
          <a:noFill/>
        </p:spPr>
        <p:txBody>
          <a:bodyPr wrap="square" lIns="91440" tIns="45720" rIns="91440" bIns="45720" rtlCol="0" anchor="t">
            <a:spAutoFit/>
          </a:bodyPr>
          <a:lstStyle/>
          <a:p>
            <a:r>
              <a:rPr lang="en-US" sz="800" dirty="0">
                <a:solidFill>
                  <a:srgbClr val="000000"/>
                </a:solidFill>
                <a:latin typeface="+mj-lt"/>
                <a:ea typeface="Montserrat" charset="0"/>
                <a:cs typeface="Montserrat" charset="0"/>
              </a:rPr>
              <a:t>Note: C$8.5M EBRD investment closed on 10 February 2022</a:t>
            </a:r>
            <a:endParaRPr lang="en-CA" sz="800" dirty="0">
              <a:solidFill>
                <a:srgbClr val="000000"/>
              </a:solidFill>
              <a:latin typeface="+mj-lt"/>
              <a:ea typeface="Montserrat" charset="0"/>
              <a:cs typeface="Montserrat" charset="0"/>
            </a:endParaRPr>
          </a:p>
        </p:txBody>
      </p:sp>
    </p:spTree>
    <p:extLst>
      <p:ext uri="{BB962C8B-B14F-4D97-AF65-F5344CB8AC3E}">
        <p14:creationId xmlns:p14="http://schemas.microsoft.com/office/powerpoint/2010/main" val="2422576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7FE2A04-42B8-DB4C-BF62-36ACB89E6D31}"/>
              </a:ext>
            </a:extLst>
          </p:cNvPr>
          <p:cNvGraphicFramePr>
            <a:graphicFrameLocks noChangeAspect="1"/>
          </p:cNvGraphicFramePr>
          <p:nvPr>
            <p:custDataLst>
              <p:tags r:id="rId1"/>
            </p:custDataLst>
            <p:extLst>
              <p:ext uri="{D42A27DB-BD31-4B8C-83A1-F6EECF244321}">
                <p14:modId xmlns:p14="http://schemas.microsoft.com/office/powerpoint/2010/main" val="24036930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27FE2A04-42B8-DB4C-BF62-36ACB89E6D3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A26819A-D231-F040-AC02-E9F21C10A200}"/>
              </a:ext>
            </a:extLst>
          </p:cNvPr>
          <p:cNvSpPr>
            <a:spLocks noGrp="1"/>
          </p:cNvSpPr>
          <p:nvPr>
            <p:ph type="title"/>
          </p:nvPr>
        </p:nvSpPr>
        <p:spPr/>
        <p:txBody>
          <a:bodyPr vert="horz"/>
          <a:lstStyle/>
          <a:p>
            <a:r>
              <a:rPr lang="en-US"/>
              <a:t>EMN in Summary</a:t>
            </a:r>
          </a:p>
        </p:txBody>
      </p:sp>
      <p:sp>
        <p:nvSpPr>
          <p:cNvPr id="4" name="Content Placeholder 3">
            <a:extLst>
              <a:ext uri="{FF2B5EF4-FFF2-40B4-BE49-F238E27FC236}">
                <a16:creationId xmlns:a16="http://schemas.microsoft.com/office/drawing/2014/main" id="{0A7CC303-F8E2-3840-9DA0-04E6AD514ED8}"/>
              </a:ext>
            </a:extLst>
          </p:cNvPr>
          <p:cNvSpPr>
            <a:spLocks noGrp="1"/>
          </p:cNvSpPr>
          <p:nvPr>
            <p:ph idx="1"/>
          </p:nvPr>
        </p:nvSpPr>
        <p:spPr>
          <a:xfrm>
            <a:off x="704087" y="990497"/>
            <a:ext cx="4236471" cy="3553055"/>
          </a:xfrm>
        </p:spPr>
        <p:txBody>
          <a:bodyPr vert="horz" lIns="91440" tIns="45720" rIns="91440" bIns="45720" rtlCol="0" anchor="t">
            <a:noAutofit/>
          </a:bodyPr>
          <a:lstStyle/>
          <a:p>
            <a:pPr marL="172720" indent="-172720">
              <a:spcBef>
                <a:spcPts val="1200"/>
              </a:spcBef>
            </a:pPr>
            <a:r>
              <a:rPr lang="en-US">
                <a:ea typeface="Source Sans Pro"/>
              </a:rPr>
              <a:t>Largest</a:t>
            </a:r>
            <a:r>
              <a:rPr lang="en-US" sz="1100">
                <a:ea typeface="Source Sans Pro"/>
              </a:rPr>
              <a:t> manganese resource</a:t>
            </a:r>
            <a:r>
              <a:rPr lang="en-US">
                <a:ea typeface="Source Sans Pro"/>
              </a:rPr>
              <a:t> in Europe</a:t>
            </a:r>
            <a:endParaRPr lang="en-US" sz="1100">
              <a:ea typeface="Source Sans Pro"/>
            </a:endParaRPr>
          </a:p>
          <a:p>
            <a:pPr marL="172720" indent="-172720">
              <a:spcBef>
                <a:spcPts val="1200"/>
              </a:spcBef>
            </a:pPr>
            <a:r>
              <a:rPr lang="en-US">
                <a:ea typeface="Source Sans Pro"/>
              </a:rPr>
              <a:t>To</a:t>
            </a:r>
            <a:r>
              <a:rPr lang="en-US" sz="1100">
                <a:ea typeface="Source Sans Pro"/>
              </a:rPr>
              <a:t> become Europe’s only primary producer of high-purity manganese products and a key component of the local battery supply chain</a:t>
            </a:r>
          </a:p>
          <a:p>
            <a:pPr marL="172720" indent="-172720">
              <a:spcBef>
                <a:spcPts val="1200"/>
              </a:spcBef>
            </a:pPr>
            <a:r>
              <a:rPr lang="en-US" sz="1100">
                <a:ea typeface="Source Sans Pro"/>
              </a:rPr>
              <a:t>Exceptional quality, battery-grade products</a:t>
            </a:r>
          </a:p>
          <a:p>
            <a:pPr marL="172720" indent="-172720">
              <a:spcBef>
                <a:spcPts val="1200"/>
              </a:spcBef>
            </a:pPr>
            <a:r>
              <a:rPr lang="en-US" sz="1100">
                <a:ea typeface="Source Sans Pro"/>
              </a:rPr>
              <a:t>Unique status as a waste-to-value recycling &amp; rehabilitation project with local and global environmental benefits</a:t>
            </a:r>
          </a:p>
          <a:p>
            <a:pPr marL="172720" indent="-172720">
              <a:spcBef>
                <a:spcPts val="1200"/>
              </a:spcBef>
            </a:pPr>
            <a:r>
              <a:rPr lang="en-US" sz="1100">
                <a:ea typeface="Source Sans Pro"/>
              </a:rPr>
              <a:t>Strong project support from local communities and governments</a:t>
            </a:r>
          </a:p>
          <a:p>
            <a:pPr marL="172720" indent="-172720">
              <a:spcBef>
                <a:spcPts val="1200"/>
              </a:spcBef>
            </a:pPr>
            <a:r>
              <a:rPr lang="en-US" sz="1100">
                <a:ea typeface="Source Sans Pro"/>
              </a:rPr>
              <a:t>Project has support of EU-backed organizations EIT InnoEnergy and the European Bank for Reconstruction and Development</a:t>
            </a:r>
          </a:p>
          <a:p>
            <a:pPr marL="172720" indent="-172720">
              <a:spcBef>
                <a:spcPts val="1200"/>
              </a:spcBef>
            </a:pPr>
            <a:r>
              <a:rPr lang="en-US" sz="1100">
                <a:ea typeface="Source Sans Pro"/>
              </a:rPr>
              <a:t>Well-funded and on-track for completion of all site and technical work required for a final investment decision in early 2023</a:t>
            </a:r>
          </a:p>
          <a:p>
            <a:pPr marL="172720" indent="-172720">
              <a:spcBef>
                <a:spcPts val="1200"/>
              </a:spcBef>
            </a:pPr>
            <a:r>
              <a:rPr lang="en-US" sz="1100">
                <a:ea typeface="Source Sans Pro"/>
              </a:rPr>
              <a:t>ESG focus: Uncompromising standards</a:t>
            </a:r>
            <a:r>
              <a:rPr lang="en-US">
                <a:ea typeface="Source Sans Pro"/>
              </a:rPr>
              <a:t> </a:t>
            </a:r>
            <a:endParaRPr lang="en-US" sz="1100"/>
          </a:p>
        </p:txBody>
      </p:sp>
      <p:sp>
        <p:nvSpPr>
          <p:cNvPr id="3" name="Slide Number Placeholder 2">
            <a:extLst>
              <a:ext uri="{FF2B5EF4-FFF2-40B4-BE49-F238E27FC236}">
                <a16:creationId xmlns:a16="http://schemas.microsoft.com/office/drawing/2014/main" id="{558BA27C-EC2F-F14B-BD55-327948F78FF5}"/>
              </a:ext>
            </a:extLst>
          </p:cNvPr>
          <p:cNvSpPr>
            <a:spLocks noGrp="1"/>
          </p:cNvSpPr>
          <p:nvPr>
            <p:ph type="sldNum" sz="quarter" idx="12"/>
          </p:nvPr>
        </p:nvSpPr>
        <p:spPr/>
        <p:txBody>
          <a:bodyPr/>
          <a:lstStyle/>
          <a:p>
            <a:pPr defTabSz="576056">
              <a:defRPr/>
            </a:pPr>
            <a:fld id="{8F0AAAA6-56A2-7644-A023-2910ED97B8A2}" type="slidenum">
              <a:rPr lang="en-US">
                <a:solidFill>
                  <a:prstClr val="white"/>
                </a:solidFill>
              </a:rPr>
              <a:pPr defTabSz="576056">
                <a:defRPr/>
              </a:pPr>
              <a:t>22</a:t>
            </a:fld>
            <a:endParaRPr lang="en-US">
              <a:solidFill>
                <a:prstClr val="white"/>
              </a:solidFill>
            </a:endParaRPr>
          </a:p>
        </p:txBody>
      </p:sp>
      <p:sp>
        <p:nvSpPr>
          <p:cNvPr id="6" name="Title 1">
            <a:extLst>
              <a:ext uri="{FF2B5EF4-FFF2-40B4-BE49-F238E27FC236}">
                <a16:creationId xmlns:a16="http://schemas.microsoft.com/office/drawing/2014/main" id="{90556B7B-2287-481B-ABFB-E1A54C650E30}"/>
              </a:ext>
            </a:extLst>
          </p:cNvPr>
          <p:cNvSpPr txBox="1">
            <a:spLocks/>
          </p:cNvSpPr>
          <p:nvPr/>
        </p:nvSpPr>
        <p:spPr>
          <a:xfrm>
            <a:off x="1143000" y="-99161"/>
            <a:ext cx="6248060" cy="563147"/>
          </a:xfrm>
          <a:prstGeom prst="rect">
            <a:avLst/>
          </a:prstGeom>
        </p:spPr>
        <p:txBody>
          <a:bodyPr vert="horz" lIns="48986" tIns="24493" rIns="48986" bIns="24493" rtlCol="0" anchor="ctr">
            <a:normAutofit/>
          </a:bodyPr>
          <a:lstStyle>
            <a:lvl1pPr algn="l" defTabSz="1280160" rtl="0" eaLnBrk="1" latinLnBrk="0" hangingPunct="1">
              <a:lnSpc>
                <a:spcPct val="90000"/>
              </a:lnSpc>
              <a:spcBef>
                <a:spcPct val="0"/>
              </a:spcBef>
              <a:buNone/>
              <a:defRPr sz="3200" b="1" i="0" kern="1200">
                <a:solidFill>
                  <a:srgbClr val="196787"/>
                </a:solidFill>
                <a:latin typeface="Montserrat" charset="0"/>
                <a:ea typeface="Montserrat" charset="0"/>
                <a:cs typeface="Montserrat" charset="0"/>
              </a:defRPr>
            </a:lvl1pPr>
          </a:lstStyle>
          <a:p>
            <a:pPr defTabSz="685782">
              <a:defRPr/>
            </a:pPr>
            <a:endParaRPr lang="en-CA" sz="1929">
              <a:solidFill>
                <a:prstClr val="white">
                  <a:lumMod val="65000"/>
                </a:prstClr>
              </a:solidFill>
            </a:endParaRPr>
          </a:p>
        </p:txBody>
      </p:sp>
      <p:pic>
        <p:nvPicPr>
          <p:cNvPr id="7" name="Picture 6">
            <a:extLst>
              <a:ext uri="{FF2B5EF4-FFF2-40B4-BE49-F238E27FC236}">
                <a16:creationId xmlns:a16="http://schemas.microsoft.com/office/drawing/2014/main" id="{0E19C2BD-2331-E747-8424-D6AFB90BCB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7237" r="32763"/>
          <a:stretch/>
        </p:blipFill>
        <p:spPr>
          <a:xfrm>
            <a:off x="5486400" y="0"/>
            <a:ext cx="3657600" cy="4919723"/>
          </a:xfrm>
          <a:prstGeom prst="rect">
            <a:avLst/>
          </a:prstGeom>
        </p:spPr>
      </p:pic>
    </p:spTree>
    <p:extLst>
      <p:ext uri="{BB962C8B-B14F-4D97-AF65-F5344CB8AC3E}">
        <p14:creationId xmlns:p14="http://schemas.microsoft.com/office/powerpoint/2010/main" val="1475732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B9D57AA-4C2F-B64E-9101-FBE4E6A77A35}"/>
              </a:ext>
            </a:extLst>
          </p:cNvPr>
          <p:cNvSpPr/>
          <p:nvPr/>
        </p:nvSpPr>
        <p:spPr>
          <a:xfrm>
            <a:off x="0" y="0"/>
            <a:ext cx="2853427" cy="5143500"/>
          </a:xfrm>
          <a:prstGeom prst="rect">
            <a:avLst/>
          </a:prstGeom>
          <a:solidFill>
            <a:srgbClr val="196787">
              <a:alpha val="831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3"/>
          </a:p>
        </p:txBody>
      </p:sp>
      <p:sp>
        <p:nvSpPr>
          <p:cNvPr id="20" name="object 4">
            <a:extLst>
              <a:ext uri="{FF2B5EF4-FFF2-40B4-BE49-F238E27FC236}">
                <a16:creationId xmlns:a16="http://schemas.microsoft.com/office/drawing/2014/main" id="{E28D3449-DF94-4407-B9C6-B53E6FD34121}"/>
              </a:ext>
            </a:extLst>
          </p:cNvPr>
          <p:cNvSpPr txBox="1"/>
          <p:nvPr/>
        </p:nvSpPr>
        <p:spPr>
          <a:xfrm>
            <a:off x="381000" y="2159529"/>
            <a:ext cx="3599155" cy="1363652"/>
          </a:xfrm>
          <a:prstGeom prst="rect">
            <a:avLst/>
          </a:prstGeom>
        </p:spPr>
        <p:txBody>
          <a:bodyPr vert="horz" wrap="square" lIns="0" tIns="6804" rIns="0" bIns="0" rtlCol="0" anchor="t">
            <a:spAutoFit/>
          </a:bodyPr>
          <a:lstStyle/>
          <a:p>
            <a:pPr marL="6350" marR="2540" defTabSz="576056">
              <a:spcBef>
                <a:spcPts val="54"/>
              </a:spcBef>
              <a:defRPr/>
            </a:pPr>
            <a:r>
              <a:rPr lang="en-CA" sz="1400" spc="-5">
                <a:solidFill>
                  <a:schemeClr val="bg1"/>
                </a:solidFill>
                <a:latin typeface="+mj-lt"/>
                <a:cs typeface="Source Sans Pro"/>
              </a:rPr>
              <a:t>Matt James</a:t>
            </a:r>
            <a:endParaRPr lang="en-CA" sz="1400" spc="-3">
              <a:solidFill>
                <a:schemeClr val="bg1"/>
              </a:solidFill>
              <a:latin typeface="+mj-lt"/>
              <a:cs typeface="Source Sans Pro"/>
            </a:endParaRPr>
          </a:p>
          <a:p>
            <a:pPr marL="6350" marR="2540" defTabSz="576056">
              <a:spcBef>
                <a:spcPts val="54"/>
              </a:spcBef>
              <a:defRPr/>
            </a:pPr>
            <a:r>
              <a:rPr lang="en-CA" sz="1400" spc="-3">
                <a:solidFill>
                  <a:schemeClr val="bg1"/>
                </a:solidFill>
                <a:cs typeface="Source Sans Pro"/>
              </a:rPr>
              <a:t>President </a:t>
            </a:r>
            <a:r>
              <a:rPr lang="en-CA" sz="1400">
                <a:solidFill>
                  <a:schemeClr val="bg1"/>
                </a:solidFill>
                <a:cs typeface="Source Sans Pro"/>
              </a:rPr>
              <a:t>&amp; CEO</a:t>
            </a:r>
          </a:p>
          <a:p>
            <a:pPr marL="6350" marR="2540" defTabSz="576056">
              <a:spcBef>
                <a:spcPts val="54"/>
              </a:spcBef>
              <a:defRPr/>
            </a:pPr>
            <a:endParaRPr lang="en-CA" sz="1400">
              <a:solidFill>
                <a:schemeClr val="bg1"/>
              </a:solidFill>
              <a:cs typeface="Source Sans Pro"/>
            </a:endParaRPr>
          </a:p>
          <a:p>
            <a:pPr marL="6350" marR="2540" defTabSz="576056">
              <a:spcBef>
                <a:spcPts val="54"/>
              </a:spcBef>
              <a:defRPr/>
            </a:pPr>
            <a:r>
              <a:rPr lang="en-CA" sz="1400" spc="-3">
                <a:solidFill>
                  <a:schemeClr val="bg1"/>
                </a:solidFill>
                <a:cs typeface="Source Sans Pro"/>
              </a:rPr>
              <a:t>604-681-1010</a:t>
            </a:r>
            <a:endParaRPr lang="en-CA" sz="1400">
              <a:solidFill>
                <a:schemeClr val="bg1"/>
              </a:solidFill>
              <a:cs typeface="Source Sans Pro"/>
            </a:endParaRPr>
          </a:p>
          <a:p>
            <a:pPr marL="6350" marR="2540" defTabSz="576056">
              <a:spcBef>
                <a:spcPts val="54"/>
              </a:spcBef>
              <a:defRPr/>
            </a:pPr>
            <a:r>
              <a:rPr lang="en-CA" sz="1400" u="sng" spc="-5">
                <a:solidFill>
                  <a:schemeClr val="bg1"/>
                </a:solidFill>
                <a:uFill>
                  <a:solidFill>
                    <a:srgbClr val="006FC0"/>
                  </a:solidFill>
                </a:uFill>
                <a:cs typeface="Source Sans Pro"/>
                <a:hlinkClick r:id="rId4">
                  <a:extLst>
                    <a:ext uri="{A12FA001-AC4F-418D-AE19-62706E023703}">
                      <ahyp:hlinkClr xmlns:ahyp="http://schemas.microsoft.com/office/drawing/2018/hyperlinkcolor" val="tx"/>
                    </a:ext>
                  </a:extLst>
                </a:hlinkClick>
              </a:rPr>
              <a:t>info@Mn25.ca</a:t>
            </a:r>
            <a:endParaRPr lang="en-CA" sz="1400" spc="-5">
              <a:solidFill>
                <a:schemeClr val="bg1"/>
              </a:solidFill>
              <a:cs typeface="Source Sans Pro"/>
            </a:endParaRPr>
          </a:p>
          <a:p>
            <a:pPr marL="6350" marR="2540" defTabSz="576056">
              <a:spcBef>
                <a:spcPts val="54"/>
              </a:spcBef>
              <a:defRPr/>
            </a:pPr>
            <a:r>
              <a:rPr lang="en-CA" sz="1400" u="sng" spc="-11">
                <a:solidFill>
                  <a:schemeClr val="bg1"/>
                </a:solidFill>
                <a:uFill>
                  <a:solidFill>
                    <a:srgbClr val="006FC0"/>
                  </a:solidFill>
                </a:uFill>
                <a:cs typeface="Source Sans Pro"/>
                <a:hlinkClick r:id="rId5">
                  <a:extLst>
                    <a:ext uri="{A12FA001-AC4F-418D-AE19-62706E023703}">
                      <ahyp:hlinkClr xmlns:ahyp="http://schemas.microsoft.com/office/drawing/2018/hyperlinkcolor" val="tx"/>
                    </a:ext>
                  </a:extLst>
                </a:hlinkClick>
              </a:rPr>
              <a:t>www.Mn25.ca</a:t>
            </a:r>
            <a:endParaRPr lang="en-CA" sz="1400">
              <a:solidFill>
                <a:schemeClr val="bg1"/>
              </a:solidFill>
              <a:ea typeface="Source Sans Pro"/>
              <a:cs typeface="Source Sans Pro"/>
            </a:endParaRPr>
          </a:p>
        </p:txBody>
      </p:sp>
      <p:sp>
        <p:nvSpPr>
          <p:cNvPr id="19" name="TextBox 18">
            <a:extLst>
              <a:ext uri="{FF2B5EF4-FFF2-40B4-BE49-F238E27FC236}">
                <a16:creationId xmlns:a16="http://schemas.microsoft.com/office/drawing/2014/main" id="{EBA26072-49E0-47A1-9C06-61A6DB7A53A6}"/>
              </a:ext>
            </a:extLst>
          </p:cNvPr>
          <p:cNvSpPr txBox="1"/>
          <p:nvPr/>
        </p:nvSpPr>
        <p:spPr>
          <a:xfrm>
            <a:off x="304800" y="4014311"/>
            <a:ext cx="3490317" cy="830997"/>
          </a:xfrm>
          <a:prstGeom prst="rect">
            <a:avLst/>
          </a:prstGeom>
          <a:noFill/>
        </p:spPr>
        <p:txBody>
          <a:bodyPr wrap="square" rtlCol="0">
            <a:spAutoFit/>
          </a:bodyPr>
          <a:lstStyle/>
          <a:p>
            <a:r>
              <a:rPr lang="en-CA" sz="1200">
                <a:solidFill>
                  <a:schemeClr val="bg1"/>
                </a:solidFill>
                <a:ea typeface="Source Sans Pro" panose="020B0503030403020204" pitchFamily="34" charset="0"/>
                <a:cs typeface="Montserrat" charset="0"/>
              </a:rPr>
              <a:t>TSXV: EMN</a:t>
            </a:r>
          </a:p>
          <a:p>
            <a:r>
              <a:rPr lang="en-CA" sz="1200">
                <a:solidFill>
                  <a:schemeClr val="bg1"/>
                </a:solidFill>
                <a:ea typeface="Source Sans Pro" panose="020B0503030403020204" pitchFamily="34" charset="0"/>
                <a:cs typeface="Montserrat" charset="0"/>
              </a:rPr>
              <a:t>ASX: EMN</a:t>
            </a:r>
          </a:p>
          <a:p>
            <a:r>
              <a:rPr lang="en-CA" sz="1200">
                <a:solidFill>
                  <a:schemeClr val="bg1"/>
                </a:solidFill>
                <a:ea typeface="Source Sans Pro" panose="020B0503030403020204" pitchFamily="34" charset="0"/>
                <a:cs typeface="Montserrat" charset="0"/>
              </a:rPr>
              <a:t>OTCQX: EUMNF</a:t>
            </a:r>
          </a:p>
          <a:p>
            <a:r>
              <a:rPr lang="en-CA" sz="1200">
                <a:solidFill>
                  <a:schemeClr val="bg1"/>
                </a:solidFill>
                <a:ea typeface="Source Sans Pro" panose="020B0503030403020204" pitchFamily="34" charset="0"/>
                <a:cs typeface="Montserrat" charset="0"/>
              </a:rPr>
              <a:t>Frankfurt Stock Exchange: E06 </a:t>
            </a:r>
          </a:p>
        </p:txBody>
      </p:sp>
      <p:pic>
        <p:nvPicPr>
          <p:cNvPr id="24" name="Picture 23">
            <a:extLst>
              <a:ext uri="{FF2B5EF4-FFF2-40B4-BE49-F238E27FC236}">
                <a16:creationId xmlns:a16="http://schemas.microsoft.com/office/drawing/2014/main" id="{E4904613-FA5E-6845-97F1-12C95DA6A907}"/>
              </a:ext>
            </a:extLst>
          </p:cNvPr>
          <p:cNvPicPr>
            <a:picLocks noChangeAspect="1"/>
          </p:cNvPicPr>
          <p:nvPr/>
        </p:nvPicPr>
        <p:blipFill>
          <a:blip r:embed="rId6"/>
          <a:stretch>
            <a:fillRect/>
          </a:stretch>
        </p:blipFill>
        <p:spPr>
          <a:xfrm>
            <a:off x="457199" y="898348"/>
            <a:ext cx="2034631" cy="770051"/>
          </a:xfrm>
          <a:prstGeom prst="rect">
            <a:avLst/>
          </a:prstGeom>
        </p:spPr>
      </p:pic>
      <p:sp>
        <p:nvSpPr>
          <p:cNvPr id="2" name="Slide Number Placeholder 1">
            <a:extLst>
              <a:ext uri="{FF2B5EF4-FFF2-40B4-BE49-F238E27FC236}">
                <a16:creationId xmlns:a16="http://schemas.microsoft.com/office/drawing/2014/main" id="{52F78EC0-FA8C-964A-B475-3CFA9C069DCD}"/>
              </a:ext>
            </a:extLst>
          </p:cNvPr>
          <p:cNvSpPr>
            <a:spLocks noGrp="1"/>
          </p:cNvSpPr>
          <p:nvPr>
            <p:ph type="sldNum" sz="quarter" idx="12"/>
          </p:nvPr>
        </p:nvSpPr>
        <p:spPr/>
        <p:txBody>
          <a:bodyPr/>
          <a:lstStyle/>
          <a:p>
            <a:fld id="{8F0AAAA6-56A2-7644-A023-2910ED97B8A2}" type="slidenum">
              <a:rPr lang="en-US" smtClean="0"/>
              <a:t>23</a:t>
            </a:fld>
            <a:endParaRPr lang="en-US"/>
          </a:p>
        </p:txBody>
      </p:sp>
    </p:spTree>
    <p:extLst>
      <p:ext uri="{BB962C8B-B14F-4D97-AF65-F5344CB8AC3E}">
        <p14:creationId xmlns:p14="http://schemas.microsoft.com/office/powerpoint/2010/main" val="869347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49C826A2-0519-7843-A2FD-81650CFD01DA}"/>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800" b="0" i="0" u="none" strike="noStrike" kern="1200" cap="none" spc="0" normalizeH="0" baseline="0" noProof="0">
                <a:ln>
                  <a:noFill/>
                </a:ln>
                <a:solidFill>
                  <a:prstClr val="white"/>
                </a:solidFill>
                <a:effectLst/>
                <a:uLnTx/>
                <a:uFillTx/>
                <a:latin typeface="Franklin Gothic Book" panose="020B0503020102020204"/>
              </a:rPr>
              <a:pPr marL="0" marR="0" lvl="0" indent="0" algn="r" defTabSz="576056"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prstClr val="white"/>
              </a:solidFill>
              <a:effectLst/>
              <a:uLnTx/>
              <a:uFillTx/>
              <a:latin typeface="Franklin Gothic Book" panose="020B0503020102020204"/>
            </a:endParaRPr>
          </a:p>
        </p:txBody>
      </p:sp>
      <p:sp>
        <p:nvSpPr>
          <p:cNvPr id="15" name="Rectangle 14">
            <a:extLst>
              <a:ext uri="{FF2B5EF4-FFF2-40B4-BE49-F238E27FC236}">
                <a16:creationId xmlns:a16="http://schemas.microsoft.com/office/drawing/2014/main" id="{8D1CE72F-EBDA-9A4D-B344-4A96FEB390B2}"/>
              </a:ext>
            </a:extLst>
          </p:cNvPr>
          <p:cNvSpPr/>
          <p:nvPr/>
        </p:nvSpPr>
        <p:spPr>
          <a:xfrm>
            <a:off x="0" y="0"/>
            <a:ext cx="9144000" cy="4919722"/>
          </a:xfrm>
          <a:prstGeom prst="rect">
            <a:avLst/>
          </a:prstGeom>
          <a:solidFill>
            <a:srgbClr val="196787">
              <a:alpha val="831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0" rtl="0" eaLnBrk="1" fontAlgn="auto" latinLnBrk="0" hangingPunct="1">
              <a:lnSpc>
                <a:spcPct val="100000"/>
              </a:lnSpc>
              <a:spcBef>
                <a:spcPts val="0"/>
              </a:spcBef>
              <a:spcAft>
                <a:spcPts val="0"/>
              </a:spcAft>
              <a:buClrTx/>
              <a:buSzTx/>
              <a:buFontTx/>
              <a:buNone/>
              <a:tabLst/>
              <a:defRPr/>
            </a:pPr>
            <a:endParaRPr kumimoji="0" lang="en-US" sz="723"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 name="object 9"/>
          <p:cNvSpPr txBox="1"/>
          <p:nvPr/>
        </p:nvSpPr>
        <p:spPr>
          <a:xfrm>
            <a:off x="1105155" y="646957"/>
            <a:ext cx="5542772" cy="1237977"/>
          </a:xfrm>
          <a:prstGeom prst="rect">
            <a:avLst/>
          </a:prstGeom>
        </p:spPr>
        <p:txBody>
          <a:bodyPr vert="horz" wrap="square" lIns="0" tIns="6804" rIns="0" bIns="0" rtlCol="0">
            <a:spAutoFit/>
          </a:bodyPr>
          <a:lstStyle/>
          <a:p>
            <a:pPr marL="6803" marR="0" lvl="0" indent="0" defTabSz="576056" rtl="0" eaLnBrk="1" fontAlgn="auto" latinLnBrk="0" hangingPunct="1">
              <a:lnSpc>
                <a:spcPct val="100000"/>
              </a:lnSpc>
              <a:spcBef>
                <a:spcPts val="54"/>
              </a:spcBef>
              <a:spcAft>
                <a:spcPts val="0"/>
              </a:spcAft>
              <a:buClrTx/>
              <a:buSzTx/>
              <a:buFontTx/>
              <a:buNone/>
              <a:tabLst/>
              <a:defRPr/>
            </a:pPr>
            <a:r>
              <a:rPr lang="en-US" sz="8000" spc="-24" dirty="0">
                <a:solidFill>
                  <a:srgbClr val="FFFFFF"/>
                </a:solidFill>
                <a:latin typeface="Franklin Gothic Medium" panose="020B0603020102020204"/>
                <a:cs typeface="Calibri Light"/>
              </a:rPr>
              <a:t>Q&amp;A</a:t>
            </a:r>
            <a:endParaRPr kumimoji="0" sz="8000" b="0" i="0" u="none" strike="noStrike" kern="1200" cap="none" spc="0" normalizeH="0" baseline="0" noProof="0" dirty="0">
              <a:ln>
                <a:noFill/>
              </a:ln>
              <a:solidFill>
                <a:srgbClr val="FFFFFF"/>
              </a:solidFill>
              <a:effectLst/>
              <a:uLnTx/>
              <a:uFillTx/>
              <a:latin typeface="Franklin Gothic Medium" panose="020B0603020102020204"/>
              <a:ea typeface="+mn-ea"/>
              <a:cs typeface="Calibri Light"/>
            </a:endParaRPr>
          </a:p>
        </p:txBody>
      </p:sp>
    </p:spTree>
    <p:extLst>
      <p:ext uri="{BB962C8B-B14F-4D97-AF65-F5344CB8AC3E}">
        <p14:creationId xmlns:p14="http://schemas.microsoft.com/office/powerpoint/2010/main" val="2658167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49C826A2-0519-7843-A2FD-81650CFD01DA}"/>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800" b="0" i="0" u="none" strike="noStrike" kern="1200" cap="none" spc="0" normalizeH="0" baseline="0" noProof="0">
                <a:ln>
                  <a:noFill/>
                </a:ln>
                <a:solidFill>
                  <a:prstClr val="white"/>
                </a:solidFill>
                <a:effectLst/>
                <a:uLnTx/>
                <a:uFillTx/>
                <a:latin typeface="Franklin Gothic Book" panose="020B0503020102020204"/>
              </a:rPr>
              <a:pPr marL="0" marR="0" lvl="0" indent="0" algn="r" defTabSz="576056"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prstClr val="white"/>
              </a:solidFill>
              <a:effectLst/>
              <a:uLnTx/>
              <a:uFillTx/>
              <a:latin typeface="Franklin Gothic Book" panose="020B0503020102020204"/>
            </a:endParaRPr>
          </a:p>
        </p:txBody>
      </p:sp>
      <p:sp>
        <p:nvSpPr>
          <p:cNvPr id="15" name="Rectangle 14">
            <a:extLst>
              <a:ext uri="{FF2B5EF4-FFF2-40B4-BE49-F238E27FC236}">
                <a16:creationId xmlns:a16="http://schemas.microsoft.com/office/drawing/2014/main" id="{8D1CE72F-EBDA-9A4D-B344-4A96FEB390B2}"/>
              </a:ext>
            </a:extLst>
          </p:cNvPr>
          <p:cNvSpPr/>
          <p:nvPr/>
        </p:nvSpPr>
        <p:spPr>
          <a:xfrm>
            <a:off x="0" y="0"/>
            <a:ext cx="9144000" cy="4919722"/>
          </a:xfrm>
          <a:prstGeom prst="rect">
            <a:avLst/>
          </a:prstGeom>
          <a:solidFill>
            <a:srgbClr val="196787">
              <a:alpha val="831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0" rtl="0" eaLnBrk="1" fontAlgn="auto" latinLnBrk="0" hangingPunct="1">
              <a:lnSpc>
                <a:spcPct val="100000"/>
              </a:lnSpc>
              <a:spcBef>
                <a:spcPts val="0"/>
              </a:spcBef>
              <a:spcAft>
                <a:spcPts val="0"/>
              </a:spcAft>
              <a:buClrTx/>
              <a:buSzTx/>
              <a:buFontTx/>
              <a:buNone/>
              <a:tabLst/>
              <a:defRPr/>
            </a:pPr>
            <a:endParaRPr kumimoji="0" lang="en-US" sz="723"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 name="object 9"/>
          <p:cNvSpPr txBox="1"/>
          <p:nvPr/>
        </p:nvSpPr>
        <p:spPr>
          <a:xfrm>
            <a:off x="1105155" y="646957"/>
            <a:ext cx="5542772" cy="683979"/>
          </a:xfrm>
          <a:prstGeom prst="rect">
            <a:avLst/>
          </a:prstGeom>
        </p:spPr>
        <p:txBody>
          <a:bodyPr vert="horz" wrap="square" lIns="0" tIns="6804" rIns="0" bIns="0" rtlCol="0">
            <a:spAutoFit/>
          </a:bodyPr>
          <a:lstStyle/>
          <a:p>
            <a:pPr marL="6803" marR="0" lvl="0" indent="0" defTabSz="576056" rtl="0" eaLnBrk="1" fontAlgn="auto" latinLnBrk="0" hangingPunct="1">
              <a:lnSpc>
                <a:spcPct val="100000"/>
              </a:lnSpc>
              <a:spcBef>
                <a:spcPts val="54"/>
              </a:spcBef>
              <a:spcAft>
                <a:spcPts val="0"/>
              </a:spcAft>
              <a:buClrTx/>
              <a:buSzTx/>
              <a:buFontTx/>
              <a:buNone/>
              <a:tabLst/>
              <a:defRPr/>
            </a:pPr>
            <a:r>
              <a:rPr lang="en-US" sz="4400" spc="-24" dirty="0">
                <a:solidFill>
                  <a:srgbClr val="FFFFFF"/>
                </a:solidFill>
                <a:latin typeface="Franklin Gothic Medium" panose="020B0603020102020204"/>
                <a:cs typeface="Calibri Light"/>
              </a:rPr>
              <a:t>Thank you!</a:t>
            </a:r>
            <a:endParaRPr kumimoji="0" sz="4400" b="0" i="0" u="none" strike="noStrike" kern="1200" cap="none" spc="0" normalizeH="0" baseline="0" noProof="0" dirty="0">
              <a:ln>
                <a:noFill/>
              </a:ln>
              <a:solidFill>
                <a:srgbClr val="FFFFFF"/>
              </a:solidFill>
              <a:effectLst/>
              <a:uLnTx/>
              <a:uFillTx/>
              <a:latin typeface="Franklin Gothic Medium" panose="020B0603020102020204"/>
              <a:ea typeface="+mn-ea"/>
              <a:cs typeface="Calibri Light"/>
            </a:endParaRPr>
          </a:p>
        </p:txBody>
      </p:sp>
      <p:sp>
        <p:nvSpPr>
          <p:cNvPr id="5" name="object 9">
            <a:extLst>
              <a:ext uri="{FF2B5EF4-FFF2-40B4-BE49-F238E27FC236}">
                <a16:creationId xmlns:a16="http://schemas.microsoft.com/office/drawing/2014/main" id="{8186DE58-4800-4FE8-B63A-06DE62A01951}"/>
              </a:ext>
            </a:extLst>
          </p:cNvPr>
          <p:cNvSpPr txBox="1"/>
          <p:nvPr/>
        </p:nvSpPr>
        <p:spPr>
          <a:xfrm>
            <a:off x="1105155" y="2229760"/>
            <a:ext cx="7575206" cy="1904826"/>
          </a:xfrm>
          <a:prstGeom prst="rect">
            <a:avLst/>
          </a:prstGeom>
        </p:spPr>
        <p:txBody>
          <a:bodyPr vert="horz" wrap="square" lIns="0" tIns="6804" rIns="0" bIns="0" rtlCol="0">
            <a:spAutoFit/>
          </a:bodyPr>
          <a:lstStyle/>
          <a:p>
            <a:pPr marL="6803" marR="0" lvl="0" indent="0" defTabSz="576056" rtl="0" eaLnBrk="1" fontAlgn="auto" latinLnBrk="0" hangingPunct="1">
              <a:lnSpc>
                <a:spcPct val="100000"/>
              </a:lnSpc>
              <a:spcBef>
                <a:spcPts val="54"/>
              </a:spcBef>
              <a:spcAft>
                <a:spcPts val="0"/>
              </a:spcAft>
              <a:buClrTx/>
              <a:buSzTx/>
              <a:buFontTx/>
              <a:buNone/>
              <a:tabLst/>
              <a:defRPr/>
            </a:pPr>
            <a:r>
              <a:rPr lang="en-US" sz="2400" spc="-24" dirty="0">
                <a:solidFill>
                  <a:srgbClr val="FFFFFF"/>
                </a:solidFill>
                <a:latin typeface="Franklin Gothic Medium" panose="020B0603020102020204"/>
                <a:cs typeface="Calibri Light"/>
              </a:rPr>
              <a:t>Please visit our website at www.mn25.ca for more info</a:t>
            </a:r>
          </a:p>
          <a:p>
            <a:pPr marL="6803" marR="0" lvl="0" indent="0" defTabSz="576056" rtl="0" eaLnBrk="1" fontAlgn="auto" latinLnBrk="0" hangingPunct="1">
              <a:lnSpc>
                <a:spcPct val="100000"/>
              </a:lnSpc>
              <a:spcBef>
                <a:spcPts val="54"/>
              </a:spcBef>
              <a:spcAft>
                <a:spcPts val="0"/>
              </a:spcAft>
              <a:buClrTx/>
              <a:buSzTx/>
              <a:buFontTx/>
              <a:buNone/>
              <a:tabLst/>
              <a:defRPr/>
            </a:pPr>
            <a:r>
              <a:rPr lang="en-US" sz="2400" spc="-24" dirty="0">
                <a:solidFill>
                  <a:srgbClr val="FFFFFF"/>
                </a:solidFill>
                <a:latin typeface="Franklin Gothic Medium" panose="020B0603020102020204"/>
                <a:cs typeface="Calibri Light"/>
              </a:rPr>
              <a:t>and add yourself to our mailing list </a:t>
            </a:r>
          </a:p>
          <a:p>
            <a:pPr marL="6803" marR="0" lvl="0" indent="0" defTabSz="576056" rtl="0" eaLnBrk="1" fontAlgn="auto" latinLnBrk="0" hangingPunct="1">
              <a:lnSpc>
                <a:spcPct val="100000"/>
              </a:lnSpc>
              <a:spcBef>
                <a:spcPts val="54"/>
              </a:spcBef>
              <a:spcAft>
                <a:spcPts val="0"/>
              </a:spcAft>
              <a:buClrTx/>
              <a:buSzTx/>
              <a:buFontTx/>
              <a:buNone/>
              <a:tabLst/>
              <a:defRPr/>
            </a:pPr>
            <a:endParaRPr kumimoji="0" lang="en-US" sz="2400" b="0" i="0" u="none" strike="noStrike" kern="1200" cap="none" spc="-24" normalizeH="0" baseline="0" noProof="0" dirty="0">
              <a:ln>
                <a:noFill/>
              </a:ln>
              <a:solidFill>
                <a:srgbClr val="FFFFFF"/>
              </a:solidFill>
              <a:effectLst/>
              <a:uLnTx/>
              <a:uFillTx/>
              <a:latin typeface="Franklin Gothic Medium" panose="020B0603020102020204"/>
              <a:ea typeface="+mn-ea"/>
              <a:cs typeface="Calibri Light"/>
            </a:endParaRPr>
          </a:p>
          <a:p>
            <a:pPr marL="6803" marR="0" lvl="0" indent="0" defTabSz="576056" rtl="0" eaLnBrk="1" fontAlgn="auto" latinLnBrk="0" hangingPunct="1">
              <a:lnSpc>
                <a:spcPct val="100000"/>
              </a:lnSpc>
              <a:spcBef>
                <a:spcPts val="54"/>
              </a:spcBef>
              <a:spcAft>
                <a:spcPts val="0"/>
              </a:spcAft>
              <a:buClrTx/>
              <a:buSzTx/>
              <a:buFontTx/>
              <a:buNone/>
              <a:tabLst/>
              <a:defRPr/>
            </a:pPr>
            <a:r>
              <a:rPr kumimoji="0" lang="en-US" sz="2400" b="0" i="0" u="none" strike="noStrike" kern="1200" cap="none" spc="-24" normalizeH="0" baseline="0" noProof="0" dirty="0">
                <a:ln>
                  <a:noFill/>
                </a:ln>
                <a:solidFill>
                  <a:srgbClr val="FFFFFF"/>
                </a:solidFill>
                <a:effectLst/>
                <a:uLnTx/>
                <a:uFillTx/>
                <a:latin typeface="Franklin Gothic Medium" panose="020B0603020102020204"/>
                <a:ea typeface="+mn-ea"/>
                <a:cs typeface="Calibri Light"/>
              </a:rPr>
              <a:t>Email us at info@mn25.ca</a:t>
            </a:r>
          </a:p>
          <a:p>
            <a:pPr marL="6803" marR="0" lvl="0" indent="0" defTabSz="576056" rtl="0" eaLnBrk="1" fontAlgn="auto" latinLnBrk="0" hangingPunct="1">
              <a:lnSpc>
                <a:spcPct val="100000"/>
              </a:lnSpc>
              <a:spcBef>
                <a:spcPts val="54"/>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Franklin Gothic Medium" panose="020B0603020102020204"/>
              <a:ea typeface="+mn-ea"/>
              <a:cs typeface="Calibri Light"/>
            </a:endParaRPr>
          </a:p>
        </p:txBody>
      </p:sp>
    </p:spTree>
    <p:extLst>
      <p:ext uri="{BB962C8B-B14F-4D97-AF65-F5344CB8AC3E}">
        <p14:creationId xmlns:p14="http://schemas.microsoft.com/office/powerpoint/2010/main" val="1800097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080EF9-6A92-E34E-BD9C-6AE412D6F476}"/>
              </a:ext>
            </a:extLst>
          </p:cNvPr>
          <p:cNvPicPr>
            <a:picLocks noChangeAspect="1"/>
          </p:cNvPicPr>
          <p:nvPr/>
        </p:nvPicPr>
        <p:blipFill>
          <a:blip r:embed="rId2"/>
          <a:stretch>
            <a:fillRect/>
          </a:stretch>
        </p:blipFill>
        <p:spPr>
          <a:xfrm flipH="1">
            <a:off x="0" y="-1"/>
            <a:ext cx="9144000" cy="4919723"/>
          </a:xfrm>
          <a:prstGeom prst="rect">
            <a:avLst/>
          </a:prstGeom>
        </p:spPr>
      </p:pic>
      <p:sp>
        <p:nvSpPr>
          <p:cNvPr id="14" name="Slide Number Placeholder 13">
            <a:extLst>
              <a:ext uri="{FF2B5EF4-FFF2-40B4-BE49-F238E27FC236}">
                <a16:creationId xmlns:a16="http://schemas.microsoft.com/office/drawing/2014/main" id="{49C826A2-0519-7843-A2FD-81650CFD01DA}"/>
              </a:ext>
            </a:extLst>
          </p:cNvPr>
          <p:cNvSpPr>
            <a:spLocks noGrp="1"/>
          </p:cNvSpPr>
          <p:nvPr>
            <p:ph type="sldNum" sz="quarter" idx="12"/>
          </p:nvPr>
        </p:nvSpPr>
        <p:spPr/>
        <p:txBody>
          <a:bodyPr/>
          <a:lstStyle/>
          <a:p>
            <a:pPr defTabSz="576056">
              <a:defRPr/>
            </a:pPr>
            <a:fld id="{8F0AAAA6-56A2-7644-A023-2910ED97B8A2}" type="slidenum">
              <a:rPr lang="en-US">
                <a:solidFill>
                  <a:prstClr val="white"/>
                </a:solidFill>
              </a:rPr>
              <a:pPr defTabSz="576056">
                <a:defRPr/>
              </a:pPr>
              <a:t>26</a:t>
            </a:fld>
            <a:endParaRPr lang="en-US">
              <a:solidFill>
                <a:prstClr val="white"/>
              </a:solidFill>
            </a:endParaRPr>
          </a:p>
        </p:txBody>
      </p:sp>
      <p:sp>
        <p:nvSpPr>
          <p:cNvPr id="15" name="Rectangle 14">
            <a:extLst>
              <a:ext uri="{FF2B5EF4-FFF2-40B4-BE49-F238E27FC236}">
                <a16:creationId xmlns:a16="http://schemas.microsoft.com/office/drawing/2014/main" id="{8D1CE72F-EBDA-9A4D-B344-4A96FEB390B2}"/>
              </a:ext>
            </a:extLst>
          </p:cNvPr>
          <p:cNvSpPr/>
          <p:nvPr/>
        </p:nvSpPr>
        <p:spPr>
          <a:xfrm>
            <a:off x="0" y="0"/>
            <a:ext cx="2853427" cy="4919722"/>
          </a:xfrm>
          <a:prstGeom prst="rect">
            <a:avLst/>
          </a:prstGeom>
          <a:solidFill>
            <a:srgbClr val="196787">
              <a:alpha val="831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3"/>
          </a:p>
        </p:txBody>
      </p:sp>
      <p:sp>
        <p:nvSpPr>
          <p:cNvPr id="9" name="object 9"/>
          <p:cNvSpPr txBox="1"/>
          <p:nvPr/>
        </p:nvSpPr>
        <p:spPr>
          <a:xfrm>
            <a:off x="278478" y="1647924"/>
            <a:ext cx="2296470" cy="499313"/>
          </a:xfrm>
          <a:prstGeom prst="rect">
            <a:avLst/>
          </a:prstGeom>
        </p:spPr>
        <p:txBody>
          <a:bodyPr vert="horz" wrap="square" lIns="0" tIns="6804" rIns="0" bIns="0" rtlCol="0">
            <a:spAutoFit/>
          </a:bodyPr>
          <a:lstStyle/>
          <a:p>
            <a:pPr marL="6803" algn="ctr" defTabSz="576056">
              <a:spcBef>
                <a:spcPts val="54"/>
              </a:spcBef>
              <a:defRPr/>
            </a:pPr>
            <a:r>
              <a:rPr sz="3200" spc="-24">
                <a:solidFill>
                  <a:schemeClr val="bg1"/>
                </a:solidFill>
                <a:latin typeface="+mj-lt"/>
                <a:cs typeface="Calibri Light"/>
              </a:rPr>
              <a:t>APPENDI</a:t>
            </a:r>
            <a:r>
              <a:rPr lang="en-US" sz="3200" spc="-24">
                <a:solidFill>
                  <a:schemeClr val="bg1"/>
                </a:solidFill>
                <a:latin typeface="+mj-lt"/>
                <a:cs typeface="Calibri Light"/>
              </a:rPr>
              <a:t>CES</a:t>
            </a:r>
            <a:endParaRPr sz="3200">
              <a:solidFill>
                <a:schemeClr val="bg1"/>
              </a:solidFill>
              <a:latin typeface="+mj-lt"/>
              <a:cs typeface="Calibri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771078" y="2399828"/>
            <a:ext cx="1606632" cy="1484198"/>
          </a:xfrm>
          <a:prstGeom prst="rect">
            <a:avLst/>
          </a:prstGeom>
        </p:spPr>
        <p:txBody>
          <a:bodyPr vert="horz" wrap="square" lIns="0" tIns="6804" rIns="0" bIns="0" rtlCol="0">
            <a:spAutoFit/>
          </a:bodyPr>
          <a:lstStyle/>
          <a:p>
            <a:pPr marL="58781" marR="2721" indent="-58781" defTabSz="489844">
              <a:spcBef>
                <a:spcPts val="214"/>
              </a:spcBef>
              <a:buFont typeface="Arial"/>
              <a:buChar char="•"/>
              <a:tabLst>
                <a:tab pos="69735" algn="l"/>
              </a:tabLst>
              <a:defRPr/>
            </a:pPr>
            <a:r>
              <a:rPr lang="en-US" sz="700" spc="-3">
                <a:solidFill>
                  <a:prstClr val="black"/>
                </a:solidFill>
                <a:cs typeface="Source Sans Pro"/>
              </a:rPr>
              <a:t>Professor and Chair of the Industrial Research Chair in Hydrometallurgy at UBC</a:t>
            </a:r>
          </a:p>
          <a:p>
            <a:pPr marL="58781" marR="2721" indent="-58781" defTabSz="489844">
              <a:spcBef>
                <a:spcPts val="214"/>
              </a:spcBef>
              <a:buFont typeface="Arial"/>
              <a:buChar char="•"/>
              <a:tabLst>
                <a:tab pos="69735" algn="l"/>
              </a:tabLst>
              <a:defRPr/>
            </a:pPr>
            <a:r>
              <a:rPr lang="en-US" sz="700" spc="-3">
                <a:solidFill>
                  <a:prstClr val="black"/>
                </a:solidFill>
                <a:cs typeface="Source Sans Pro"/>
              </a:rPr>
              <a:t>Published over 300 papers and inventor in 24 U.S. patents for work in hydro-metallurgical research</a:t>
            </a:r>
          </a:p>
          <a:p>
            <a:pPr marL="58781" marR="2721" indent="-58781" defTabSz="489844">
              <a:spcBef>
                <a:spcPts val="214"/>
              </a:spcBef>
              <a:buFont typeface="Arial"/>
              <a:buChar char="•"/>
              <a:tabLst>
                <a:tab pos="69735" algn="l"/>
              </a:tabLst>
              <a:defRPr/>
            </a:pPr>
            <a:r>
              <a:rPr lang="en-US" sz="700" spc="-3">
                <a:solidFill>
                  <a:prstClr val="black"/>
                </a:solidFill>
                <a:cs typeface="Source Sans Pro"/>
              </a:rPr>
              <a:t>Active international consultancy for development of major hydrometallurgical projects and plants (</a:t>
            </a:r>
            <a:r>
              <a:rPr lang="en-US" sz="700" spc="-3" err="1">
                <a:solidFill>
                  <a:prstClr val="black"/>
                </a:solidFill>
                <a:cs typeface="Source Sans Pro"/>
              </a:rPr>
              <a:t>Sepon</a:t>
            </a:r>
            <a:r>
              <a:rPr lang="en-US" sz="700" spc="-3">
                <a:solidFill>
                  <a:prstClr val="black"/>
                </a:solidFill>
                <a:cs typeface="Source Sans Pro"/>
              </a:rPr>
              <a:t> (Laos), Mt. Gordon (Australia), </a:t>
            </a:r>
            <a:r>
              <a:rPr lang="en-US" sz="700" spc="-3" err="1">
                <a:solidFill>
                  <a:prstClr val="black"/>
                </a:solidFill>
                <a:cs typeface="Source Sans Pro"/>
              </a:rPr>
              <a:t>Boleo</a:t>
            </a:r>
            <a:r>
              <a:rPr lang="en-US" sz="700" spc="-3">
                <a:solidFill>
                  <a:prstClr val="black"/>
                </a:solidFill>
                <a:cs typeface="Source Sans Pro"/>
              </a:rPr>
              <a:t> (Mexico))</a:t>
            </a:r>
          </a:p>
          <a:p>
            <a:pPr marL="58781" marR="2721" indent="-58781" defTabSz="489844">
              <a:spcBef>
                <a:spcPts val="214"/>
              </a:spcBef>
              <a:buFont typeface="Arial"/>
              <a:buChar char="•"/>
              <a:tabLst>
                <a:tab pos="69735" algn="l"/>
              </a:tabLst>
              <a:defRPr/>
            </a:pPr>
            <a:r>
              <a:rPr lang="en-US" sz="700" spc="-3">
                <a:solidFill>
                  <a:prstClr val="black"/>
                </a:solidFill>
                <a:cs typeface="Source Sans Pro"/>
              </a:rPr>
              <a:t>Current corporate roles as director and/or officer with Search Minerals, </a:t>
            </a:r>
            <a:r>
              <a:rPr lang="en-US" sz="700" spc="-3" err="1">
                <a:solidFill>
                  <a:prstClr val="black"/>
                </a:solidFill>
                <a:cs typeface="Source Sans Pro"/>
              </a:rPr>
              <a:t>Polymet</a:t>
            </a:r>
            <a:r>
              <a:rPr lang="en-US" sz="700" spc="-3">
                <a:solidFill>
                  <a:prstClr val="black"/>
                </a:solidFill>
                <a:cs typeface="Source Sans Pro"/>
              </a:rPr>
              <a:t> Mining, </a:t>
            </a:r>
            <a:r>
              <a:rPr lang="en-US" sz="700" spc="-3" err="1">
                <a:solidFill>
                  <a:prstClr val="black"/>
                </a:solidFill>
                <a:cs typeface="Source Sans Pro"/>
              </a:rPr>
              <a:t>Cascadero</a:t>
            </a:r>
            <a:r>
              <a:rPr lang="en-US" sz="700" spc="-3">
                <a:solidFill>
                  <a:prstClr val="black"/>
                </a:solidFill>
                <a:cs typeface="Source Sans Pro"/>
              </a:rPr>
              <a:t> Copper and Lead FX</a:t>
            </a:r>
          </a:p>
        </p:txBody>
      </p:sp>
      <p:sp>
        <p:nvSpPr>
          <p:cNvPr id="6" name="object 6"/>
          <p:cNvSpPr/>
          <p:nvPr/>
        </p:nvSpPr>
        <p:spPr>
          <a:xfrm>
            <a:off x="3096462" y="920931"/>
            <a:ext cx="906236" cy="906236"/>
          </a:xfrm>
          <a:prstGeom prst="rect">
            <a:avLst/>
          </a:prstGeom>
          <a:blipFill>
            <a:blip r:embed="rId2" cstate="print"/>
            <a:stretch>
              <a:fillRect/>
            </a:stretch>
          </a:blipFill>
          <a:ln w="3175">
            <a:solidFill>
              <a:schemeClr val="bg1">
                <a:lumMod val="50000"/>
              </a:schemeClr>
            </a:solidFill>
            <a:prstDash val="solid"/>
          </a:ln>
        </p:spPr>
        <p:txBody>
          <a:bodyPr wrap="square" lIns="0" tIns="0" rIns="0" bIns="0" rtlCol="0"/>
          <a:lstStyle/>
          <a:p>
            <a:pPr defTabSz="489844">
              <a:defRPr/>
            </a:pPr>
            <a:endParaRPr sz="964">
              <a:solidFill>
                <a:prstClr val="black"/>
              </a:solidFill>
              <a:latin typeface="Calibri"/>
            </a:endParaRPr>
          </a:p>
        </p:txBody>
      </p:sp>
      <p:sp>
        <p:nvSpPr>
          <p:cNvPr id="9" name="object 9"/>
          <p:cNvSpPr txBox="1"/>
          <p:nvPr/>
        </p:nvSpPr>
        <p:spPr>
          <a:xfrm>
            <a:off x="3155832" y="1898199"/>
            <a:ext cx="817109" cy="355043"/>
          </a:xfrm>
          <a:prstGeom prst="rect">
            <a:avLst/>
          </a:prstGeom>
        </p:spPr>
        <p:txBody>
          <a:bodyPr vert="horz" wrap="square" lIns="0" tIns="54429" rIns="0" bIns="0" rtlCol="0">
            <a:spAutoFit/>
          </a:bodyPr>
          <a:lstStyle/>
          <a:p>
            <a:pPr algn="ctr" defTabSz="489844">
              <a:spcBef>
                <a:spcPts val="429"/>
              </a:spcBef>
              <a:defRPr/>
            </a:pPr>
            <a:r>
              <a:rPr sz="900">
                <a:solidFill>
                  <a:schemeClr val="tx2"/>
                </a:solidFill>
                <a:latin typeface="+mj-lt"/>
                <a:cs typeface="Montserrat"/>
              </a:rPr>
              <a:t>David</a:t>
            </a:r>
            <a:r>
              <a:rPr sz="900" spc="-19">
                <a:solidFill>
                  <a:schemeClr val="tx2"/>
                </a:solidFill>
                <a:latin typeface="+mj-lt"/>
                <a:cs typeface="Montserrat"/>
              </a:rPr>
              <a:t> </a:t>
            </a:r>
            <a:r>
              <a:rPr sz="900" spc="-3" err="1">
                <a:solidFill>
                  <a:schemeClr val="tx2"/>
                </a:solidFill>
                <a:latin typeface="+mj-lt"/>
                <a:cs typeface="Montserrat"/>
              </a:rPr>
              <a:t>Dreisinger</a:t>
            </a:r>
            <a:endParaRPr sz="900">
              <a:solidFill>
                <a:schemeClr val="tx2"/>
              </a:solidFill>
              <a:latin typeface="+mj-lt"/>
              <a:cs typeface="Montserrat"/>
            </a:endParaRPr>
          </a:p>
          <a:p>
            <a:pPr marL="680" algn="ctr" defTabSz="489844">
              <a:spcBef>
                <a:spcPts val="319"/>
              </a:spcBef>
              <a:defRPr/>
            </a:pPr>
            <a:r>
              <a:rPr sz="800" spc="-5">
                <a:solidFill>
                  <a:schemeClr val="tx2"/>
                </a:solidFill>
                <a:cs typeface="Source Sans Pro Semibold"/>
              </a:rPr>
              <a:t>DIRECTOR</a:t>
            </a:r>
            <a:endParaRPr sz="800">
              <a:solidFill>
                <a:schemeClr val="tx2"/>
              </a:solidFill>
              <a:cs typeface="Source Sans Pro Semibold"/>
            </a:endParaRPr>
          </a:p>
        </p:txBody>
      </p:sp>
      <p:sp>
        <p:nvSpPr>
          <p:cNvPr id="16" name="object 16"/>
          <p:cNvSpPr/>
          <p:nvPr/>
        </p:nvSpPr>
        <p:spPr>
          <a:xfrm>
            <a:off x="1120202" y="920931"/>
            <a:ext cx="906236" cy="906236"/>
          </a:xfrm>
          <a:prstGeom prst="rect">
            <a:avLst/>
          </a:prstGeom>
          <a:blipFill>
            <a:blip r:embed="rId3" cstate="print">
              <a:extLst>
                <a:ext uri="{BEBA8EAE-BF5A-486C-A8C5-ECC9F3942E4B}">
                  <a14:imgProps xmlns:a14="http://schemas.microsoft.com/office/drawing/2010/main">
                    <a14:imgLayer r:embed="rId4">
                      <a14:imgEffect>
                        <a14:brightnessContrast bright="9000"/>
                      </a14:imgEffect>
                    </a14:imgLayer>
                  </a14:imgProps>
                </a:ext>
              </a:extLst>
            </a:blip>
            <a:stretch>
              <a:fillRect/>
            </a:stretch>
          </a:blipFill>
          <a:ln w="3175">
            <a:solidFill>
              <a:schemeClr val="bg1">
                <a:lumMod val="50000"/>
              </a:schemeClr>
            </a:solidFill>
          </a:ln>
        </p:spPr>
        <p:txBody>
          <a:bodyPr wrap="square" lIns="0" tIns="0" rIns="0" bIns="0" rtlCol="0"/>
          <a:lstStyle/>
          <a:p>
            <a:pPr defTabSz="489844">
              <a:defRPr/>
            </a:pPr>
            <a:endParaRPr sz="964">
              <a:solidFill>
                <a:prstClr val="black"/>
              </a:solidFill>
              <a:latin typeface="Calibri"/>
            </a:endParaRPr>
          </a:p>
        </p:txBody>
      </p:sp>
      <p:sp>
        <p:nvSpPr>
          <p:cNvPr id="19" name="object 19"/>
          <p:cNvSpPr txBox="1"/>
          <p:nvPr/>
        </p:nvSpPr>
        <p:spPr>
          <a:xfrm>
            <a:off x="812684" y="2399828"/>
            <a:ext cx="1550195" cy="1268754"/>
          </a:xfrm>
          <a:prstGeom prst="rect">
            <a:avLst/>
          </a:prstGeom>
        </p:spPr>
        <p:txBody>
          <a:bodyPr vert="horz" wrap="square" lIns="0" tIns="6804" rIns="0" bIns="0" rtlCol="0">
            <a:spAutoFit/>
          </a:bodyPr>
          <a:lstStyle/>
          <a:p>
            <a:pPr marL="58781" marR="6463" indent="-58781" defTabSz="489844">
              <a:spcBef>
                <a:spcPts val="214"/>
              </a:spcBef>
              <a:buFont typeface="Arial"/>
              <a:buChar char="•"/>
              <a:tabLst>
                <a:tab pos="69735" algn="l"/>
              </a:tabLst>
              <a:defRPr/>
            </a:pPr>
            <a:r>
              <a:rPr lang="en-CA" sz="700" spc="-3">
                <a:solidFill>
                  <a:prstClr val="black"/>
                </a:solidFill>
                <a:cs typeface="Source Sans Pro"/>
              </a:rPr>
              <a:t>Senior finance professional who spent over 30 years with PricewaterhouseCoopers until his retirement in 2014</a:t>
            </a:r>
          </a:p>
          <a:p>
            <a:pPr marL="58781" marR="6463" indent="-58781" defTabSz="489844">
              <a:spcBef>
                <a:spcPts val="214"/>
              </a:spcBef>
              <a:buFont typeface="Arial"/>
              <a:buChar char="•"/>
              <a:tabLst>
                <a:tab pos="69735" algn="l"/>
              </a:tabLst>
              <a:defRPr/>
            </a:pPr>
            <a:r>
              <a:rPr lang="en-CA" sz="700" spc="-3">
                <a:solidFill>
                  <a:prstClr val="black"/>
                </a:solidFill>
                <a:cs typeface="Source Sans Pro"/>
              </a:rPr>
              <a:t>Roles included British Columbia Managing Partner, three years as Assurance Leader in Romania and head of the firm’s mining practice in Canada</a:t>
            </a:r>
          </a:p>
          <a:p>
            <a:pPr marL="58781" marR="6463" indent="-58781" defTabSz="489844">
              <a:spcBef>
                <a:spcPts val="214"/>
              </a:spcBef>
              <a:buFont typeface="Arial"/>
              <a:buChar char="•"/>
              <a:tabLst>
                <a:tab pos="69735" algn="l"/>
              </a:tabLst>
              <a:defRPr/>
            </a:pPr>
            <a:r>
              <a:rPr lang="en-CA" sz="700" spc="-3">
                <a:solidFill>
                  <a:prstClr val="black"/>
                </a:solidFill>
                <a:cs typeface="Source Sans Pro"/>
              </a:rPr>
              <a:t>Extensive experience as audit partner and advising private and listed clients</a:t>
            </a:r>
          </a:p>
          <a:p>
            <a:pPr marL="58781" marR="6463" indent="-58781" defTabSz="489844">
              <a:spcBef>
                <a:spcPts val="214"/>
              </a:spcBef>
              <a:buFont typeface="Arial"/>
              <a:buChar char="•"/>
              <a:tabLst>
                <a:tab pos="69735" algn="l"/>
              </a:tabLst>
              <a:defRPr/>
            </a:pPr>
            <a:r>
              <a:rPr lang="en-CA" sz="700" spc="-3">
                <a:solidFill>
                  <a:prstClr val="black"/>
                </a:solidFill>
                <a:cs typeface="Source Sans Pro"/>
              </a:rPr>
              <a:t>Director of Eldorado Gold Corporation</a:t>
            </a:r>
            <a:endParaRPr sz="700">
              <a:solidFill>
                <a:prstClr val="black"/>
              </a:solidFill>
              <a:cs typeface="Source Sans Pro"/>
            </a:endParaRPr>
          </a:p>
        </p:txBody>
      </p:sp>
      <p:sp>
        <p:nvSpPr>
          <p:cNvPr id="20" name="object 20"/>
          <p:cNvSpPr txBox="1"/>
          <p:nvPr/>
        </p:nvSpPr>
        <p:spPr>
          <a:xfrm>
            <a:off x="6720898" y="2399828"/>
            <a:ext cx="1654223" cy="1484198"/>
          </a:xfrm>
          <a:prstGeom prst="rect">
            <a:avLst/>
          </a:prstGeom>
        </p:spPr>
        <p:txBody>
          <a:bodyPr vert="horz" wrap="square" lIns="0" tIns="6804" rIns="0" bIns="0" rtlCol="0" anchor="t">
            <a:spAutoFit/>
          </a:bodyPr>
          <a:lstStyle/>
          <a:p>
            <a:pPr marL="58509" marR="8164" indent="-58509" defTabSz="489844">
              <a:spcBef>
                <a:spcPts val="214"/>
              </a:spcBef>
              <a:buFont typeface="Arial"/>
              <a:buChar char="•"/>
              <a:tabLst>
                <a:tab pos="69735" algn="l"/>
              </a:tabLst>
              <a:defRPr/>
            </a:pPr>
            <a:r>
              <a:rPr lang="en-CA" sz="700" spc="-3">
                <a:solidFill>
                  <a:prstClr val="black"/>
                </a:solidFill>
                <a:cs typeface="Source Sans Pro"/>
              </a:rPr>
              <a:t>Over 30 years of experience in resources investment banking and corporate finance, and international resource and mining company management, with a background of law and accounting</a:t>
            </a:r>
          </a:p>
          <a:p>
            <a:pPr marL="58509" marR="8164" indent="-58509" defTabSz="489844">
              <a:spcBef>
                <a:spcPts val="214"/>
              </a:spcBef>
              <a:buFont typeface="Arial"/>
              <a:buChar char="•"/>
              <a:tabLst>
                <a:tab pos="69735" algn="l"/>
              </a:tabLst>
              <a:defRPr/>
            </a:pPr>
            <a:r>
              <a:rPr lang="en-CA" sz="700" spc="-3">
                <a:solidFill>
                  <a:prstClr val="black"/>
                </a:solidFill>
              </a:rPr>
              <a:t>CEO of Battery Future Acquisition Corp. and Chairman of Capital Markets plc.</a:t>
            </a:r>
            <a:endParaRPr lang="en-US" sz="700">
              <a:solidFill>
                <a:prstClr val="black"/>
              </a:solidFill>
            </a:endParaRPr>
          </a:p>
          <a:p>
            <a:pPr marL="58509" marR="8164" indent="-58509" defTabSz="489844">
              <a:spcBef>
                <a:spcPts val="214"/>
              </a:spcBef>
              <a:buFont typeface="Arial"/>
              <a:buChar char="•"/>
              <a:tabLst>
                <a:tab pos="69735" algn="l"/>
              </a:tabLst>
              <a:defRPr/>
            </a:pPr>
            <a:r>
              <a:rPr lang="en-CA" sz="700" spc="-3">
                <a:solidFill>
                  <a:prstClr val="black"/>
                </a:solidFill>
                <a:cs typeface="Source Sans Pro"/>
              </a:rPr>
              <a:t>Former Managing Director with Standard Chartered Bank, ultimately as the Global Head of Advisory, Mining and Metals</a:t>
            </a:r>
            <a:endParaRPr lang="en-CA" sz="700" spc="-3">
              <a:solidFill>
                <a:prstClr val="black"/>
              </a:solidFill>
              <a:ea typeface="Source Sans Pro"/>
              <a:cs typeface="Source Sans Pro"/>
            </a:endParaRPr>
          </a:p>
          <a:p>
            <a:pPr marL="58509" marR="8164" indent="-58509" defTabSz="489844">
              <a:spcBef>
                <a:spcPts val="214"/>
              </a:spcBef>
              <a:buFont typeface="Arial"/>
              <a:buChar char="•"/>
              <a:tabLst>
                <a:tab pos="69735" algn="l"/>
              </a:tabLst>
              <a:defRPr/>
            </a:pPr>
            <a:r>
              <a:rPr lang="en-CA" sz="700" spc="-3">
                <a:solidFill>
                  <a:prstClr val="black"/>
                </a:solidFill>
                <a:cs typeface="Source Sans Pro"/>
              </a:rPr>
              <a:t>Previously a partner with Gryphon Partners and held several executive roles with Normandy Mining Ltd. </a:t>
            </a:r>
            <a:endParaRPr lang="en-CA" sz="700" spc="-3">
              <a:solidFill>
                <a:prstClr val="black"/>
              </a:solidFill>
              <a:ea typeface="Source Sans Pro"/>
              <a:cs typeface="Source Sans Pro"/>
            </a:endParaRPr>
          </a:p>
        </p:txBody>
      </p:sp>
      <p:sp>
        <p:nvSpPr>
          <p:cNvPr id="22" name="object 22"/>
          <p:cNvSpPr txBox="1"/>
          <p:nvPr/>
        </p:nvSpPr>
        <p:spPr>
          <a:xfrm>
            <a:off x="1000574" y="1898199"/>
            <a:ext cx="1174414" cy="355043"/>
          </a:xfrm>
          <a:prstGeom prst="rect">
            <a:avLst/>
          </a:prstGeom>
        </p:spPr>
        <p:txBody>
          <a:bodyPr vert="horz" wrap="square" lIns="0" tIns="54429" rIns="0" bIns="0" rtlCol="0">
            <a:spAutoFit/>
          </a:bodyPr>
          <a:lstStyle/>
          <a:p>
            <a:pPr algn="ctr" defTabSz="489844">
              <a:spcBef>
                <a:spcPts val="429"/>
              </a:spcBef>
              <a:defRPr/>
            </a:pPr>
            <a:r>
              <a:rPr sz="900">
                <a:solidFill>
                  <a:schemeClr val="tx2"/>
                </a:solidFill>
                <a:latin typeface="+mj-lt"/>
                <a:cs typeface="Montserrat"/>
              </a:rPr>
              <a:t>John</a:t>
            </a:r>
            <a:r>
              <a:rPr sz="900" spc="-27">
                <a:solidFill>
                  <a:schemeClr val="tx2"/>
                </a:solidFill>
                <a:latin typeface="+mj-lt"/>
                <a:cs typeface="Montserrat"/>
              </a:rPr>
              <a:t> </a:t>
            </a:r>
            <a:r>
              <a:rPr sz="900" spc="-3">
                <a:solidFill>
                  <a:schemeClr val="tx2"/>
                </a:solidFill>
                <a:latin typeface="+mj-lt"/>
                <a:cs typeface="Montserrat"/>
              </a:rPr>
              <a:t>Webster</a:t>
            </a:r>
            <a:endParaRPr sz="900">
              <a:solidFill>
                <a:schemeClr val="tx2"/>
              </a:solidFill>
              <a:latin typeface="+mj-lt"/>
              <a:cs typeface="Montserrat"/>
            </a:endParaRPr>
          </a:p>
          <a:p>
            <a:pPr algn="ctr" defTabSz="489844">
              <a:spcBef>
                <a:spcPts val="319"/>
              </a:spcBef>
              <a:defRPr/>
            </a:pPr>
            <a:r>
              <a:rPr lang="en-CA" sz="800" spc="-5">
                <a:solidFill>
                  <a:schemeClr val="tx2"/>
                </a:solidFill>
                <a:cs typeface="Source Sans Pro Semibold"/>
              </a:rPr>
              <a:t>CHAIRMAN &amp; </a:t>
            </a:r>
            <a:r>
              <a:rPr sz="800" spc="-5">
                <a:solidFill>
                  <a:schemeClr val="tx2"/>
                </a:solidFill>
                <a:cs typeface="Source Sans Pro Semibold"/>
              </a:rPr>
              <a:t>DIRECTOR</a:t>
            </a:r>
            <a:endParaRPr sz="800">
              <a:solidFill>
                <a:schemeClr val="tx2"/>
              </a:solidFill>
              <a:cs typeface="Source Sans Pro Semibold"/>
            </a:endParaRPr>
          </a:p>
        </p:txBody>
      </p:sp>
      <p:sp>
        <p:nvSpPr>
          <p:cNvPr id="23" name="object 23"/>
          <p:cNvSpPr txBox="1"/>
          <p:nvPr/>
        </p:nvSpPr>
        <p:spPr>
          <a:xfrm>
            <a:off x="7170922" y="1898199"/>
            <a:ext cx="754176" cy="355043"/>
          </a:xfrm>
          <a:prstGeom prst="rect">
            <a:avLst/>
          </a:prstGeom>
        </p:spPr>
        <p:txBody>
          <a:bodyPr vert="horz" wrap="square" lIns="0" tIns="54429" rIns="0" bIns="0" rtlCol="0">
            <a:spAutoFit/>
          </a:bodyPr>
          <a:lstStyle/>
          <a:p>
            <a:pPr algn="ctr" defTabSz="489844">
              <a:spcBef>
                <a:spcPts val="429"/>
              </a:spcBef>
              <a:defRPr/>
            </a:pPr>
            <a:r>
              <a:rPr sz="900" spc="-3">
                <a:solidFill>
                  <a:schemeClr val="tx2"/>
                </a:solidFill>
                <a:latin typeface="+mj-lt"/>
                <a:cs typeface="Montserrat"/>
              </a:rPr>
              <a:t>Gregory</a:t>
            </a:r>
            <a:r>
              <a:rPr sz="900" spc="-24">
                <a:solidFill>
                  <a:schemeClr val="tx2"/>
                </a:solidFill>
                <a:latin typeface="+mj-lt"/>
                <a:cs typeface="Montserrat"/>
              </a:rPr>
              <a:t> </a:t>
            </a:r>
            <a:r>
              <a:rPr sz="900" spc="-3">
                <a:solidFill>
                  <a:schemeClr val="tx2"/>
                </a:solidFill>
                <a:latin typeface="+mj-lt"/>
                <a:cs typeface="Montserrat"/>
              </a:rPr>
              <a:t>Martyr</a:t>
            </a:r>
            <a:endParaRPr sz="900">
              <a:solidFill>
                <a:schemeClr val="tx2"/>
              </a:solidFill>
              <a:latin typeface="+mj-lt"/>
              <a:cs typeface="Montserrat"/>
            </a:endParaRPr>
          </a:p>
          <a:p>
            <a:pPr algn="ctr" defTabSz="489844">
              <a:spcBef>
                <a:spcPts val="319"/>
              </a:spcBef>
              <a:defRPr/>
            </a:pPr>
            <a:r>
              <a:rPr sz="800" spc="-5">
                <a:solidFill>
                  <a:schemeClr val="tx2"/>
                </a:solidFill>
                <a:cs typeface="Source Sans Pro Semibold"/>
              </a:rPr>
              <a:t>DIRECTOR</a:t>
            </a:r>
            <a:endParaRPr sz="800">
              <a:solidFill>
                <a:schemeClr val="tx2"/>
              </a:solidFill>
              <a:cs typeface="Source Sans Pro Semibold"/>
            </a:endParaRPr>
          </a:p>
        </p:txBody>
      </p:sp>
      <p:sp>
        <p:nvSpPr>
          <p:cNvPr id="24" name="object 24"/>
          <p:cNvSpPr/>
          <p:nvPr/>
        </p:nvSpPr>
        <p:spPr>
          <a:xfrm>
            <a:off x="7048983" y="920931"/>
            <a:ext cx="974815" cy="906236"/>
          </a:xfrm>
          <a:prstGeom prst="rect">
            <a:avLst/>
          </a:prstGeom>
          <a:blipFill>
            <a:blip r:embed="rId5" cstate="print">
              <a:extLst>
                <a:ext uri="{BEBA8EAE-BF5A-486C-A8C5-ECC9F3942E4B}">
                  <a14:imgProps xmlns:a14="http://schemas.microsoft.com/office/drawing/2010/main">
                    <a14:imgLayer r:embed="rId6">
                      <a14:imgEffect>
                        <a14:brightnessContrast bright="9000"/>
                      </a14:imgEffect>
                    </a14:imgLayer>
                  </a14:imgProps>
                </a:ext>
              </a:extLst>
            </a:blip>
            <a:stretch>
              <a:fillRect/>
            </a:stretch>
          </a:blipFill>
          <a:ln w="3175">
            <a:solidFill>
              <a:schemeClr val="bg1">
                <a:lumMod val="50000"/>
              </a:schemeClr>
            </a:solidFill>
          </a:ln>
        </p:spPr>
        <p:txBody>
          <a:bodyPr wrap="square" lIns="0" tIns="0" rIns="0" bIns="0" rtlCol="0"/>
          <a:lstStyle/>
          <a:p>
            <a:pPr defTabSz="489844">
              <a:defRPr/>
            </a:pPr>
            <a:endParaRPr sz="964">
              <a:solidFill>
                <a:prstClr val="black"/>
              </a:solidFill>
              <a:latin typeface="Calibri"/>
            </a:endParaRPr>
          </a:p>
        </p:txBody>
      </p:sp>
      <p:sp>
        <p:nvSpPr>
          <p:cNvPr id="26" name="object 26"/>
          <p:cNvSpPr txBox="1"/>
          <p:nvPr/>
        </p:nvSpPr>
        <p:spPr>
          <a:xfrm>
            <a:off x="1539137" y="311589"/>
            <a:ext cx="97291" cy="181711"/>
          </a:xfrm>
          <a:prstGeom prst="rect">
            <a:avLst/>
          </a:prstGeom>
        </p:spPr>
        <p:txBody>
          <a:bodyPr vert="horz" wrap="square" lIns="0" tIns="8504" rIns="0" bIns="0" rtlCol="0">
            <a:spAutoFit/>
          </a:bodyPr>
          <a:lstStyle/>
          <a:p>
            <a:pPr marL="6803" defTabSz="489844">
              <a:spcBef>
                <a:spcPts val="67"/>
              </a:spcBef>
              <a:defRPr/>
            </a:pPr>
            <a:r>
              <a:rPr sz="1125" b="1" spc="5">
                <a:solidFill>
                  <a:srgbClr val="FFFFFF"/>
                </a:solidFill>
                <a:latin typeface="Montserrat"/>
                <a:cs typeface="Montserrat"/>
              </a:rPr>
              <a:t>7</a:t>
            </a:r>
            <a:endParaRPr sz="1125">
              <a:solidFill>
                <a:prstClr val="black"/>
              </a:solidFill>
              <a:latin typeface="Montserrat"/>
              <a:cs typeface="Montserrat"/>
            </a:endParaRPr>
          </a:p>
        </p:txBody>
      </p:sp>
      <p:sp>
        <p:nvSpPr>
          <p:cNvPr id="27" name="object 27"/>
          <p:cNvSpPr txBox="1">
            <a:spLocks noGrp="1"/>
          </p:cNvSpPr>
          <p:nvPr>
            <p:ph type="title"/>
          </p:nvPr>
        </p:nvSpPr>
        <p:spPr/>
        <p:txBody>
          <a:bodyPr/>
          <a:lstStyle/>
          <a:p>
            <a:r>
              <a:rPr lang="en-CA"/>
              <a:t>Independent directors</a:t>
            </a:r>
          </a:p>
        </p:txBody>
      </p:sp>
      <p:sp>
        <p:nvSpPr>
          <p:cNvPr id="2" name="Slide Number Placeholder 1">
            <a:extLst>
              <a:ext uri="{FF2B5EF4-FFF2-40B4-BE49-F238E27FC236}">
                <a16:creationId xmlns:a16="http://schemas.microsoft.com/office/drawing/2014/main" id="{139E7E95-56D4-9645-9142-23B19FE54821}"/>
              </a:ext>
            </a:extLst>
          </p:cNvPr>
          <p:cNvSpPr>
            <a:spLocks noGrp="1"/>
          </p:cNvSpPr>
          <p:nvPr>
            <p:ph type="sldNum" sz="quarter" idx="12"/>
          </p:nvPr>
        </p:nvSpPr>
        <p:spPr/>
        <p:txBody>
          <a:bodyPr/>
          <a:lstStyle/>
          <a:p>
            <a:fld id="{8F0AAAA6-56A2-7644-A023-2910ED97B8A2}" type="slidenum">
              <a:rPr lang="en-US"/>
              <a:pPr/>
              <a:t>27</a:t>
            </a:fld>
            <a:endParaRPr lang="en-US"/>
          </a:p>
        </p:txBody>
      </p:sp>
      <p:sp>
        <p:nvSpPr>
          <p:cNvPr id="4" name="object 9">
            <a:extLst>
              <a:ext uri="{FF2B5EF4-FFF2-40B4-BE49-F238E27FC236}">
                <a16:creationId xmlns:a16="http://schemas.microsoft.com/office/drawing/2014/main" id="{BBD24567-D2BA-47C7-878B-2E29F2CC2C6D}"/>
              </a:ext>
            </a:extLst>
          </p:cNvPr>
          <p:cNvSpPr txBox="1"/>
          <p:nvPr/>
        </p:nvSpPr>
        <p:spPr>
          <a:xfrm>
            <a:off x="5116242" y="1898199"/>
            <a:ext cx="817109" cy="355043"/>
          </a:xfrm>
          <a:prstGeom prst="rect">
            <a:avLst/>
          </a:prstGeom>
        </p:spPr>
        <p:txBody>
          <a:bodyPr vert="horz" wrap="square" lIns="0" tIns="54429" rIns="0" bIns="0" rtlCol="0">
            <a:spAutoFit/>
          </a:bodyPr>
          <a:lstStyle/>
          <a:p>
            <a:pPr algn="ctr" defTabSz="489844">
              <a:spcBef>
                <a:spcPts val="429"/>
              </a:spcBef>
              <a:defRPr/>
            </a:pPr>
            <a:r>
              <a:rPr lang="en-CA" sz="900">
                <a:solidFill>
                  <a:schemeClr val="tx2"/>
                </a:solidFill>
                <a:latin typeface="+mj-lt"/>
                <a:cs typeface="Montserrat"/>
              </a:rPr>
              <a:t>Tom </a:t>
            </a:r>
            <a:r>
              <a:rPr lang="en-CA" sz="900" err="1">
                <a:solidFill>
                  <a:schemeClr val="tx2"/>
                </a:solidFill>
                <a:latin typeface="+mj-lt"/>
                <a:cs typeface="Montserrat"/>
              </a:rPr>
              <a:t>Stepien</a:t>
            </a:r>
            <a:endParaRPr sz="900">
              <a:solidFill>
                <a:schemeClr val="tx2"/>
              </a:solidFill>
              <a:latin typeface="+mj-lt"/>
              <a:cs typeface="Montserrat"/>
            </a:endParaRPr>
          </a:p>
          <a:p>
            <a:pPr marL="680" algn="ctr" defTabSz="489844">
              <a:spcBef>
                <a:spcPts val="319"/>
              </a:spcBef>
              <a:defRPr/>
            </a:pPr>
            <a:r>
              <a:rPr sz="800" spc="-5">
                <a:solidFill>
                  <a:schemeClr val="tx2"/>
                </a:solidFill>
                <a:cs typeface="Source Sans Pro Semibold"/>
              </a:rPr>
              <a:t>DIRECTOR</a:t>
            </a:r>
            <a:endParaRPr sz="800">
              <a:solidFill>
                <a:schemeClr val="tx2"/>
              </a:solidFill>
              <a:cs typeface="Source Sans Pro Semibold"/>
            </a:endParaRPr>
          </a:p>
        </p:txBody>
      </p:sp>
      <p:sp>
        <p:nvSpPr>
          <p:cNvPr id="5" name="object 3">
            <a:extLst>
              <a:ext uri="{FF2B5EF4-FFF2-40B4-BE49-F238E27FC236}">
                <a16:creationId xmlns:a16="http://schemas.microsoft.com/office/drawing/2014/main" id="{600B79FC-ED5F-4B3C-81AC-23078120B4D1}"/>
              </a:ext>
            </a:extLst>
          </p:cNvPr>
          <p:cNvSpPr txBox="1"/>
          <p:nvPr/>
        </p:nvSpPr>
        <p:spPr>
          <a:xfrm>
            <a:off x="4765515" y="2399828"/>
            <a:ext cx="1591379" cy="2263899"/>
          </a:xfrm>
          <a:prstGeom prst="rect">
            <a:avLst/>
          </a:prstGeom>
        </p:spPr>
        <p:txBody>
          <a:bodyPr vert="horz" wrap="square" lIns="0" tIns="6804" rIns="0" bIns="0" rtlCol="0" anchor="t">
            <a:spAutoFit/>
          </a:bodyPr>
          <a:lstStyle/>
          <a:p>
            <a:pPr marL="58509" marR="2721" indent="-58509" defTabSz="489844">
              <a:spcBef>
                <a:spcPts val="214"/>
              </a:spcBef>
              <a:buFont typeface="Arial"/>
              <a:buChar char="•"/>
              <a:tabLst>
                <a:tab pos="69735" algn="l"/>
              </a:tabLst>
              <a:defRPr/>
            </a:pPr>
            <a:r>
              <a:rPr lang="en-US" sz="700">
                <a:solidFill>
                  <a:prstClr val="black"/>
                </a:solidFill>
                <a:ea typeface="Source Sans Pro"/>
              </a:rPr>
              <a:t>Tom has over 30 years of hi-tech management, operations and engineering experience at small and large companies </a:t>
            </a:r>
            <a:endParaRPr lang="en-US" sz="700">
              <a:solidFill>
                <a:prstClr val="black"/>
              </a:solidFill>
              <a:ea typeface="Source Sans Pro" panose="020B0503030403020204" pitchFamily="34" charset="0"/>
            </a:endParaRPr>
          </a:p>
          <a:p>
            <a:pPr marL="58509" marR="2721" indent="-58509" defTabSz="489844">
              <a:spcBef>
                <a:spcPts val="214"/>
              </a:spcBef>
              <a:buFont typeface="Arial"/>
              <a:buChar char="•"/>
              <a:tabLst>
                <a:tab pos="69735" algn="l"/>
              </a:tabLst>
              <a:defRPr/>
            </a:pPr>
            <a:r>
              <a:rPr lang="en-US" sz="700">
                <a:solidFill>
                  <a:prstClr val="black"/>
                </a:solidFill>
                <a:ea typeface="Source Sans Pro"/>
              </a:rPr>
              <a:t>Serves as Director of Primus Power Solutions, a battery energy storage company and was its CEO from 2009 to 2020; is currently CEO of QM Power, an innovative electric motor company</a:t>
            </a:r>
          </a:p>
          <a:p>
            <a:pPr marL="58509" marR="2721" indent="-58509" defTabSz="489844">
              <a:spcBef>
                <a:spcPts val="214"/>
              </a:spcBef>
              <a:buFont typeface="Arial"/>
              <a:buChar char="•"/>
              <a:tabLst>
                <a:tab pos="69735" algn="l"/>
              </a:tabLst>
              <a:defRPr/>
            </a:pPr>
            <a:r>
              <a:rPr lang="en-US" sz="700">
                <a:solidFill>
                  <a:prstClr val="black"/>
                </a:solidFill>
                <a:ea typeface="Source Sans Pro"/>
              </a:rPr>
              <a:t>Prior to co-founding Primus, he was a VP at semiconductor equipment manufacturer Applied Materials</a:t>
            </a:r>
          </a:p>
          <a:p>
            <a:pPr marL="58509" marR="2721" indent="-58509" defTabSz="489844">
              <a:spcBef>
                <a:spcPts val="214"/>
              </a:spcBef>
              <a:buFont typeface="Arial"/>
              <a:buChar char="•"/>
              <a:tabLst>
                <a:tab pos="69735" algn="l"/>
              </a:tabLst>
              <a:defRPr/>
            </a:pPr>
            <a:r>
              <a:rPr lang="en-US" sz="700">
                <a:solidFill>
                  <a:prstClr val="black"/>
                </a:solidFill>
                <a:ea typeface="Source Sans Pro"/>
              </a:rPr>
              <a:t>Holds a BS and MS in Mechanical Engineering from the Massachusetts Institute of Technology, is a co-inventor on numerous patents, and a frequent speaker at energy conferences </a:t>
            </a:r>
            <a:endParaRPr lang="en-US" sz="700">
              <a:solidFill>
                <a:prstClr val="black"/>
              </a:solidFill>
              <a:ea typeface="Source Sans Pro" panose="020B0503030403020204" pitchFamily="34" charset="0"/>
            </a:endParaRPr>
          </a:p>
          <a:p>
            <a:pPr marL="58509" marR="2721" indent="-58509" defTabSz="489844">
              <a:spcBef>
                <a:spcPts val="214"/>
              </a:spcBef>
              <a:buFont typeface="Arial"/>
              <a:buChar char="•"/>
              <a:tabLst>
                <a:tab pos="69735" algn="l"/>
              </a:tabLst>
              <a:defRPr/>
            </a:pPr>
            <a:r>
              <a:rPr lang="en-US" sz="700">
                <a:solidFill>
                  <a:prstClr val="black"/>
                </a:solidFill>
                <a:ea typeface="Source Sans Pro"/>
              </a:rPr>
              <a:t>Brings an international entrepreneurial and technical perspective, having led diverse teams in several countries</a:t>
            </a:r>
            <a:endParaRPr sz="700">
              <a:solidFill>
                <a:prstClr val="black"/>
              </a:solidFill>
              <a:ea typeface="Source Sans Pro"/>
              <a:cs typeface="Source Sans Pro"/>
            </a:endParaRPr>
          </a:p>
        </p:txBody>
      </p:sp>
      <p:pic>
        <p:nvPicPr>
          <p:cNvPr id="7" name="Picture 6" descr="A person wearing a suit and tie smiling at the camera&#10;&#10;Description automatically generated">
            <a:extLst>
              <a:ext uri="{FF2B5EF4-FFF2-40B4-BE49-F238E27FC236}">
                <a16:creationId xmlns:a16="http://schemas.microsoft.com/office/drawing/2014/main" id="{1AE80CE4-C5AA-45B8-8557-9A4C5B75543D}"/>
              </a:ext>
            </a:extLst>
          </p:cNvPr>
          <p:cNvPicPr>
            <a:picLocks/>
          </p:cNvPicPr>
          <p:nvPr/>
        </p:nvPicPr>
        <p:blipFill rotWithShape="1">
          <a:blip r:embed="rId7" cstate="print">
            <a:extLst>
              <a:ext uri="{BEBA8EAE-BF5A-486C-A8C5-ECC9F3942E4B}">
                <a14:imgProps xmlns:a14="http://schemas.microsoft.com/office/drawing/2010/main">
                  <a14:imgLayer r:embed="rId8">
                    <a14:imgEffect>
                      <a14:brightnessContrast bright="12000" contrast="9000"/>
                    </a14:imgEffect>
                  </a14:imgLayer>
                </a14:imgProps>
              </a:ext>
              <a:ext uri="{28A0092B-C50C-407E-A947-70E740481C1C}">
                <a14:useLocalDpi xmlns:a14="http://schemas.microsoft.com/office/drawing/2010/main" val="0"/>
              </a:ext>
            </a:extLst>
          </a:blip>
          <a:srcRect l="1177" t="3504" r="-1" b="13754"/>
          <a:stretch/>
        </p:blipFill>
        <p:spPr>
          <a:xfrm>
            <a:off x="5072722" y="920931"/>
            <a:ext cx="906236" cy="906236"/>
          </a:xfrm>
          <a:prstGeom prst="rect">
            <a:avLst/>
          </a:prstGeom>
          <a:ln w="3175">
            <a:solidFill>
              <a:schemeClr val="bg1">
                <a:lumMod val="50000"/>
              </a:schemeClr>
            </a:solidFill>
          </a:ln>
        </p:spPr>
      </p:pic>
      <p:grpSp>
        <p:nvGrpSpPr>
          <p:cNvPr id="32" name="Group 31">
            <a:extLst>
              <a:ext uri="{FF2B5EF4-FFF2-40B4-BE49-F238E27FC236}">
                <a16:creationId xmlns:a16="http://schemas.microsoft.com/office/drawing/2014/main" id="{B3BAD3E3-5990-3A46-99D8-3B30C128AA64}"/>
              </a:ext>
            </a:extLst>
          </p:cNvPr>
          <p:cNvGrpSpPr/>
          <p:nvPr/>
        </p:nvGrpSpPr>
        <p:grpSpPr>
          <a:xfrm>
            <a:off x="2566977" y="2364994"/>
            <a:ext cx="4031943" cy="2274089"/>
            <a:chOff x="2566977" y="1981200"/>
            <a:chExt cx="4175760" cy="2590800"/>
          </a:xfrm>
        </p:grpSpPr>
        <p:cxnSp>
          <p:nvCxnSpPr>
            <p:cNvPr id="33" name="Straight Connector 32">
              <a:extLst>
                <a:ext uri="{FF2B5EF4-FFF2-40B4-BE49-F238E27FC236}">
                  <a16:creationId xmlns:a16="http://schemas.microsoft.com/office/drawing/2014/main" id="{0C3316DD-A09C-FC45-A718-1AE5EEFB290B}"/>
                </a:ext>
              </a:extLst>
            </p:cNvPr>
            <p:cNvCxnSpPr>
              <a:cxnSpLocks/>
            </p:cNvCxnSpPr>
            <p:nvPr/>
          </p:nvCxnSpPr>
          <p:spPr>
            <a:xfrm>
              <a:off x="2566977" y="1981200"/>
              <a:ext cx="0" cy="259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6F3B60-318C-C24D-A3D1-101A2122884B}"/>
                </a:ext>
              </a:extLst>
            </p:cNvPr>
            <p:cNvCxnSpPr>
              <a:cxnSpLocks/>
            </p:cNvCxnSpPr>
            <p:nvPr/>
          </p:nvCxnSpPr>
          <p:spPr>
            <a:xfrm>
              <a:off x="4692957" y="1981200"/>
              <a:ext cx="0" cy="259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0953A1B-DE0F-1142-B9CF-489BD9ECF8C4}"/>
                </a:ext>
              </a:extLst>
            </p:cNvPr>
            <p:cNvCxnSpPr>
              <a:cxnSpLocks/>
            </p:cNvCxnSpPr>
            <p:nvPr/>
          </p:nvCxnSpPr>
          <p:spPr>
            <a:xfrm>
              <a:off x="6742737" y="1981200"/>
              <a:ext cx="0" cy="259080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608" y="2371074"/>
            <a:ext cx="1681848" cy="2384444"/>
          </a:xfrm>
          <a:prstGeom prst="rect">
            <a:avLst/>
          </a:prstGeom>
        </p:spPr>
        <p:txBody>
          <a:bodyPr vert="horz" wrap="square" lIns="0" tIns="6804" rIns="0" bIns="0" rtlCol="0" anchor="t">
            <a:spAutoFit/>
          </a:bodyPr>
          <a:lstStyle/>
          <a:p>
            <a:pPr marL="58420" marR="133985" lvl="0" indent="-58420" algn="l" defTabSz="489844" rtl="0" eaLnBrk="1" fontAlgn="auto" latinLnBrk="0" hangingPunct="1">
              <a:lnSpc>
                <a:spcPct val="100000"/>
              </a:lnSpc>
              <a:spcBef>
                <a:spcPts val="268"/>
              </a:spcBef>
              <a:spcAft>
                <a:spcPts val="0"/>
              </a:spcAft>
              <a:buClrTx/>
              <a:buSzTx/>
              <a:buFont typeface="Arial"/>
              <a:buChar char="•"/>
              <a:tabLst>
                <a:tab pos="69735" algn="l"/>
              </a:tabLst>
              <a:defRPr/>
            </a:pPr>
            <a:r>
              <a:rPr kumimoji="0" lang="en-US" sz="700" b="0" i="0" u="none" strike="noStrike" kern="1200" cap="none" spc="0" normalizeH="0" baseline="0" noProof="0">
                <a:ln>
                  <a:noFill/>
                </a:ln>
                <a:solidFill>
                  <a:srgbClr val="000000"/>
                </a:solidFill>
                <a:effectLst/>
                <a:uLnTx/>
                <a:uFillTx/>
                <a:latin typeface="Franklin Gothic Book" panose="020B0503020102020204"/>
                <a:ea typeface="+mn-ea"/>
                <a:cs typeface="Source Sans Pro"/>
              </a:rPr>
              <a:t>27 years of experience in a broad range of roles, including established industrials and small growth companies within the global natural resources industry</a:t>
            </a:r>
          </a:p>
          <a:p>
            <a:pPr marL="58420" marR="133985" lvl="0" indent="-58420" algn="l" defTabSz="489844" rtl="0" eaLnBrk="1" fontAlgn="auto" latinLnBrk="0" hangingPunct="1">
              <a:lnSpc>
                <a:spcPct val="100000"/>
              </a:lnSpc>
              <a:spcBef>
                <a:spcPts val="268"/>
              </a:spcBef>
              <a:spcAft>
                <a:spcPts val="0"/>
              </a:spcAft>
              <a:buClrTx/>
              <a:buSzTx/>
              <a:buFont typeface="Arial"/>
              <a:buChar char="•"/>
              <a:tabLst>
                <a:tab pos="69735" algn="l"/>
              </a:tabLst>
              <a:defRPr/>
            </a:pPr>
            <a:r>
              <a:rPr kumimoji="0" lang="en-US" sz="700" b="0" i="0" u="none" strike="noStrike" kern="1200" cap="none" spc="0" normalizeH="0" baseline="0" noProof="0">
                <a:ln>
                  <a:noFill/>
                </a:ln>
                <a:solidFill>
                  <a:srgbClr val="000000"/>
                </a:solidFill>
                <a:effectLst/>
                <a:uLnTx/>
                <a:uFillTx/>
                <a:latin typeface="Franklin Gothic Book" panose="020B0503020102020204"/>
                <a:ea typeface="Source Sans Pro"/>
                <a:cs typeface="Source Sans Pro"/>
              </a:rPr>
              <a:t>Previous senior roles: Engagement Manager at McKinsey &amp; Co; Vice President, Strategy &amp; Corporate Communications at Lynas Corporation, a specialty metals company;  founding Managing Director of Rutila Resources; Vice President, Strategy and Business Development, Harsco Corporation</a:t>
            </a:r>
            <a:endParaRPr kumimoji="0" lang="en-US" sz="700" b="0" i="0" u="none" strike="noStrike" kern="1200" cap="none" spc="0" normalizeH="0" baseline="0" noProof="0">
              <a:ln>
                <a:noFill/>
              </a:ln>
              <a:solidFill>
                <a:srgbClr val="000000"/>
              </a:solidFill>
              <a:effectLst/>
              <a:uLnTx/>
              <a:uFillTx/>
              <a:latin typeface="Franklin Gothic Book" panose="020B0503020102020204"/>
              <a:ea typeface="Source Sans Pro"/>
              <a:cs typeface="+mn-cs"/>
            </a:endParaRPr>
          </a:p>
          <a:p>
            <a:pPr marL="58420" marR="2540" lvl="0" indent="-58420" algn="l" defTabSz="489844" rtl="0" eaLnBrk="1" fontAlgn="auto" latinLnBrk="0" hangingPunct="1">
              <a:lnSpc>
                <a:spcPct val="100000"/>
              </a:lnSpc>
              <a:spcBef>
                <a:spcPts val="268"/>
              </a:spcBef>
              <a:spcAft>
                <a:spcPts val="0"/>
              </a:spcAft>
              <a:buClrTx/>
              <a:buSzTx/>
              <a:buFont typeface="Arial"/>
              <a:buChar char="•"/>
              <a:tabLst>
                <a:tab pos="69735" algn="l"/>
              </a:tabLst>
              <a:defRPr/>
            </a:pPr>
            <a:r>
              <a:rPr kumimoji="0" lang="en-US" sz="700" b="0" i="0" u="none" strike="noStrike" kern="1200" cap="none" spc="-3" normalizeH="0" baseline="0" noProof="0">
                <a:ln>
                  <a:noFill/>
                </a:ln>
                <a:solidFill>
                  <a:srgbClr val="000000"/>
                </a:solidFill>
                <a:effectLst/>
                <a:uLnTx/>
                <a:uFillTx/>
                <a:latin typeface="Franklin Gothic Book" panose="020B0503020102020204"/>
                <a:ea typeface="+mn-ea"/>
                <a:cs typeface="Source Sans Pro"/>
              </a:rPr>
              <a:t>B. Eng. (Hons) degree in Ceramic Engineering from the University of New South Wales, Australia and a Ph.D. in Material Science and Engineering from Queens’ College at the University of Cambridge </a:t>
            </a:r>
          </a:p>
          <a:p>
            <a:pPr marL="58420" marR="2540" lvl="0" indent="-58420" algn="l" defTabSz="489844" rtl="0" eaLnBrk="1" fontAlgn="auto" latinLnBrk="0" hangingPunct="1">
              <a:lnSpc>
                <a:spcPct val="100000"/>
              </a:lnSpc>
              <a:spcBef>
                <a:spcPts val="268"/>
              </a:spcBef>
              <a:spcAft>
                <a:spcPts val="0"/>
              </a:spcAft>
              <a:buClrTx/>
              <a:buSzTx/>
              <a:buFont typeface="Arial"/>
              <a:buChar char="•"/>
              <a:tabLst>
                <a:tab pos="69735" algn="l"/>
              </a:tabLst>
              <a:defRPr/>
            </a:pPr>
            <a:r>
              <a:rPr kumimoji="0" lang="en-US" sz="700" b="0" i="0" u="none" strike="noStrike" kern="1200" cap="none" spc="-3" normalizeH="0" baseline="0" noProof="0">
                <a:ln>
                  <a:noFill/>
                </a:ln>
                <a:solidFill>
                  <a:srgbClr val="000000"/>
                </a:solidFill>
                <a:effectLst/>
                <a:uLnTx/>
                <a:uFillTx/>
                <a:latin typeface="Franklin Gothic Book" panose="020B0503020102020204"/>
                <a:ea typeface="+mn-ea"/>
                <a:cs typeface="Source Sans Pro"/>
              </a:rPr>
              <a:t>Graduate member of the Australian Institute of Directors</a:t>
            </a:r>
            <a:endParaRPr kumimoji="0" lang="en-US" sz="700" b="0" i="0" u="none" strike="noStrike" kern="1200" cap="none" spc="-5" normalizeH="0" baseline="0" noProof="0">
              <a:ln>
                <a:noFill/>
              </a:ln>
              <a:solidFill>
                <a:srgbClr val="000000"/>
              </a:solidFill>
              <a:effectLst/>
              <a:uLnTx/>
              <a:uFillTx/>
              <a:latin typeface="Franklin Gothic Book" panose="020B0503020102020204"/>
              <a:ea typeface="Source Sans Pro"/>
              <a:cs typeface="Source Sans Pro"/>
            </a:endParaRPr>
          </a:p>
        </p:txBody>
      </p:sp>
      <p:sp>
        <p:nvSpPr>
          <p:cNvPr id="4" name="object 4"/>
          <p:cNvSpPr txBox="1"/>
          <p:nvPr/>
        </p:nvSpPr>
        <p:spPr>
          <a:xfrm>
            <a:off x="295009" y="1837662"/>
            <a:ext cx="1389872" cy="493542"/>
          </a:xfrm>
          <a:prstGeom prst="rect">
            <a:avLst/>
          </a:prstGeom>
        </p:spPr>
        <p:txBody>
          <a:bodyPr vert="horz" wrap="square" lIns="0" tIns="54429" rIns="0" bIns="0" rtlCol="0">
            <a:spAutoFit/>
          </a:bodyPr>
          <a:lstStyle/>
          <a:p>
            <a:pPr marL="0" marR="0" lvl="0" indent="0" algn="ctr" defTabSz="489844" rtl="0" eaLnBrk="1" fontAlgn="auto" latinLnBrk="0" hangingPunct="1">
              <a:lnSpc>
                <a:spcPct val="100000"/>
              </a:lnSpc>
              <a:spcBef>
                <a:spcPts val="429"/>
              </a:spcBef>
              <a:spcAft>
                <a:spcPts val="0"/>
              </a:spcAft>
              <a:buClrTx/>
              <a:buSzTx/>
              <a:buFontTx/>
              <a:buNone/>
              <a:tabLst/>
              <a:defRPr/>
            </a:pPr>
            <a:r>
              <a:rPr kumimoji="0" lang="en-US" sz="900" b="0" i="0" u="none" strike="noStrike" kern="1200" cap="none" spc="0" normalizeH="0" baseline="0" noProof="0">
                <a:ln>
                  <a:noFill/>
                </a:ln>
                <a:solidFill>
                  <a:srgbClr val="186686"/>
                </a:solidFill>
                <a:effectLst/>
                <a:uLnTx/>
                <a:uFillTx/>
                <a:latin typeface="Franklin Gothic Medium" panose="020B0603020102020204"/>
                <a:ea typeface="+mn-ea"/>
                <a:cs typeface="Montserrat"/>
              </a:rPr>
              <a:t>Matt James</a:t>
            </a:r>
            <a:endParaRPr kumimoji="0" sz="900" b="0" i="0" u="none" strike="noStrike" kern="1200" cap="none" spc="0" normalizeH="0" baseline="0" noProof="0">
              <a:ln>
                <a:noFill/>
              </a:ln>
              <a:solidFill>
                <a:srgbClr val="186686"/>
              </a:solidFill>
              <a:effectLst/>
              <a:uLnTx/>
              <a:uFillTx/>
              <a:latin typeface="Franklin Gothic Medium" panose="020B0603020102020204"/>
              <a:ea typeface="+mn-ea"/>
              <a:cs typeface="Montserrat"/>
            </a:endParaRPr>
          </a:p>
          <a:p>
            <a:pPr marL="6803" marR="2721" lvl="0" indent="-680" algn="ctr" defTabSz="489844" rtl="0" eaLnBrk="1" fontAlgn="auto" latinLnBrk="0" hangingPunct="1">
              <a:lnSpc>
                <a:spcPct val="100000"/>
              </a:lnSpc>
              <a:spcBef>
                <a:spcPts val="319"/>
              </a:spcBef>
              <a:spcAft>
                <a:spcPts val="0"/>
              </a:spcAft>
              <a:buClrTx/>
              <a:buSzTx/>
              <a:buFontTx/>
              <a:buNone/>
              <a:tabLst/>
              <a:defRPr/>
            </a:pPr>
            <a:r>
              <a:rPr kumimoji="0" lang="en-US" sz="800" b="0" i="0" u="none" strike="noStrike" kern="1200" cap="none" spc="-3" normalizeH="0" baseline="0" noProof="0">
                <a:ln>
                  <a:noFill/>
                </a:ln>
                <a:solidFill>
                  <a:srgbClr val="186686"/>
                </a:solidFill>
                <a:effectLst/>
                <a:uLnTx/>
                <a:uFillTx/>
                <a:latin typeface="Franklin Gothic Book" panose="020B0503020102020204"/>
                <a:ea typeface="+mn-ea"/>
                <a:cs typeface="Source Sans Pro Semibold"/>
              </a:rPr>
              <a:t>PRESIDENT &amp; </a:t>
            </a:r>
            <a:br>
              <a:rPr kumimoji="0" lang="en-US" sz="800" b="0" i="0" u="none" strike="noStrike" kern="1200" cap="none" spc="-3" normalizeH="0" baseline="0" noProof="0">
                <a:ln>
                  <a:noFill/>
                </a:ln>
                <a:solidFill>
                  <a:srgbClr val="186686"/>
                </a:solidFill>
                <a:effectLst/>
                <a:uLnTx/>
                <a:uFillTx/>
                <a:latin typeface="Franklin Gothic Book" panose="020B0503020102020204"/>
                <a:ea typeface="+mn-ea"/>
                <a:cs typeface="Source Sans Pro Semibold"/>
              </a:rPr>
            </a:br>
            <a:r>
              <a:rPr kumimoji="0" lang="en-US" sz="800" b="0" i="0" u="none" strike="noStrike" kern="1200" cap="none" spc="-3" normalizeH="0" baseline="0" noProof="0">
                <a:ln>
                  <a:noFill/>
                </a:ln>
                <a:solidFill>
                  <a:srgbClr val="186686"/>
                </a:solidFill>
                <a:effectLst/>
                <a:uLnTx/>
                <a:uFillTx/>
                <a:latin typeface="Franklin Gothic Book" panose="020B0503020102020204"/>
                <a:ea typeface="+mn-ea"/>
                <a:cs typeface="Source Sans Pro Semibold"/>
              </a:rPr>
              <a:t>CHIEF EXECUTIVE OFFICER</a:t>
            </a:r>
            <a:endParaRPr kumimoji="0" sz="800" b="0" i="0" u="none" strike="noStrike" kern="1200" cap="none" spc="0" normalizeH="0" baseline="0" noProof="0">
              <a:ln>
                <a:noFill/>
              </a:ln>
              <a:solidFill>
                <a:srgbClr val="186686"/>
              </a:solidFill>
              <a:effectLst/>
              <a:uLnTx/>
              <a:uFillTx/>
              <a:latin typeface="Franklin Gothic Book" panose="020B0503020102020204"/>
              <a:ea typeface="+mn-ea"/>
              <a:cs typeface="Source Sans Pro Semibold"/>
            </a:endParaRPr>
          </a:p>
        </p:txBody>
      </p:sp>
      <p:sp>
        <p:nvSpPr>
          <p:cNvPr id="5" name="object 5"/>
          <p:cNvSpPr txBox="1"/>
          <p:nvPr/>
        </p:nvSpPr>
        <p:spPr>
          <a:xfrm>
            <a:off x="2038087" y="1837662"/>
            <a:ext cx="1360054" cy="355043"/>
          </a:xfrm>
          <a:prstGeom prst="rect">
            <a:avLst/>
          </a:prstGeom>
        </p:spPr>
        <p:txBody>
          <a:bodyPr vert="horz" wrap="square" lIns="0" tIns="54429" rIns="0" bIns="0" rtlCol="0">
            <a:spAutoFit/>
          </a:bodyPr>
          <a:lstStyle/>
          <a:p>
            <a:pPr marL="340" marR="0" lvl="0" indent="0" algn="ctr" defTabSz="489844" rtl="0" eaLnBrk="1" fontAlgn="auto" latinLnBrk="0" hangingPunct="1">
              <a:lnSpc>
                <a:spcPct val="100000"/>
              </a:lnSpc>
              <a:spcBef>
                <a:spcPts val="429"/>
              </a:spcBef>
              <a:spcAft>
                <a:spcPts val="0"/>
              </a:spcAft>
              <a:buClrTx/>
              <a:buSzTx/>
              <a:buFontTx/>
              <a:buNone/>
              <a:tabLst/>
              <a:defRPr/>
            </a:pPr>
            <a:r>
              <a:rPr kumimoji="0" sz="900" b="0" i="0" u="none" strike="noStrike" kern="1200" cap="none" spc="0" normalizeH="0" baseline="0" noProof="0">
                <a:ln>
                  <a:noFill/>
                </a:ln>
                <a:solidFill>
                  <a:srgbClr val="186686"/>
                </a:solidFill>
                <a:effectLst/>
                <a:uLnTx/>
                <a:uFillTx/>
                <a:latin typeface="Franklin Gothic Medium" panose="020B0603020102020204"/>
                <a:ea typeface="+mn-ea"/>
                <a:cs typeface="Montserrat"/>
              </a:rPr>
              <a:t>Martina</a:t>
            </a:r>
            <a:r>
              <a:rPr kumimoji="0" sz="900" b="0" i="0" u="none" strike="noStrike" kern="1200" cap="none" spc="-8" normalizeH="0" baseline="0" noProof="0">
                <a:ln>
                  <a:noFill/>
                </a:ln>
                <a:solidFill>
                  <a:srgbClr val="186686"/>
                </a:solidFill>
                <a:effectLst/>
                <a:uLnTx/>
                <a:uFillTx/>
                <a:latin typeface="Franklin Gothic Medium" panose="020B0603020102020204"/>
                <a:ea typeface="+mn-ea"/>
                <a:cs typeface="Montserrat"/>
              </a:rPr>
              <a:t> </a:t>
            </a:r>
            <a:r>
              <a:rPr kumimoji="0" sz="900" b="0" i="0" u="none" strike="noStrike" kern="1200" cap="none" spc="0" normalizeH="0" baseline="0" noProof="0" err="1">
                <a:ln>
                  <a:noFill/>
                </a:ln>
                <a:solidFill>
                  <a:srgbClr val="186686"/>
                </a:solidFill>
                <a:effectLst/>
                <a:uLnTx/>
                <a:uFillTx/>
                <a:latin typeface="Franklin Gothic Medium" panose="020B0603020102020204"/>
                <a:ea typeface="+mn-ea"/>
                <a:cs typeface="Montserrat"/>
              </a:rPr>
              <a:t>Blahova</a:t>
            </a:r>
            <a:endParaRPr kumimoji="0" sz="900" b="0" i="0" u="none" strike="noStrike" kern="1200" cap="none" spc="0" normalizeH="0" baseline="0" noProof="0">
              <a:ln>
                <a:noFill/>
              </a:ln>
              <a:solidFill>
                <a:srgbClr val="186686"/>
              </a:solidFill>
              <a:effectLst/>
              <a:uLnTx/>
              <a:uFillTx/>
              <a:latin typeface="Franklin Gothic Medium" panose="020B0603020102020204"/>
              <a:ea typeface="+mn-ea"/>
              <a:cs typeface="Montserrat"/>
            </a:endParaRPr>
          </a:p>
          <a:p>
            <a:pPr marL="0" marR="0" lvl="0" indent="0" algn="ctr" defTabSz="489844" rtl="0" eaLnBrk="1" fontAlgn="auto" latinLnBrk="0" hangingPunct="1">
              <a:lnSpc>
                <a:spcPct val="100000"/>
              </a:lnSpc>
              <a:spcBef>
                <a:spcPts val="319"/>
              </a:spcBef>
              <a:spcAft>
                <a:spcPts val="0"/>
              </a:spcAft>
              <a:buClrTx/>
              <a:buSzTx/>
              <a:buFontTx/>
              <a:buNone/>
              <a:tabLst/>
              <a:defRPr/>
            </a:pPr>
            <a:r>
              <a:rPr kumimoji="0" sz="800" b="0" i="0" u="none" strike="noStrike" kern="1200" cap="none" spc="-3" normalizeH="0" baseline="0" noProof="0">
                <a:ln>
                  <a:noFill/>
                </a:ln>
                <a:solidFill>
                  <a:srgbClr val="186686"/>
                </a:solidFill>
                <a:effectLst/>
                <a:uLnTx/>
                <a:uFillTx/>
                <a:latin typeface="Franklin Gothic Book" panose="020B0503020102020204"/>
                <a:ea typeface="+mn-ea"/>
                <a:cs typeface="Source Sans Pro Semibold"/>
              </a:rPr>
              <a:t>CHIEF FINANCIAL</a:t>
            </a:r>
            <a:r>
              <a:rPr kumimoji="0" sz="800" b="0" i="0" u="none" strike="noStrike" kern="1200" cap="none" spc="-16" normalizeH="0" baseline="0" noProof="0">
                <a:ln>
                  <a:noFill/>
                </a:ln>
                <a:solidFill>
                  <a:srgbClr val="186686"/>
                </a:solidFill>
                <a:effectLst/>
                <a:uLnTx/>
                <a:uFillTx/>
                <a:latin typeface="Franklin Gothic Book" panose="020B0503020102020204"/>
                <a:ea typeface="+mn-ea"/>
                <a:cs typeface="Source Sans Pro Semibold"/>
              </a:rPr>
              <a:t> </a:t>
            </a:r>
            <a:r>
              <a:rPr kumimoji="0" sz="800" b="0" i="0" u="none" strike="noStrike" kern="1200" cap="none" spc="-3" normalizeH="0" baseline="0" noProof="0">
                <a:ln>
                  <a:noFill/>
                </a:ln>
                <a:solidFill>
                  <a:srgbClr val="186686"/>
                </a:solidFill>
                <a:effectLst/>
                <a:uLnTx/>
                <a:uFillTx/>
                <a:latin typeface="Franklin Gothic Book" panose="020B0503020102020204"/>
                <a:ea typeface="+mn-ea"/>
                <a:cs typeface="Source Sans Pro Semibold"/>
              </a:rPr>
              <a:t>OFFICER</a:t>
            </a:r>
            <a:endParaRPr kumimoji="0" sz="800" b="0" i="0" u="none" strike="noStrike" kern="1200" cap="none" spc="0" normalizeH="0" baseline="0" noProof="0">
              <a:ln>
                <a:noFill/>
              </a:ln>
              <a:solidFill>
                <a:srgbClr val="186686"/>
              </a:solidFill>
              <a:effectLst/>
              <a:uLnTx/>
              <a:uFillTx/>
              <a:latin typeface="Franklin Gothic Book" panose="020B0503020102020204"/>
              <a:ea typeface="+mn-ea"/>
              <a:cs typeface="Source Sans Pro Semibold"/>
            </a:endParaRPr>
          </a:p>
        </p:txBody>
      </p:sp>
      <p:sp>
        <p:nvSpPr>
          <p:cNvPr id="12" name="object 12"/>
          <p:cNvSpPr/>
          <p:nvPr/>
        </p:nvSpPr>
        <p:spPr>
          <a:xfrm>
            <a:off x="5964723" y="913606"/>
            <a:ext cx="906236" cy="906236"/>
          </a:xfrm>
          <a:prstGeom prst="rect">
            <a:avLst/>
          </a:prstGeom>
          <a:blipFill>
            <a:blip r:embed="rId3" cstate="print">
              <a:extLst>
                <a:ext uri="{BEBA8EAE-BF5A-486C-A8C5-ECC9F3942E4B}">
                  <a14:imgProps xmlns:a14="http://schemas.microsoft.com/office/drawing/2010/main">
                    <a14:imgLayer r:embed="rId4">
                      <a14:imgEffect>
                        <a14:brightnessContrast bright="27000"/>
                      </a14:imgEffect>
                    </a14:imgLayer>
                  </a14:imgProps>
                </a:ext>
              </a:extLst>
            </a:blip>
            <a:stretch>
              <a:fillRect/>
            </a:stretch>
          </a:blipFill>
          <a:ln w="3175">
            <a:solidFill>
              <a:schemeClr val="bg1">
                <a:lumMod val="50000"/>
              </a:schemeClr>
            </a:solidFill>
          </a:ln>
        </p:spPr>
        <p:txBody>
          <a:bodyPr wrap="square" lIns="0" tIns="0" rIns="0" bIns="0" rtlCol="0"/>
          <a:lstStyle/>
          <a:p>
            <a:pPr marL="0" marR="0" lvl="0" indent="0" algn="l" defTabSz="489844" rtl="0" eaLnBrk="1" fontAlgn="auto" latinLnBrk="0" hangingPunct="1">
              <a:lnSpc>
                <a:spcPct val="100000"/>
              </a:lnSpc>
              <a:spcBef>
                <a:spcPts val="0"/>
              </a:spcBef>
              <a:spcAft>
                <a:spcPts val="0"/>
              </a:spcAft>
              <a:buClrTx/>
              <a:buSzTx/>
              <a:buFontTx/>
              <a:buNone/>
              <a:tabLst/>
              <a:defRPr/>
            </a:pPr>
            <a:endParaRPr kumimoji="0" sz="964"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252750" y="913606"/>
            <a:ext cx="930729" cy="912325"/>
          </a:xfrm>
          <a:prstGeom prst="rect">
            <a:avLst/>
          </a:prstGeom>
          <a:blipFill>
            <a:blip r:embed="rId5" cstate="print"/>
            <a:stretch>
              <a:fillRect l="-16964" t="-7355" r="-10742" b="-23159"/>
            </a:stretch>
          </a:blipFill>
          <a:ln w="3175">
            <a:solidFill>
              <a:schemeClr val="bg1">
                <a:lumMod val="50000"/>
              </a:schemeClr>
            </a:solidFill>
          </a:ln>
        </p:spPr>
        <p:txBody>
          <a:bodyPr wrap="square" lIns="0" tIns="0" rIns="0" bIns="0" rtlCol="0"/>
          <a:lstStyle/>
          <a:p>
            <a:pPr marL="0" marR="0" lvl="0" indent="0" algn="l" defTabSz="489844" rtl="0" eaLnBrk="1" fontAlgn="auto" latinLnBrk="0" hangingPunct="1">
              <a:lnSpc>
                <a:spcPct val="100000"/>
              </a:lnSpc>
              <a:spcBef>
                <a:spcPts val="0"/>
              </a:spcBef>
              <a:spcAft>
                <a:spcPts val="0"/>
              </a:spcAft>
              <a:buClrTx/>
              <a:buSzTx/>
              <a:buFontTx/>
              <a:buNone/>
              <a:tabLst/>
              <a:defRPr/>
            </a:pPr>
            <a:endParaRPr kumimoji="0" sz="964"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1933419" y="2375276"/>
            <a:ext cx="1464722" cy="1953901"/>
          </a:xfrm>
          <a:prstGeom prst="rect">
            <a:avLst/>
          </a:prstGeom>
        </p:spPr>
        <p:txBody>
          <a:bodyPr vert="horz" wrap="square" lIns="0" tIns="7144" rIns="0" bIns="0" rtlCol="0">
            <a:spAutoFit/>
          </a:bodyPr>
          <a:lstStyle/>
          <a:p>
            <a:pPr marL="58781" marR="2721" lvl="0" indent="-58781" algn="l" defTabSz="489844" rtl="0" eaLnBrk="1" fontAlgn="auto" latinLnBrk="0" hangingPunct="1">
              <a:lnSpc>
                <a:spcPct val="100000"/>
              </a:lnSpc>
              <a:spcBef>
                <a:spcPts val="268"/>
              </a:spcBef>
              <a:spcAft>
                <a:spcPts val="0"/>
              </a:spcAft>
              <a:buClrTx/>
              <a:buSzTx/>
              <a:buFont typeface="Arial"/>
              <a:buChar char="•"/>
              <a:tabLst>
                <a:tab pos="99329" algn="l"/>
              </a:tabLst>
              <a:defRPr/>
            </a:pP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20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years of experience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in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finance;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including</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public </a:t>
            </a:r>
            <a:r>
              <a:rPr kumimoji="0" sz="700" b="0" i="0" u="none" strike="noStrike" kern="1200" cap="none" spc="-5" normalizeH="0" baseline="0" noProof="0">
                <a:ln>
                  <a:noFill/>
                </a:ln>
                <a:solidFill>
                  <a:prstClr val="black"/>
                </a:solidFill>
                <a:effectLst/>
                <a:uLnTx/>
                <a:uFillTx/>
                <a:latin typeface="Franklin Gothic Book" panose="020B0503020102020204"/>
                <a:ea typeface="+mn-ea"/>
                <a:cs typeface="Source Sans Pro"/>
              </a:rPr>
              <a:t>practice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with</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PricewaterhouseCoopers and</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Ernst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&amp; </a:t>
            </a:r>
            <a:r>
              <a:rPr kumimoji="0" sz="700" b="0" i="0" u="none" strike="noStrike" kern="1200" cap="none" spc="-8" normalizeH="0" baseline="0" noProof="0">
                <a:ln>
                  <a:noFill/>
                </a:ln>
                <a:solidFill>
                  <a:prstClr val="black"/>
                </a:solidFill>
                <a:effectLst/>
                <a:uLnTx/>
                <a:uFillTx/>
                <a:latin typeface="Franklin Gothic Book" panose="020B0503020102020204"/>
                <a:ea typeface="+mn-ea"/>
                <a:cs typeface="Source Sans Pro"/>
              </a:rPr>
              <a:t>Young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in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the Czech</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Republic and</a:t>
            </a:r>
            <a:r>
              <a:rPr kumimoji="0" sz="700" b="0" i="0" u="none" strike="noStrike" kern="1200" cap="none" spc="-8"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UK</a:t>
            </a:r>
            <a:endPar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endParaRPr>
          </a:p>
          <a:p>
            <a:pPr marL="58781" marR="71436" lvl="0" indent="-58781" algn="l" defTabSz="489844" rtl="0" eaLnBrk="1" fontAlgn="auto" latinLnBrk="0" hangingPunct="1">
              <a:lnSpc>
                <a:spcPct val="100000"/>
              </a:lnSpc>
              <a:spcBef>
                <a:spcPts val="268"/>
              </a:spcBef>
              <a:spcAft>
                <a:spcPts val="0"/>
              </a:spcAft>
              <a:buClrTx/>
              <a:buSzTx/>
              <a:buFont typeface="Arial"/>
              <a:buChar char="•"/>
              <a:tabLst>
                <a:tab pos="99329" algn="l"/>
              </a:tabLst>
              <a:defRPr/>
            </a:pP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Previously </a:t>
            </a:r>
            <a:r>
              <a:rPr kumimoji="0" sz="700" b="0" i="0" u="none" strike="noStrike" kern="1200" cap="none" spc="-8" normalizeH="0" baseline="0" noProof="0">
                <a:ln>
                  <a:noFill/>
                </a:ln>
                <a:solidFill>
                  <a:prstClr val="black"/>
                </a:solidFill>
                <a:effectLst/>
                <a:uLnTx/>
                <a:uFillTx/>
                <a:latin typeface="Franklin Gothic Book" panose="020B0503020102020204"/>
                <a:ea typeface="+mn-ea"/>
                <a:cs typeface="Source Sans Pro"/>
              </a:rPr>
              <a:t>corporate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controller </a:t>
            </a:r>
            <a:r>
              <a:rPr kumimoji="0" sz="700" b="0" i="0" u="none" strike="noStrike" kern="1200" cap="none" spc="-5" normalizeH="0" baseline="0" noProof="0">
                <a:ln>
                  <a:noFill/>
                </a:ln>
                <a:solidFill>
                  <a:prstClr val="black"/>
                </a:solidFill>
                <a:effectLst/>
                <a:uLnTx/>
                <a:uFillTx/>
                <a:latin typeface="Franklin Gothic Book" panose="020B0503020102020204"/>
                <a:ea typeface="+mn-ea"/>
                <a:cs typeface="Source Sans Pro"/>
              </a:rPr>
              <a:t>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Euro Manganese</a:t>
            </a:r>
            <a:r>
              <a:rPr kumimoji="0" sz="700" b="0" i="0" u="none" strike="noStrike" kern="1200" cap="none" spc="-5"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Inc.</a:t>
            </a:r>
            <a:endPar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endParaRPr>
          </a:p>
          <a:p>
            <a:pPr marL="58781" marR="61571" lvl="0" indent="-58781" algn="l" defTabSz="489844" rtl="0" eaLnBrk="1" fontAlgn="auto" latinLnBrk="0" hangingPunct="1">
              <a:lnSpc>
                <a:spcPct val="100000"/>
              </a:lnSpc>
              <a:spcBef>
                <a:spcPts val="268"/>
              </a:spcBef>
              <a:spcAft>
                <a:spcPts val="0"/>
              </a:spcAft>
              <a:buClrTx/>
              <a:buSzTx/>
              <a:buFont typeface="Arial"/>
              <a:buChar char="•"/>
              <a:tabLst>
                <a:tab pos="99329" algn="l"/>
              </a:tabLst>
              <a:defRPr/>
            </a:pP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Held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senior roles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in </a:t>
            </a:r>
            <a:r>
              <a:rPr kumimoji="0" sz="700" b="0" i="0" u="none" strike="noStrike" kern="1200" cap="none" spc="-5" normalizeH="0" baseline="0" noProof="0">
                <a:ln>
                  <a:noFill/>
                </a:ln>
                <a:solidFill>
                  <a:prstClr val="black"/>
                </a:solidFill>
                <a:effectLst/>
                <a:uLnTx/>
                <a:uFillTx/>
                <a:latin typeface="Franklin Gothic Book" panose="020B0503020102020204"/>
                <a:ea typeface="+mn-ea"/>
                <a:cs typeface="Source Sans Pro"/>
              </a:rPr>
              <a:t>automotive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and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mining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industry,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including</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Manager of Financial Reporting</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5" normalizeH="0" baseline="0" noProof="0">
                <a:ln>
                  <a:noFill/>
                </a:ln>
                <a:solidFill>
                  <a:prstClr val="black"/>
                </a:solidFill>
                <a:effectLst/>
                <a:uLnTx/>
                <a:uFillTx/>
                <a:latin typeface="Franklin Gothic Book" panose="020B0503020102020204"/>
                <a:ea typeface="+mn-ea"/>
                <a:cs typeface="Source Sans Pro"/>
              </a:rPr>
              <a:t>at SSR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Mining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Inc. and FP&amp;A</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manager </a:t>
            </a:r>
            <a:r>
              <a:rPr kumimoji="0" sz="700" b="0" i="0" u="none" strike="noStrike" kern="1200" cap="none" spc="-5" normalizeH="0" baseline="0" noProof="0">
                <a:ln>
                  <a:noFill/>
                </a:ln>
                <a:solidFill>
                  <a:prstClr val="black"/>
                </a:solidFill>
                <a:effectLst/>
                <a:uLnTx/>
                <a:uFillTx/>
                <a:latin typeface="Franklin Gothic Book" panose="020B0503020102020204"/>
                <a:ea typeface="+mn-ea"/>
                <a:cs typeface="Source Sans Pro"/>
              </a:rPr>
              <a:t>for KS </a:t>
            </a:r>
            <a:r>
              <a:rPr kumimoji="0" sz="700" b="0" i="0" u="none" strike="noStrike" kern="1200" cap="none" spc="-3" normalizeH="0" baseline="0" noProof="0" err="1">
                <a:ln>
                  <a:noFill/>
                </a:ln>
                <a:solidFill>
                  <a:prstClr val="black"/>
                </a:solidFill>
                <a:effectLst/>
                <a:uLnTx/>
                <a:uFillTx/>
                <a:latin typeface="Franklin Gothic Book" panose="020B0503020102020204"/>
                <a:ea typeface="+mn-ea"/>
                <a:cs typeface="Source Sans Pro"/>
              </a:rPr>
              <a:t>Kolbenschmidt</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Inc.,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a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Czech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subsidiary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of the</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Rheinmetall Group</a:t>
            </a:r>
            <a:r>
              <a:rPr kumimoji="0" sz="700" b="0" i="0" u="none" strike="noStrike" kern="1200" cap="none" spc="-24"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5" normalizeH="0" baseline="0" noProof="0">
                <a:ln>
                  <a:noFill/>
                </a:ln>
                <a:solidFill>
                  <a:prstClr val="black"/>
                </a:solidFill>
                <a:effectLst/>
                <a:uLnTx/>
                <a:uFillTx/>
                <a:latin typeface="Franklin Gothic Book" panose="020B0503020102020204"/>
                <a:ea typeface="+mn-ea"/>
                <a:cs typeface="Source Sans Pro"/>
              </a:rPr>
              <a:t>AG</a:t>
            </a:r>
            <a:endPar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endParaRPr>
          </a:p>
          <a:p>
            <a:pPr marL="58781" marR="44562" lvl="0" indent="-58781" algn="l" defTabSz="489844" rtl="0" eaLnBrk="1" fontAlgn="auto" latinLnBrk="0" hangingPunct="1">
              <a:lnSpc>
                <a:spcPct val="100000"/>
              </a:lnSpc>
              <a:spcBef>
                <a:spcPts val="268"/>
              </a:spcBef>
              <a:spcAft>
                <a:spcPts val="0"/>
              </a:spcAft>
              <a:buClrTx/>
              <a:buSzTx/>
              <a:buFont typeface="Arial"/>
              <a:buChar char="•"/>
              <a:tabLst>
                <a:tab pos="99329" algn="l"/>
              </a:tabLst>
              <a:defRPr/>
            </a:pP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Qualified as a CPA, CGA (Canada) and as an ACCA (UK) and holds a Master’s Degree in International Business</a:t>
            </a:r>
            <a:endPar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endParaRPr>
          </a:p>
        </p:txBody>
      </p:sp>
      <p:sp>
        <p:nvSpPr>
          <p:cNvPr id="18" name="object 18"/>
          <p:cNvSpPr txBox="1">
            <a:spLocks noGrp="1"/>
          </p:cNvSpPr>
          <p:nvPr>
            <p:ph type="title"/>
          </p:nvPr>
        </p:nvSpPr>
        <p:spPr/>
        <p:txBody>
          <a:bodyPr/>
          <a:lstStyle/>
          <a:p>
            <a:r>
              <a:rPr lang="en-CA"/>
              <a:t>Executive leadership team</a:t>
            </a:r>
          </a:p>
        </p:txBody>
      </p:sp>
      <p:sp>
        <p:nvSpPr>
          <p:cNvPr id="8" name="Slide Number Placeholder 7">
            <a:extLst>
              <a:ext uri="{FF2B5EF4-FFF2-40B4-BE49-F238E27FC236}">
                <a16:creationId xmlns:a16="http://schemas.microsoft.com/office/drawing/2014/main" id="{4769EE89-E564-6B49-B6F0-339738E3B213}"/>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800" b="0" i="0" u="none" strike="noStrike" kern="1200" cap="none" spc="0" normalizeH="0" baseline="0" noProof="0">
                <a:ln>
                  <a:noFill/>
                </a:ln>
                <a:solidFill>
                  <a:prstClr val="white"/>
                </a:solidFill>
                <a:effectLst/>
                <a:uLnTx/>
                <a:uFillTx/>
                <a:latin typeface="Franklin Gothic Book" panose="020B0503020102020204"/>
              </a:rPr>
              <a:pPr marL="0" marR="0" lvl="0" indent="0" algn="r" defTabSz="576056"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a:ln>
                <a:noFill/>
              </a:ln>
              <a:solidFill>
                <a:prstClr val="white"/>
              </a:solidFill>
              <a:effectLst/>
              <a:uLnTx/>
              <a:uFillTx/>
              <a:latin typeface="Franklin Gothic Book" panose="020B0503020102020204"/>
            </a:endParaRPr>
          </a:p>
        </p:txBody>
      </p:sp>
      <p:sp>
        <p:nvSpPr>
          <p:cNvPr id="26" name="object 3">
            <a:extLst>
              <a:ext uri="{FF2B5EF4-FFF2-40B4-BE49-F238E27FC236}">
                <a16:creationId xmlns:a16="http://schemas.microsoft.com/office/drawing/2014/main" id="{75A77061-453C-B643-8DC8-DA5AC9848047}"/>
              </a:ext>
            </a:extLst>
          </p:cNvPr>
          <p:cNvSpPr txBox="1"/>
          <p:nvPr/>
        </p:nvSpPr>
        <p:spPr>
          <a:xfrm>
            <a:off x="5738645" y="2375275"/>
            <a:ext cx="1471700" cy="1699642"/>
          </a:xfrm>
          <a:prstGeom prst="rect">
            <a:avLst/>
          </a:prstGeom>
        </p:spPr>
        <p:txBody>
          <a:bodyPr vert="horz" wrap="square" lIns="0" tIns="6804" rIns="0" bIns="0" rtlCol="0">
            <a:spAutoFit/>
          </a:bodyPr>
          <a:lstStyle/>
          <a:p>
            <a:pPr marL="58781" marR="0" lvl="0" indent="-58781" algn="l" defTabSz="576056" rtl="0" eaLnBrk="1" fontAlgn="auto" latinLnBrk="0" hangingPunct="1">
              <a:lnSpc>
                <a:spcPct val="100000"/>
              </a:lnSpc>
              <a:spcBef>
                <a:spcPts val="268"/>
              </a:spcBef>
              <a:spcAft>
                <a:spcPts val="0"/>
              </a:spcAft>
              <a:buClrTx/>
              <a:buSzTx/>
              <a:buFont typeface="Arial" panose="020B0604020202020204" pitchFamily="34" charset="0"/>
              <a:buChar char="•"/>
              <a:tabLst/>
              <a:defRPr/>
            </a:pPr>
            <a:r>
              <a:rPr kumimoji="0" lang="en-CA" sz="70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mn-cs"/>
              </a:rPr>
              <a:t>Over 35 years of public resource company experience with development and operating entities involved in precious and base metals, and metallurgical coal. Senior level experience in multiple mining operations, financing, treasury functions, off-take arrangements, tax planning and public company reporting and governance matters</a:t>
            </a:r>
          </a:p>
          <a:p>
            <a:pPr marL="58781" marR="0" lvl="0" indent="-58781" algn="l" defTabSz="576056" rtl="0" eaLnBrk="1" fontAlgn="auto" latinLnBrk="0" hangingPunct="1">
              <a:lnSpc>
                <a:spcPct val="100000"/>
              </a:lnSpc>
              <a:spcBef>
                <a:spcPts val="268"/>
              </a:spcBef>
              <a:spcAft>
                <a:spcPts val="0"/>
              </a:spcAft>
              <a:buClrTx/>
              <a:buSzTx/>
              <a:buFont typeface="Arial" panose="020B0604020202020204" pitchFamily="34" charset="0"/>
              <a:buChar char="•"/>
              <a:tabLst/>
              <a:defRPr/>
            </a:pPr>
            <a:r>
              <a:rPr kumimoji="0" lang="en-CA" sz="70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mn-cs"/>
              </a:rPr>
              <a:t>Held Senior VP &amp; CFO positions with </a:t>
            </a:r>
            <a:r>
              <a:rPr kumimoji="0" lang="en-CA" sz="700" b="0" i="0" u="none" strike="noStrike" kern="1200" cap="none" spc="0" normalizeH="0" baseline="0" noProof="0" err="1">
                <a:ln>
                  <a:noFill/>
                </a:ln>
                <a:solidFill>
                  <a:prstClr val="black"/>
                </a:solidFill>
                <a:effectLst/>
                <a:uLnTx/>
                <a:uFillTx/>
                <a:latin typeface="Franklin Gothic Book" panose="020B0503020102020204"/>
                <a:ea typeface="Source Sans Pro" panose="020B0503030403020204" pitchFamily="34" charset="0"/>
                <a:cs typeface="+mn-cs"/>
              </a:rPr>
              <a:t>Nevsun</a:t>
            </a:r>
            <a:r>
              <a:rPr kumimoji="0" lang="en-CA" sz="70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mn-cs"/>
              </a:rPr>
              <a:t> Resources Ltd., Aura Minerals Inc. and Western Canadian Coal Corp.</a:t>
            </a:r>
            <a:endParaRPr kumimoji="0" lang="en-CA" sz="70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Source Sans Pro"/>
            </a:endParaRPr>
          </a:p>
          <a:p>
            <a:pPr marL="58781" marR="0" lvl="0" indent="-58781" algn="l" defTabSz="489844" rtl="0" eaLnBrk="1" fontAlgn="auto" latinLnBrk="0" hangingPunct="1">
              <a:lnSpc>
                <a:spcPct val="100000"/>
              </a:lnSpc>
              <a:spcBef>
                <a:spcPts val="268"/>
              </a:spcBef>
              <a:spcAft>
                <a:spcPts val="0"/>
              </a:spcAft>
              <a:buClrTx/>
              <a:buSzTx/>
              <a:buFont typeface="Arial" panose="020B0604020202020204" pitchFamily="34" charset="0"/>
              <a:buChar char="•"/>
              <a:tabLst>
                <a:tab pos="63952" algn="l"/>
              </a:tabLst>
              <a:defRPr/>
            </a:pPr>
            <a:r>
              <a:rPr kumimoji="0" lang="en-CA" sz="70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Source Sans Pro"/>
              </a:rPr>
              <a:t>Qualified as </a:t>
            </a:r>
            <a:r>
              <a:rPr kumimoji="0" lang="en-CA" sz="70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Source Sans Pro"/>
              </a:rPr>
              <a:t>a </a:t>
            </a:r>
            <a:r>
              <a:rPr kumimoji="0" lang="en-CA" sz="700" b="0" i="0" u="none" strike="noStrike" kern="1200" cap="none" spc="-13" normalizeH="0" baseline="0" noProof="0">
                <a:ln>
                  <a:noFill/>
                </a:ln>
                <a:solidFill>
                  <a:prstClr val="black"/>
                </a:solidFill>
                <a:effectLst/>
                <a:uLnTx/>
                <a:uFillTx/>
                <a:latin typeface="Franklin Gothic Book" panose="020B0503020102020204"/>
                <a:ea typeface="Source Sans Pro" panose="020B0503030403020204" pitchFamily="34" charset="0"/>
                <a:cs typeface="Source Sans Pro"/>
              </a:rPr>
              <a:t>CPA </a:t>
            </a:r>
            <a:r>
              <a:rPr kumimoji="0" lang="en-CA" sz="70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Source Sans Pro"/>
              </a:rPr>
              <a:t>(CA) </a:t>
            </a:r>
            <a:r>
              <a:rPr kumimoji="0" lang="en-CA" sz="70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Source Sans Pro"/>
              </a:rPr>
              <a:t>in</a:t>
            </a:r>
            <a:r>
              <a:rPr kumimoji="0" lang="en-CA" sz="700" b="0" i="0" u="none" strike="noStrike" kern="1200" cap="none" spc="-8" normalizeH="0" baseline="0" noProof="0">
                <a:ln>
                  <a:noFill/>
                </a:ln>
                <a:solidFill>
                  <a:prstClr val="black"/>
                </a:solidFill>
                <a:effectLst/>
                <a:uLnTx/>
                <a:uFillTx/>
                <a:latin typeface="Franklin Gothic Book" panose="020B0503020102020204"/>
                <a:ea typeface="Source Sans Pro" panose="020B0503030403020204" pitchFamily="34" charset="0"/>
                <a:cs typeface="Source Sans Pro"/>
              </a:rPr>
              <a:t> </a:t>
            </a:r>
            <a:r>
              <a:rPr kumimoji="0" lang="en-CA" sz="70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Source Sans Pro"/>
              </a:rPr>
              <a:t>1985</a:t>
            </a:r>
            <a:endParaRPr kumimoji="0" sz="700" b="0" i="0" u="none" strike="noStrike" kern="1200" cap="none" spc="0" normalizeH="0" baseline="0" noProof="0">
              <a:ln>
                <a:noFill/>
              </a:ln>
              <a:solidFill>
                <a:prstClr val="black"/>
              </a:solidFill>
              <a:effectLst/>
              <a:uLnTx/>
              <a:uFillTx/>
              <a:latin typeface="Franklin Gothic Book" panose="020B0503020102020204"/>
              <a:ea typeface="Source Sans Pro" panose="020B0503030403020204" pitchFamily="34" charset="0"/>
              <a:cs typeface="Source Sans Pro"/>
            </a:endParaRPr>
          </a:p>
        </p:txBody>
      </p:sp>
      <p:sp>
        <p:nvSpPr>
          <p:cNvPr id="28" name="object 6">
            <a:extLst>
              <a:ext uri="{FF2B5EF4-FFF2-40B4-BE49-F238E27FC236}">
                <a16:creationId xmlns:a16="http://schemas.microsoft.com/office/drawing/2014/main" id="{A5A3F4F7-8374-0C4B-A005-D0BE89EAC3B6}"/>
              </a:ext>
            </a:extLst>
          </p:cNvPr>
          <p:cNvSpPr txBox="1"/>
          <p:nvPr/>
        </p:nvSpPr>
        <p:spPr>
          <a:xfrm>
            <a:off x="5660321" y="1837662"/>
            <a:ext cx="1550024" cy="478153"/>
          </a:xfrm>
          <a:prstGeom prst="rect">
            <a:avLst/>
          </a:prstGeom>
        </p:spPr>
        <p:txBody>
          <a:bodyPr vert="horz" wrap="square" lIns="0" tIns="54429" rIns="0" bIns="0" rtlCol="0">
            <a:spAutoFit/>
          </a:bodyPr>
          <a:lstStyle/>
          <a:p>
            <a:pPr marL="5953" marR="0" lvl="0" indent="0" algn="ctr" defTabSz="489844" rtl="0" eaLnBrk="1" fontAlgn="auto" latinLnBrk="0" hangingPunct="1">
              <a:lnSpc>
                <a:spcPct val="100000"/>
              </a:lnSpc>
              <a:spcBef>
                <a:spcPts val="429"/>
              </a:spcBef>
              <a:spcAft>
                <a:spcPts val="0"/>
              </a:spcAft>
              <a:buClrTx/>
              <a:buSzTx/>
              <a:buFontTx/>
              <a:buNone/>
              <a:tabLst/>
              <a:defRPr/>
            </a:pPr>
            <a:r>
              <a:rPr kumimoji="0" lang="en-CA" sz="900" b="0" i="0" u="none" strike="noStrike" kern="1200" cap="none" spc="0" normalizeH="0" baseline="0" noProof="0">
                <a:ln>
                  <a:noFill/>
                </a:ln>
                <a:solidFill>
                  <a:srgbClr val="186686"/>
                </a:solidFill>
                <a:effectLst/>
                <a:uLnTx/>
                <a:uFillTx/>
                <a:latin typeface="Franklin Gothic Medium" panose="020B0603020102020204"/>
                <a:ea typeface="+mn-ea"/>
                <a:cs typeface="Montserrat"/>
              </a:rPr>
              <a:t>Fausto </a:t>
            </a:r>
            <a:r>
              <a:rPr kumimoji="0" lang="en-CA" sz="900" b="0" i="0" u="none" strike="noStrike" kern="1200" cap="none" spc="0" normalizeH="0" baseline="0" noProof="0" err="1">
                <a:ln>
                  <a:noFill/>
                </a:ln>
                <a:solidFill>
                  <a:srgbClr val="186686"/>
                </a:solidFill>
                <a:effectLst/>
                <a:uLnTx/>
                <a:uFillTx/>
                <a:latin typeface="Franklin Gothic Medium" panose="020B0603020102020204"/>
                <a:ea typeface="+mn-ea"/>
                <a:cs typeface="Montserrat"/>
              </a:rPr>
              <a:t>Taddei</a:t>
            </a:r>
            <a:endParaRPr kumimoji="0" sz="900" b="0" i="0" u="none" strike="noStrike" kern="1200" cap="none" spc="0" normalizeH="0" baseline="0" noProof="0">
              <a:ln>
                <a:noFill/>
              </a:ln>
              <a:solidFill>
                <a:srgbClr val="186686"/>
              </a:solidFill>
              <a:effectLst/>
              <a:uLnTx/>
              <a:uFillTx/>
              <a:latin typeface="Franklin Gothic Medium" panose="020B0603020102020204"/>
              <a:ea typeface="+mn-ea"/>
              <a:cs typeface="Montserrat"/>
            </a:endParaRPr>
          </a:p>
          <a:p>
            <a:pPr marL="5953" marR="48304" lvl="0" indent="0" algn="ctr" defTabSz="489844" rtl="0" eaLnBrk="1" fontAlgn="auto" latinLnBrk="0" hangingPunct="1">
              <a:lnSpc>
                <a:spcPct val="100000"/>
              </a:lnSpc>
              <a:spcBef>
                <a:spcPts val="319"/>
              </a:spcBef>
              <a:spcAft>
                <a:spcPts val="0"/>
              </a:spcAft>
              <a:buClrTx/>
              <a:buSzTx/>
              <a:buFontTx/>
              <a:buNone/>
              <a:tabLst/>
              <a:defRPr/>
            </a:pPr>
            <a:r>
              <a:rPr kumimoji="0" lang="en-CA" sz="800" b="0" i="0" u="none" strike="noStrike" kern="1200" cap="none" spc="-3" normalizeH="0" baseline="0" noProof="0">
                <a:ln>
                  <a:noFill/>
                </a:ln>
                <a:solidFill>
                  <a:srgbClr val="186686"/>
                </a:solidFill>
                <a:effectLst/>
                <a:uLnTx/>
                <a:uFillTx/>
                <a:latin typeface="Franklin Gothic Book" panose="020B0503020102020204"/>
                <a:ea typeface="+mn-ea"/>
                <a:cs typeface="Source Sans Pro Semibold"/>
              </a:rPr>
              <a:t>VP CORPORATE DEVELOPMENT &amp; CORPORATE SECRETARY</a:t>
            </a:r>
            <a:endParaRPr kumimoji="0" sz="800" b="0" i="0" u="none" strike="noStrike" kern="1200" cap="none" spc="0" normalizeH="0" baseline="0" noProof="0">
              <a:ln>
                <a:noFill/>
              </a:ln>
              <a:solidFill>
                <a:srgbClr val="186686"/>
              </a:solidFill>
              <a:effectLst/>
              <a:uLnTx/>
              <a:uFillTx/>
              <a:latin typeface="Franklin Gothic Book" panose="020B0503020102020204"/>
              <a:ea typeface="+mn-ea"/>
              <a:cs typeface="Source Sans Pro Semibold"/>
            </a:endParaRPr>
          </a:p>
        </p:txBody>
      </p:sp>
      <p:sp>
        <p:nvSpPr>
          <p:cNvPr id="7" name="object 6">
            <a:extLst>
              <a:ext uri="{FF2B5EF4-FFF2-40B4-BE49-F238E27FC236}">
                <a16:creationId xmlns:a16="http://schemas.microsoft.com/office/drawing/2014/main" id="{95672BBF-7F56-4444-AB58-D4E9C35579F8}"/>
              </a:ext>
            </a:extLst>
          </p:cNvPr>
          <p:cNvSpPr txBox="1"/>
          <p:nvPr/>
        </p:nvSpPr>
        <p:spPr>
          <a:xfrm>
            <a:off x="3706609" y="1837662"/>
            <a:ext cx="1604753" cy="355043"/>
          </a:xfrm>
          <a:prstGeom prst="rect">
            <a:avLst/>
          </a:prstGeom>
        </p:spPr>
        <p:txBody>
          <a:bodyPr vert="horz" wrap="square" lIns="0" tIns="54429" rIns="0" bIns="0" rtlCol="0">
            <a:spAutoFit/>
          </a:bodyPr>
          <a:lstStyle/>
          <a:p>
            <a:pPr marL="5953" marR="0" lvl="0" indent="0" algn="ctr" defTabSz="489844" rtl="0" eaLnBrk="1" fontAlgn="auto" latinLnBrk="0" hangingPunct="1">
              <a:lnSpc>
                <a:spcPct val="100000"/>
              </a:lnSpc>
              <a:spcBef>
                <a:spcPts val="429"/>
              </a:spcBef>
              <a:spcAft>
                <a:spcPts val="0"/>
              </a:spcAft>
              <a:buClrTx/>
              <a:buSzTx/>
              <a:buFontTx/>
              <a:buNone/>
              <a:tabLst/>
              <a:defRPr/>
            </a:pPr>
            <a:r>
              <a:rPr kumimoji="0" lang="en-CA" sz="900" b="0" i="0" u="none" strike="noStrike" kern="1200" cap="none" spc="0" normalizeH="0" baseline="0" noProof="0">
                <a:ln>
                  <a:noFill/>
                </a:ln>
                <a:solidFill>
                  <a:srgbClr val="186686"/>
                </a:solidFill>
                <a:effectLst/>
                <a:uLnTx/>
                <a:uFillTx/>
                <a:latin typeface="Franklin Gothic Medium" panose="020B0603020102020204"/>
                <a:ea typeface="+mn-ea"/>
                <a:cs typeface="Montserrat"/>
              </a:rPr>
              <a:t>Andrea </a:t>
            </a:r>
            <a:r>
              <a:rPr kumimoji="0" lang="en-CA" sz="900" b="0" i="0" u="none" strike="noStrike" kern="1200" cap="none" spc="0" normalizeH="0" baseline="0" noProof="0" err="1">
                <a:ln>
                  <a:noFill/>
                </a:ln>
                <a:solidFill>
                  <a:srgbClr val="186686"/>
                </a:solidFill>
                <a:effectLst/>
                <a:uLnTx/>
                <a:uFillTx/>
                <a:latin typeface="Franklin Gothic Medium" panose="020B0603020102020204"/>
                <a:ea typeface="+mn-ea"/>
                <a:cs typeface="Montserrat"/>
              </a:rPr>
              <a:t>Zaradic</a:t>
            </a:r>
            <a:endParaRPr kumimoji="0" sz="900" b="0" i="0" u="none" strike="noStrike" kern="1200" cap="none" spc="0" normalizeH="0" baseline="0" noProof="0">
              <a:ln>
                <a:noFill/>
              </a:ln>
              <a:solidFill>
                <a:srgbClr val="186686"/>
              </a:solidFill>
              <a:effectLst/>
              <a:uLnTx/>
              <a:uFillTx/>
              <a:latin typeface="Franklin Gothic Medium" panose="020B0603020102020204"/>
              <a:ea typeface="+mn-ea"/>
              <a:cs typeface="Montserrat"/>
            </a:endParaRPr>
          </a:p>
          <a:p>
            <a:pPr marL="5953" marR="48304" lvl="0" indent="0" algn="ctr" defTabSz="489844" rtl="0" eaLnBrk="1" fontAlgn="auto" latinLnBrk="0" hangingPunct="1">
              <a:lnSpc>
                <a:spcPct val="100000"/>
              </a:lnSpc>
              <a:spcBef>
                <a:spcPts val="319"/>
              </a:spcBef>
              <a:spcAft>
                <a:spcPts val="0"/>
              </a:spcAft>
              <a:buClrTx/>
              <a:buSzTx/>
              <a:buFontTx/>
              <a:buNone/>
              <a:tabLst/>
              <a:defRPr/>
            </a:pPr>
            <a:r>
              <a:rPr kumimoji="0" lang="en-CA" sz="800" b="0" i="0" u="none" strike="noStrike" kern="1200" cap="none" spc="-3" normalizeH="0" baseline="0" noProof="0">
                <a:ln>
                  <a:noFill/>
                </a:ln>
                <a:solidFill>
                  <a:srgbClr val="186686"/>
                </a:solidFill>
                <a:effectLst/>
                <a:uLnTx/>
                <a:uFillTx/>
                <a:latin typeface="Franklin Gothic Book" panose="020B0503020102020204"/>
                <a:ea typeface="+mn-ea"/>
                <a:cs typeface="Source Sans Pro Semibold"/>
              </a:rPr>
              <a:t>VICE PRESIDENT OPERATIONS</a:t>
            </a:r>
            <a:endParaRPr kumimoji="0" sz="800" b="0" i="0" u="none" strike="noStrike" kern="1200" cap="none" spc="0" normalizeH="0" baseline="0" noProof="0">
              <a:ln>
                <a:noFill/>
              </a:ln>
              <a:solidFill>
                <a:srgbClr val="186686"/>
              </a:solidFill>
              <a:effectLst/>
              <a:uLnTx/>
              <a:uFillTx/>
              <a:latin typeface="Franklin Gothic Book" panose="020B0503020102020204"/>
              <a:ea typeface="+mn-ea"/>
              <a:cs typeface="Source Sans Pro Semibold"/>
            </a:endParaRPr>
          </a:p>
        </p:txBody>
      </p:sp>
      <p:sp>
        <p:nvSpPr>
          <p:cNvPr id="16" name="object 15">
            <a:extLst>
              <a:ext uri="{FF2B5EF4-FFF2-40B4-BE49-F238E27FC236}">
                <a16:creationId xmlns:a16="http://schemas.microsoft.com/office/drawing/2014/main" id="{2AD3D843-CAFE-4D59-91BE-4927780A6339}"/>
              </a:ext>
            </a:extLst>
          </p:cNvPr>
          <p:cNvSpPr txBox="1"/>
          <p:nvPr/>
        </p:nvSpPr>
        <p:spPr>
          <a:xfrm>
            <a:off x="3706610" y="2375276"/>
            <a:ext cx="1639826" cy="2277066"/>
          </a:xfrm>
          <a:prstGeom prst="rect">
            <a:avLst/>
          </a:prstGeom>
        </p:spPr>
        <p:txBody>
          <a:bodyPr vert="horz" wrap="square" lIns="0" tIns="7144" rIns="0" bIns="0" rtlCol="0">
            <a:spAutoFit/>
          </a:bodyPr>
          <a:lstStyle/>
          <a:p>
            <a:pPr marL="58781" marR="0" lvl="0" indent="-58781" algn="l" defTabSz="489844" rtl="0" eaLnBrk="1" fontAlgn="auto" latinLnBrk="0" hangingPunct="1">
              <a:lnSpc>
                <a:spcPct val="100000"/>
              </a:lnSpc>
              <a:spcBef>
                <a:spcPts val="268"/>
              </a:spcBef>
              <a:spcAft>
                <a:spcPts val="0"/>
              </a:spcAft>
              <a:buClrTx/>
              <a:buSzTx/>
              <a:buFont typeface="Arial" panose="020B0604020202020204" pitchFamily="34" charset="0"/>
              <a:buChar char="•"/>
              <a:tabLst/>
              <a:defRPr/>
            </a:pP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30 years of experience in corporate, project and business development, focused on mining and renewable energy throughout the Americas, Africa, Asia and Europe </a:t>
            </a:r>
            <a:endPar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endParaRPr>
          </a:p>
          <a:p>
            <a:pPr marL="58781" marR="0" lvl="0" indent="-58781" algn="l" defTabSz="489844" rtl="0" eaLnBrk="1" fontAlgn="auto" latinLnBrk="0" hangingPunct="1">
              <a:lnSpc>
                <a:spcPct val="100000"/>
              </a:lnSpc>
              <a:spcBef>
                <a:spcPts val="268"/>
              </a:spcBef>
              <a:spcAft>
                <a:spcPts val="0"/>
              </a:spcAft>
              <a:buClrTx/>
              <a:buSzTx/>
              <a:buFont typeface="Arial" panose="020B0604020202020204" pitchFamily="34" charset="0"/>
              <a:buChar char="•"/>
              <a:tabLst/>
              <a:defRPr/>
            </a:pP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Held numerous senior roles including: President &amp; CEO of </a:t>
            </a:r>
            <a:r>
              <a:rPr kumimoji="0" lang="en-CA" sz="700" b="0" i="0" u="none" strike="noStrike" kern="1200" cap="none" spc="0" normalizeH="0" baseline="0" noProof="0" err="1">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Northair</a:t>
            </a: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 Silver; Program Manager for Ballard Power; VP Operations and Development for Magma Energy Corp.; Manager of Infrastructure </a:t>
            </a:r>
            <a:r>
              <a:rPr kumimoji="0" lang="en-CA" sz="700" b="0" i="0" u="none" strike="noStrike" kern="1200" cap="none" spc="0" normalizeH="0" baseline="0" noProof="0" err="1">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Devel</a:t>
            </a: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 for </a:t>
            </a:r>
            <a:r>
              <a:rPr kumimoji="0" lang="en-CA" sz="700" b="0" i="0" u="none" strike="noStrike" kern="1200" cap="none" spc="0" normalizeH="0" baseline="0" noProof="0" err="1">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Canico</a:t>
            </a: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 Resource.; and Construction and Senior Process </a:t>
            </a:r>
            <a:r>
              <a:rPr kumimoji="0" lang="en-CA" sz="700" b="0" i="0" u="none" strike="noStrike" kern="1200" cap="none" spc="0" normalizeH="0" baseline="0" noProof="0" err="1">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Oper</a:t>
            </a: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 Eng. for BHP </a:t>
            </a:r>
            <a:endPar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endParaRPr>
          </a:p>
          <a:p>
            <a:pPr marL="58781" marR="0" lvl="0" indent="-58781" algn="l" defTabSz="489844" rtl="0" eaLnBrk="1" fontAlgn="auto" latinLnBrk="0" hangingPunct="1">
              <a:lnSpc>
                <a:spcPct val="100000"/>
              </a:lnSpc>
              <a:spcBef>
                <a:spcPts val="268"/>
              </a:spcBef>
              <a:spcAft>
                <a:spcPts val="0"/>
              </a:spcAft>
              <a:buClrTx/>
              <a:buSzTx/>
              <a:buFont typeface="Arial" panose="020B0604020202020204" pitchFamily="34" charset="0"/>
              <a:buChar char="•"/>
              <a:tabLst/>
              <a:defRPr/>
            </a:pP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Serves on the board of Kootenay Silver, and as Technical Advisor to </a:t>
            </a:r>
            <a:r>
              <a:rPr kumimoji="0" lang="en-CA" sz="700" b="0" i="0" u="none" strike="noStrike" kern="1200" cap="none" spc="0" normalizeH="0" baseline="0" noProof="0" err="1">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Northleaf</a:t>
            </a: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 Capital </a:t>
            </a:r>
            <a:endPar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endParaRPr>
          </a:p>
          <a:p>
            <a:pPr marL="58781" marR="0" lvl="0" indent="-58781" algn="l" defTabSz="489844" rtl="0" eaLnBrk="1" fontAlgn="auto" latinLnBrk="0" hangingPunct="1">
              <a:lnSpc>
                <a:spcPct val="100000"/>
              </a:lnSpc>
              <a:spcBef>
                <a:spcPts val="268"/>
              </a:spcBef>
              <a:spcAft>
                <a:spcPts val="0"/>
              </a:spcAft>
              <a:buClrTx/>
              <a:buSzTx/>
              <a:buFont typeface="Arial" panose="020B0604020202020204" pitchFamily="34" charset="0"/>
              <a:buChar char="•"/>
              <a:tabLst/>
              <a:defRPr/>
            </a:pP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Holds a </a:t>
            </a:r>
            <a:r>
              <a:rPr kumimoji="0" lang="en-CA" sz="700" b="0" i="0" u="none" strike="noStrike" kern="1200" cap="none" spc="0" normalizeH="0" baseline="0" noProof="0" err="1">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M.A.Sc</a:t>
            </a:r>
            <a:r>
              <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Calibri" panose="020F0502020204030204" pitchFamily="34" charset="0"/>
              </a:rPr>
              <a:t> degree in mechanical engineering and is a registered Professional Engineer in the Provinces of BC and Ontario </a:t>
            </a:r>
            <a:endParaRPr kumimoji="0" lang="en-CA" sz="700" b="0" i="0" u="none" strike="noStrike" kern="1200" cap="none" spc="0" normalizeH="0" baseline="0" noProof="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endParaRPr>
          </a:p>
        </p:txBody>
      </p:sp>
      <p:pic>
        <p:nvPicPr>
          <p:cNvPr id="19" name="Picture 18" descr="A person smiling for the camera&#10;&#10;Description automatically generated">
            <a:extLst>
              <a:ext uri="{FF2B5EF4-FFF2-40B4-BE49-F238E27FC236}">
                <a16:creationId xmlns:a16="http://schemas.microsoft.com/office/drawing/2014/main" id="{7C2236AC-23CD-43D5-B5BF-15B2BEE7236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6481"/>
                    </a14:imgEffect>
                    <a14:imgEffect>
                      <a14:saturation sat="88000"/>
                    </a14:imgEffect>
                    <a14:imgEffect>
                      <a14:brightnessContrast bright="6000"/>
                    </a14:imgEffect>
                  </a14:imgLayer>
                </a14:imgProps>
              </a:ext>
              <a:ext uri="{28A0092B-C50C-407E-A947-70E740481C1C}">
                <a14:useLocalDpi xmlns:a14="http://schemas.microsoft.com/office/drawing/2010/main" val="0"/>
              </a:ext>
            </a:extLst>
          </a:blip>
          <a:srcRect l="2101" t="1211" r="2398" b="34429"/>
          <a:stretch/>
        </p:blipFill>
        <p:spPr>
          <a:xfrm>
            <a:off x="4047569" y="913606"/>
            <a:ext cx="906236" cy="912325"/>
          </a:xfrm>
          <a:prstGeom prst="rect">
            <a:avLst/>
          </a:prstGeom>
          <a:ln w="3175">
            <a:solidFill>
              <a:schemeClr val="bg1">
                <a:lumMod val="50000"/>
              </a:schemeClr>
            </a:solidFill>
          </a:ln>
        </p:spPr>
      </p:pic>
      <p:pic>
        <p:nvPicPr>
          <p:cNvPr id="10" name="Picture 9" descr="A person in a suit and tie&#10;&#10;Description automatically generated with medium confidence">
            <a:extLst>
              <a:ext uri="{FF2B5EF4-FFF2-40B4-BE49-F238E27FC236}">
                <a16:creationId xmlns:a16="http://schemas.microsoft.com/office/drawing/2014/main" id="{9362C0E0-77F9-4091-B112-D05EE30C5563}"/>
              </a:ext>
            </a:extLst>
          </p:cNvPr>
          <p:cNvPicPr>
            <a:picLocks noChangeAspect="1"/>
          </p:cNvPicPr>
          <p:nvPr/>
        </p:nvPicPr>
        <p:blipFill rotWithShape="1">
          <a:blip r:embed="rId8"/>
          <a:srcRect l="8460" t="3807" r="9350" b="31826"/>
          <a:stretch/>
        </p:blipFill>
        <p:spPr>
          <a:xfrm>
            <a:off x="524582" y="913606"/>
            <a:ext cx="930729" cy="911120"/>
          </a:xfrm>
          <a:prstGeom prst="rect">
            <a:avLst/>
          </a:prstGeom>
          <a:blipFill>
            <a:blip r:embed="rId5" cstate="print"/>
            <a:stretch>
              <a:fillRect l="-16964" t="-7355" r="-10742" b="-23159"/>
            </a:stretch>
          </a:blipFill>
          <a:ln w="3175">
            <a:solidFill>
              <a:schemeClr val="bg1">
                <a:lumMod val="50000"/>
              </a:schemeClr>
            </a:solidFill>
          </a:ln>
        </p:spPr>
      </p:pic>
      <p:cxnSp>
        <p:nvCxnSpPr>
          <p:cNvPr id="20" name="Straight Connector 19">
            <a:extLst>
              <a:ext uri="{FF2B5EF4-FFF2-40B4-BE49-F238E27FC236}">
                <a16:creationId xmlns:a16="http://schemas.microsoft.com/office/drawing/2014/main" id="{7A9D9530-1379-3C41-A023-91ED737D68EC}"/>
              </a:ext>
            </a:extLst>
          </p:cNvPr>
          <p:cNvCxnSpPr>
            <a:cxnSpLocks/>
          </p:cNvCxnSpPr>
          <p:nvPr/>
        </p:nvCxnSpPr>
        <p:spPr>
          <a:xfrm>
            <a:off x="1832749" y="2364994"/>
            <a:ext cx="0" cy="22740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23AEC-8BC4-9C48-A217-8F8B3A34EC56}"/>
              </a:ext>
            </a:extLst>
          </p:cNvPr>
          <p:cNvCxnSpPr>
            <a:cxnSpLocks/>
          </p:cNvCxnSpPr>
          <p:nvPr/>
        </p:nvCxnSpPr>
        <p:spPr>
          <a:xfrm>
            <a:off x="3558623" y="2364994"/>
            <a:ext cx="0" cy="22740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4047E5-D933-3B4B-9BE4-576AB442F397}"/>
              </a:ext>
            </a:extLst>
          </p:cNvPr>
          <p:cNvCxnSpPr>
            <a:cxnSpLocks/>
          </p:cNvCxnSpPr>
          <p:nvPr/>
        </p:nvCxnSpPr>
        <p:spPr>
          <a:xfrm>
            <a:off x="5540103" y="2364994"/>
            <a:ext cx="0" cy="2274089"/>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5298664-657A-4846-916E-D58A45EA9F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3000"/>
                    </a14:imgEffect>
                  </a14:imgLayer>
                </a14:imgProps>
              </a:ext>
            </a:extLst>
          </a:blip>
          <a:srcRect l="2022" t="3952" r="9178" b="6900"/>
          <a:stretch/>
        </p:blipFill>
        <p:spPr>
          <a:xfrm>
            <a:off x="7779343" y="913606"/>
            <a:ext cx="906236" cy="900684"/>
          </a:xfrm>
          <a:prstGeom prst="rect">
            <a:avLst/>
          </a:prstGeom>
          <a:ln w="3175">
            <a:solidFill>
              <a:schemeClr val="bg1">
                <a:lumMod val="50000"/>
              </a:schemeClr>
            </a:solidFill>
          </a:ln>
        </p:spPr>
      </p:pic>
      <p:sp>
        <p:nvSpPr>
          <p:cNvPr id="25" name="object 5">
            <a:extLst>
              <a:ext uri="{FF2B5EF4-FFF2-40B4-BE49-F238E27FC236}">
                <a16:creationId xmlns:a16="http://schemas.microsoft.com/office/drawing/2014/main" id="{3F8BA445-D7D7-D443-8197-9E21C01F1351}"/>
              </a:ext>
            </a:extLst>
          </p:cNvPr>
          <p:cNvSpPr txBox="1"/>
          <p:nvPr/>
        </p:nvSpPr>
        <p:spPr>
          <a:xfrm>
            <a:off x="7528154" y="2359280"/>
            <a:ext cx="1418237" cy="2101468"/>
          </a:xfrm>
          <a:prstGeom prst="rect">
            <a:avLst/>
          </a:prstGeom>
        </p:spPr>
        <p:txBody>
          <a:bodyPr vert="horz" wrap="square" lIns="0" tIns="46604" rIns="0" bIns="0" rtlCol="0" anchor="t">
            <a:spAutoFit/>
          </a:bodyPr>
          <a:lstStyle/>
          <a:p>
            <a:pPr marL="58509" marR="86403" lvl="0" indent="-58509" algn="l" defTabSz="489844" rtl="0" eaLnBrk="1" fontAlgn="auto" latinLnBrk="0" hangingPunct="1">
              <a:lnSpc>
                <a:spcPct val="100000"/>
              </a:lnSpc>
              <a:spcBef>
                <a:spcPts val="268"/>
              </a:spcBef>
              <a:spcAft>
                <a:spcPts val="0"/>
              </a:spcAft>
              <a:buClrTx/>
              <a:buSzTx/>
              <a:buFont typeface="Arial"/>
              <a:buChar char="•"/>
              <a:tabLst/>
              <a:defRPr/>
            </a:pP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Engineer with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19</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years</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experience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as an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executive</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leader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in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the</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Czech</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R</a:t>
            </a:r>
            <a:r>
              <a:rPr kumimoji="0" sz="700" b="0" i="0" u="none" strike="noStrike" kern="1200" cap="none" spc="-3" normalizeH="0" baseline="0" noProof="0" err="1">
                <a:ln>
                  <a:noFill/>
                </a:ln>
                <a:solidFill>
                  <a:prstClr val="black"/>
                </a:solidFill>
                <a:effectLst/>
                <a:uLnTx/>
                <a:uFillTx/>
                <a:latin typeface="Franklin Gothic Book" panose="020B0503020102020204"/>
                <a:ea typeface="+mn-ea"/>
                <a:cs typeface="Source Sans Pro"/>
              </a:rPr>
              <a:t>epublic</a:t>
            </a:r>
            <a:endParaRPr kumimoji="0" lang="en-US" sz="700" b="0" i="0" u="none" strike="noStrike" kern="1200" cap="none" spc="0" normalizeH="0" baseline="0" noProof="0">
              <a:ln>
                <a:noFill/>
              </a:ln>
              <a:solidFill>
                <a:prstClr val="black"/>
              </a:solidFill>
              <a:effectLst/>
              <a:uLnTx/>
              <a:uFillTx/>
              <a:latin typeface="Franklin Gothic Book" panose="020B0503020102020204"/>
              <a:ea typeface="Source Sans Pro"/>
              <a:cs typeface="Source Sans Pro"/>
            </a:endParaRPr>
          </a:p>
          <a:p>
            <a:pPr marL="58509" marR="85383" lvl="0" indent="-58509" algn="l" defTabSz="489844" rtl="0" eaLnBrk="1" fontAlgn="auto" latinLnBrk="0" hangingPunct="1">
              <a:lnSpc>
                <a:spcPct val="100000"/>
              </a:lnSpc>
              <a:spcBef>
                <a:spcPts val="268"/>
              </a:spcBef>
              <a:spcAft>
                <a:spcPts val="0"/>
              </a:spcAft>
              <a:buClrTx/>
              <a:buSzTx/>
              <a:buFont typeface="Arial"/>
              <a:buChar char="•"/>
              <a:tabLst/>
              <a:defRPr/>
            </a:pP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Responsible for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leading</a:t>
            </a:r>
            <a:r>
              <a:rPr kumimoji="0" lang="en-US"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Euro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Manganese’s</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subsidiary in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the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Czech</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Republic</a:t>
            </a:r>
            <a:r>
              <a:rPr kumimoji="0" lang="en-US"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the company's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organizational</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and</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err="1">
                <a:ln>
                  <a:noFill/>
                </a:ln>
                <a:solidFill>
                  <a:prstClr val="black"/>
                </a:solidFill>
                <a:effectLst/>
                <a:uLnTx/>
                <a:uFillTx/>
                <a:latin typeface="Franklin Gothic Book" panose="020B0503020102020204"/>
                <a:ea typeface="+mn-ea"/>
                <a:cs typeface="Source Sans Pro"/>
              </a:rPr>
              <a:t>reputationa</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l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development, as well as</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p</a:t>
            </a:r>
            <a:r>
              <a:rPr kumimoji="0" sz="700" b="0" i="0" u="none" strike="noStrike" kern="1200" cap="none" spc="0" normalizeH="0" baseline="0" noProof="0" err="1">
                <a:ln>
                  <a:noFill/>
                </a:ln>
                <a:solidFill>
                  <a:prstClr val="black"/>
                </a:solidFill>
                <a:effectLst/>
                <a:uLnTx/>
                <a:uFillTx/>
                <a:latin typeface="Franklin Gothic Book" panose="020B0503020102020204"/>
                <a:ea typeface="+mn-ea"/>
                <a:cs typeface="Source Sans Pro"/>
              </a:rPr>
              <a:t>roject</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permitting and</a:t>
            </a:r>
            <a:r>
              <a:rPr kumimoji="0" lang="en-US"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development</a:t>
            </a:r>
            <a:endParaRPr kumimoji="0" sz="700" b="0" i="0" u="none" strike="noStrike" kern="1200" cap="none" spc="0" normalizeH="0" baseline="0" noProof="0">
              <a:ln>
                <a:noFill/>
              </a:ln>
              <a:solidFill>
                <a:prstClr val="black"/>
              </a:solidFill>
              <a:effectLst/>
              <a:uLnTx/>
              <a:uFillTx/>
              <a:latin typeface="Franklin Gothic Book" panose="020B0503020102020204"/>
              <a:ea typeface="Source Sans Pro"/>
              <a:cs typeface="Source Sans Pro"/>
            </a:endParaRPr>
          </a:p>
          <a:p>
            <a:pPr marL="58509" marR="79259" lvl="0" indent="-58509" algn="l" defTabSz="489844" rtl="0" eaLnBrk="1" fontAlgn="auto" latinLnBrk="0" hangingPunct="1">
              <a:lnSpc>
                <a:spcPct val="100000"/>
              </a:lnSpc>
              <a:spcBef>
                <a:spcPts val="268"/>
              </a:spcBef>
              <a:spcAft>
                <a:spcPts val="0"/>
              </a:spcAft>
              <a:buClrTx/>
              <a:buSzTx/>
              <a:buFont typeface="Arial"/>
              <a:buChar char="•"/>
              <a:tabLst/>
              <a:defRPr/>
            </a:pP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Previously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held roles as</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Head of Transformation</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Team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for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Europe, Technical</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Director for</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Central</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Europe, and Executive</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Chairman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and Managing</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Director for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the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Czech</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Republic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for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Lafarge</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Holcim</a:t>
            </a:r>
            <a:endParaRPr kumimoji="0" sz="700" b="0" i="0" u="none" strike="noStrike" kern="1200" cap="none" spc="0" normalizeH="0" baseline="0" noProof="0">
              <a:ln>
                <a:noFill/>
              </a:ln>
              <a:solidFill>
                <a:prstClr val="black"/>
              </a:solidFill>
              <a:effectLst/>
              <a:uLnTx/>
              <a:uFillTx/>
              <a:latin typeface="Franklin Gothic Book" panose="020B0503020102020204"/>
              <a:ea typeface="Source Sans Pro"/>
              <a:cs typeface="Source Sans Pro"/>
            </a:endParaRPr>
          </a:p>
          <a:p>
            <a:pPr marL="58509" marR="188794" lvl="0" indent="-58509" algn="l" defTabSz="489844" rtl="0" eaLnBrk="1" fontAlgn="auto" latinLnBrk="0" hangingPunct="1">
              <a:lnSpc>
                <a:spcPct val="100000"/>
              </a:lnSpc>
              <a:spcBef>
                <a:spcPts val="268"/>
              </a:spcBef>
              <a:spcAft>
                <a:spcPts val="0"/>
              </a:spcAft>
              <a:buClrTx/>
              <a:buSzTx/>
              <a:buFont typeface="Arial"/>
              <a:buChar char="•"/>
              <a:tabLst/>
              <a:defRPr/>
            </a:pP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Holds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a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doctorate</a:t>
            </a:r>
            <a:r>
              <a:rPr kumimoji="0" lang="en-CA"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in</a:t>
            </a:r>
            <a:r>
              <a:rPr kumimoji="0" lang="en-CA"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3" normalizeH="0" baseline="0" noProof="0">
                <a:ln>
                  <a:noFill/>
                </a:ln>
                <a:solidFill>
                  <a:prstClr val="black"/>
                </a:solidFill>
                <a:effectLst/>
                <a:uLnTx/>
                <a:uFillTx/>
                <a:latin typeface="Franklin Gothic Book" panose="020B0503020102020204"/>
                <a:ea typeface="+mn-ea"/>
                <a:cs typeface="Source Sans Pro"/>
              </a:rPr>
              <a:t>mechanical</a:t>
            </a:r>
            <a:r>
              <a:rPr kumimoji="0" lang="en-CA" sz="700" b="0" i="0" u="none" strike="noStrike" kern="1200" cap="none" spc="-37" normalizeH="0" baseline="0" noProof="0">
                <a:ln>
                  <a:noFill/>
                </a:ln>
                <a:solidFill>
                  <a:prstClr val="black"/>
                </a:solidFill>
                <a:effectLst/>
                <a:uLnTx/>
                <a:uFillTx/>
                <a:latin typeface="Franklin Gothic Book" panose="020B0503020102020204"/>
                <a:ea typeface="+mn-ea"/>
                <a:cs typeface="Source Sans Pro"/>
              </a:rPr>
              <a:t> </a:t>
            </a:r>
            <a:r>
              <a:rPr kumimoji="0" sz="700" b="0" i="0" u="none" strike="noStrike" kern="1200" cap="none" spc="0" normalizeH="0" baseline="0" noProof="0">
                <a:ln>
                  <a:noFill/>
                </a:ln>
                <a:solidFill>
                  <a:prstClr val="black"/>
                </a:solidFill>
                <a:effectLst/>
                <a:uLnTx/>
                <a:uFillTx/>
                <a:latin typeface="Franklin Gothic Book" panose="020B0503020102020204"/>
                <a:ea typeface="+mn-ea"/>
                <a:cs typeface="Source Sans Pro"/>
              </a:rPr>
              <a:t>engineering</a:t>
            </a:r>
            <a:endParaRPr kumimoji="0" sz="700" b="0" i="0" u="none" strike="noStrike" kern="1200" cap="none" spc="0" normalizeH="0" baseline="0" noProof="0">
              <a:ln>
                <a:noFill/>
              </a:ln>
              <a:solidFill>
                <a:prstClr val="black"/>
              </a:solidFill>
              <a:effectLst/>
              <a:uLnTx/>
              <a:uFillTx/>
              <a:latin typeface="Franklin Gothic Book" panose="020B0503020102020204"/>
              <a:ea typeface="Source Sans Pro"/>
              <a:cs typeface="Source Sans Pro"/>
            </a:endParaRPr>
          </a:p>
        </p:txBody>
      </p:sp>
      <p:sp>
        <p:nvSpPr>
          <p:cNvPr id="27" name="object 4">
            <a:extLst>
              <a:ext uri="{FF2B5EF4-FFF2-40B4-BE49-F238E27FC236}">
                <a16:creationId xmlns:a16="http://schemas.microsoft.com/office/drawing/2014/main" id="{3A6DEBAD-B604-2246-BC2B-D7E31F18C56A}"/>
              </a:ext>
            </a:extLst>
          </p:cNvPr>
          <p:cNvSpPr txBox="1"/>
          <p:nvPr/>
        </p:nvSpPr>
        <p:spPr>
          <a:xfrm>
            <a:off x="7617969" y="1837662"/>
            <a:ext cx="1228983" cy="478153"/>
          </a:xfrm>
          <a:prstGeom prst="rect">
            <a:avLst/>
          </a:prstGeom>
        </p:spPr>
        <p:txBody>
          <a:bodyPr vert="horz" wrap="square" lIns="0" tIns="54429" rIns="0" bIns="0" rtlCol="0">
            <a:spAutoFit/>
          </a:bodyPr>
          <a:lstStyle/>
          <a:p>
            <a:pPr marL="0" marR="0" lvl="0" indent="0" algn="ctr" defTabSz="489844" rtl="0" eaLnBrk="1" fontAlgn="auto" latinLnBrk="0" hangingPunct="1">
              <a:lnSpc>
                <a:spcPct val="100000"/>
              </a:lnSpc>
              <a:spcBef>
                <a:spcPts val="429"/>
              </a:spcBef>
              <a:spcAft>
                <a:spcPts val="0"/>
              </a:spcAft>
              <a:buClrTx/>
              <a:buSzTx/>
              <a:buFontTx/>
              <a:buNone/>
              <a:tabLst/>
              <a:defRPr/>
            </a:pPr>
            <a:r>
              <a:rPr kumimoji="0" lang="en-CA" sz="900" b="0" i="0" u="none" strike="noStrike" kern="1200" cap="none" spc="0" normalizeH="0" baseline="0" noProof="0">
                <a:ln>
                  <a:noFill/>
                </a:ln>
                <a:solidFill>
                  <a:srgbClr val="186686"/>
                </a:solidFill>
                <a:effectLst/>
                <a:uLnTx/>
                <a:uFillTx/>
                <a:latin typeface="Franklin Gothic Medium" panose="020B0603020102020204"/>
                <a:ea typeface="+mn-ea"/>
                <a:cs typeface="Montserrat"/>
              </a:rPr>
              <a:t>Jan</a:t>
            </a:r>
            <a:r>
              <a:rPr kumimoji="0" sz="900" b="0" i="0" u="none" strike="noStrike" kern="1200" cap="none" spc="-19" normalizeH="0" baseline="0" noProof="0">
                <a:ln>
                  <a:noFill/>
                </a:ln>
                <a:solidFill>
                  <a:srgbClr val="186686"/>
                </a:solidFill>
                <a:effectLst/>
                <a:uLnTx/>
                <a:uFillTx/>
                <a:latin typeface="Franklin Gothic Medium" panose="020B0603020102020204"/>
                <a:ea typeface="+mn-ea"/>
                <a:cs typeface="Montserrat"/>
              </a:rPr>
              <a:t> </a:t>
            </a:r>
            <a:r>
              <a:rPr kumimoji="0" lang="en-CA" sz="900" b="0" i="0" u="none" strike="noStrike" kern="1200" cap="none" spc="-3" normalizeH="0" baseline="0" noProof="0" err="1">
                <a:ln>
                  <a:noFill/>
                </a:ln>
                <a:solidFill>
                  <a:srgbClr val="186686"/>
                </a:solidFill>
                <a:effectLst/>
                <a:uLnTx/>
                <a:uFillTx/>
                <a:latin typeface="Franklin Gothic Medium" panose="020B0603020102020204"/>
                <a:ea typeface="+mn-ea"/>
                <a:cs typeface="Montserrat"/>
              </a:rPr>
              <a:t>Votava</a:t>
            </a:r>
            <a:endParaRPr kumimoji="0" sz="900" b="0" i="0" u="none" strike="noStrike" kern="1200" cap="none" spc="0" normalizeH="0" baseline="0" noProof="0">
              <a:ln>
                <a:noFill/>
              </a:ln>
              <a:solidFill>
                <a:srgbClr val="186686"/>
              </a:solidFill>
              <a:effectLst/>
              <a:uLnTx/>
              <a:uFillTx/>
              <a:latin typeface="Franklin Gothic Medium" panose="020B0603020102020204"/>
              <a:ea typeface="+mn-ea"/>
              <a:cs typeface="Montserrat"/>
            </a:endParaRPr>
          </a:p>
          <a:p>
            <a:pPr marL="6803" marR="2721" lvl="0" indent="-680" algn="ctr" defTabSz="489844" rtl="0" eaLnBrk="1" fontAlgn="auto" latinLnBrk="0" hangingPunct="1">
              <a:lnSpc>
                <a:spcPct val="100000"/>
              </a:lnSpc>
              <a:spcBef>
                <a:spcPts val="319"/>
              </a:spcBef>
              <a:spcAft>
                <a:spcPts val="0"/>
              </a:spcAft>
              <a:buClrTx/>
              <a:buSzTx/>
              <a:buFontTx/>
              <a:buNone/>
              <a:tabLst/>
              <a:defRPr/>
            </a:pPr>
            <a:r>
              <a:rPr kumimoji="0" lang="en-CA" sz="800" b="0" i="0" u="none" strike="noStrike" kern="1200" cap="none" spc="-3" normalizeH="0" baseline="0" noProof="0">
                <a:ln>
                  <a:noFill/>
                </a:ln>
                <a:solidFill>
                  <a:srgbClr val="186686"/>
                </a:solidFill>
                <a:effectLst/>
                <a:uLnTx/>
                <a:uFillTx/>
                <a:latin typeface="Franklin Gothic Book" panose="020B0503020102020204"/>
                <a:ea typeface="+mn-ea"/>
                <a:cs typeface="Source Sans Pro Semibold"/>
              </a:rPr>
              <a:t>MANAGING DIRECTOR OF MANGAN CHVALETICE S.R.O</a:t>
            </a:r>
            <a:endParaRPr kumimoji="0" sz="800" b="0" i="0" u="none" strike="noStrike" kern="1200" cap="none" spc="0" normalizeH="0" baseline="0" noProof="0">
              <a:ln>
                <a:noFill/>
              </a:ln>
              <a:solidFill>
                <a:srgbClr val="186686"/>
              </a:solidFill>
              <a:effectLst/>
              <a:uLnTx/>
              <a:uFillTx/>
              <a:latin typeface="Franklin Gothic Book" panose="020B0503020102020204"/>
              <a:ea typeface="+mn-ea"/>
              <a:cs typeface="Source Sans Pro Semibold"/>
            </a:endParaRPr>
          </a:p>
        </p:txBody>
      </p:sp>
      <p:cxnSp>
        <p:nvCxnSpPr>
          <p:cNvPr id="29" name="Straight Connector 28">
            <a:extLst>
              <a:ext uri="{FF2B5EF4-FFF2-40B4-BE49-F238E27FC236}">
                <a16:creationId xmlns:a16="http://schemas.microsoft.com/office/drawing/2014/main" id="{45ED5C31-B3C2-F34D-8B85-C07D2E35C9F0}"/>
              </a:ext>
            </a:extLst>
          </p:cNvPr>
          <p:cNvCxnSpPr>
            <a:cxnSpLocks/>
          </p:cNvCxnSpPr>
          <p:nvPr/>
        </p:nvCxnSpPr>
        <p:spPr>
          <a:xfrm>
            <a:off x="7368903" y="2364994"/>
            <a:ext cx="0" cy="227408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0587" y="855680"/>
            <a:ext cx="4685545" cy="345080"/>
          </a:xfrm>
          <a:prstGeom prst="rect">
            <a:avLst/>
          </a:prstGeom>
        </p:spPr>
        <p:txBody>
          <a:bodyPr vert="horz" wrap="square" lIns="48986" tIns="6463" rIns="0" bIns="0" rtlCol="0">
            <a:spAutoFit/>
          </a:bodyPr>
          <a:lstStyle/>
          <a:p>
            <a:pPr marL="6463" marR="2721" defTabSz="489844">
              <a:spcBef>
                <a:spcPts val="51"/>
              </a:spcBef>
              <a:tabLst>
                <a:tab pos="100690" algn="l"/>
              </a:tabLst>
              <a:defRPr/>
            </a:pPr>
            <a:r>
              <a:rPr sz="1100" spc="-5">
                <a:solidFill>
                  <a:prstClr val="black"/>
                </a:solidFill>
                <a:cs typeface="Source Sans Pro"/>
              </a:rPr>
              <a:t>Updated </a:t>
            </a:r>
            <a:r>
              <a:rPr sz="1100" spc="-8">
                <a:solidFill>
                  <a:prstClr val="black"/>
                </a:solidFill>
                <a:cs typeface="Source Sans Pro"/>
              </a:rPr>
              <a:t>Resource Estimate </a:t>
            </a:r>
            <a:r>
              <a:rPr sz="1100" spc="-3">
                <a:solidFill>
                  <a:prstClr val="black"/>
                </a:solidFill>
                <a:cs typeface="Source Sans Pro"/>
              </a:rPr>
              <a:t>NI </a:t>
            </a:r>
            <a:r>
              <a:rPr sz="1100" spc="-11">
                <a:solidFill>
                  <a:prstClr val="black"/>
                </a:solidFill>
                <a:cs typeface="Source Sans Pro"/>
              </a:rPr>
              <a:t>43:101/JORC </a:t>
            </a:r>
            <a:r>
              <a:rPr sz="1100" spc="-5">
                <a:solidFill>
                  <a:prstClr val="black"/>
                </a:solidFill>
                <a:cs typeface="Source Sans Pro"/>
              </a:rPr>
              <a:t>2012 </a:t>
            </a:r>
            <a:r>
              <a:rPr sz="1100" spc="-8">
                <a:solidFill>
                  <a:prstClr val="black"/>
                </a:solidFill>
                <a:cs typeface="Source Sans Pro"/>
              </a:rPr>
              <a:t>Resource Estimate </a:t>
            </a:r>
            <a:r>
              <a:rPr sz="1100" spc="-3">
                <a:solidFill>
                  <a:prstClr val="black"/>
                </a:solidFill>
                <a:cs typeface="Source Sans Pro"/>
              </a:rPr>
              <a:t>included in</a:t>
            </a:r>
            <a:r>
              <a:rPr lang="en-CA" sz="1100" spc="-3">
                <a:solidFill>
                  <a:prstClr val="black"/>
                </a:solidFill>
                <a:cs typeface="Source Sans Pro"/>
              </a:rPr>
              <a:t> </a:t>
            </a:r>
            <a:r>
              <a:rPr sz="1100" spc="-11">
                <a:solidFill>
                  <a:prstClr val="black"/>
                </a:solidFill>
                <a:cs typeface="Source Sans Pro"/>
              </a:rPr>
              <a:t>Technical </a:t>
            </a:r>
            <a:r>
              <a:rPr sz="1100" spc="-5">
                <a:solidFill>
                  <a:prstClr val="black"/>
                </a:solidFill>
                <a:cs typeface="Source Sans Pro"/>
              </a:rPr>
              <a:t>Report </a:t>
            </a:r>
            <a:r>
              <a:rPr sz="1100" spc="-8">
                <a:solidFill>
                  <a:prstClr val="black"/>
                </a:solidFill>
                <a:cs typeface="Source Sans Pro"/>
              </a:rPr>
              <a:t>dated </a:t>
            </a:r>
            <a:r>
              <a:rPr sz="1100" spc="-5">
                <a:solidFill>
                  <a:prstClr val="black"/>
                </a:solidFill>
                <a:cs typeface="Source Sans Pro"/>
              </a:rPr>
              <a:t>March </a:t>
            </a:r>
            <a:r>
              <a:rPr sz="1100" spc="-3">
                <a:solidFill>
                  <a:prstClr val="black"/>
                </a:solidFill>
                <a:cs typeface="Source Sans Pro"/>
              </a:rPr>
              <a:t>15, </a:t>
            </a:r>
            <a:r>
              <a:rPr sz="1100" spc="-5">
                <a:solidFill>
                  <a:prstClr val="black"/>
                </a:solidFill>
                <a:cs typeface="Source Sans Pro"/>
              </a:rPr>
              <a:t>2019 by </a:t>
            </a:r>
            <a:r>
              <a:rPr sz="1100" spc="-21">
                <a:solidFill>
                  <a:prstClr val="black"/>
                </a:solidFill>
                <a:cs typeface="Source Sans Pro"/>
              </a:rPr>
              <a:t>Tetra </a:t>
            </a:r>
            <a:r>
              <a:rPr sz="1100" spc="-19">
                <a:solidFill>
                  <a:prstClr val="black"/>
                </a:solidFill>
                <a:cs typeface="Source Sans Pro"/>
              </a:rPr>
              <a:t>Tech </a:t>
            </a:r>
            <a:r>
              <a:rPr sz="1100" spc="-3">
                <a:solidFill>
                  <a:prstClr val="black"/>
                </a:solidFill>
                <a:cs typeface="Source Sans Pro"/>
              </a:rPr>
              <a:t>Canada</a:t>
            </a:r>
            <a:r>
              <a:rPr sz="1100" spc="158">
                <a:solidFill>
                  <a:prstClr val="black"/>
                </a:solidFill>
                <a:cs typeface="Source Sans Pro"/>
              </a:rPr>
              <a:t> </a:t>
            </a:r>
            <a:r>
              <a:rPr sz="1100" spc="-3">
                <a:solidFill>
                  <a:prstClr val="black"/>
                </a:solidFill>
                <a:cs typeface="Source Sans Pro"/>
              </a:rPr>
              <a:t>Inc.</a:t>
            </a:r>
            <a:endParaRPr sz="1100">
              <a:solidFill>
                <a:prstClr val="black"/>
              </a:solidFill>
              <a:cs typeface="Source Sans Pro"/>
            </a:endParaRPr>
          </a:p>
        </p:txBody>
      </p:sp>
      <p:sp>
        <p:nvSpPr>
          <p:cNvPr id="3" name="object 3"/>
          <p:cNvSpPr txBox="1"/>
          <p:nvPr/>
        </p:nvSpPr>
        <p:spPr>
          <a:xfrm>
            <a:off x="6702641" y="1000952"/>
            <a:ext cx="2274204" cy="3776789"/>
          </a:xfrm>
          <a:prstGeom prst="rect">
            <a:avLst/>
          </a:prstGeom>
        </p:spPr>
        <p:txBody>
          <a:bodyPr vert="horz" wrap="square" lIns="0" tIns="6463" rIns="0" bIns="0" rtlCol="0" anchor="t">
            <a:spAutoFit/>
          </a:bodyPr>
          <a:lstStyle/>
          <a:p>
            <a:pPr marL="6804" marR="117358" defTabSz="489844">
              <a:spcBef>
                <a:spcPts val="51"/>
              </a:spcBef>
              <a:buSzPct val="130000"/>
              <a:tabLst>
                <a:tab pos="147974" algn="l"/>
              </a:tabLst>
              <a:defRPr/>
            </a:pPr>
            <a:r>
              <a:rPr lang="en-US" sz="1100" spc="-5">
                <a:solidFill>
                  <a:prstClr val="black"/>
                </a:solidFill>
                <a:latin typeface="+mj-lt"/>
                <a:cs typeface="Source Sans Pro"/>
              </a:rPr>
              <a:t>2017 </a:t>
            </a:r>
            <a:r>
              <a:rPr lang="en-US" sz="1100" spc="-3">
                <a:solidFill>
                  <a:prstClr val="black"/>
                </a:solidFill>
                <a:latin typeface="+mj-lt"/>
                <a:cs typeface="Source Sans Pro"/>
              </a:rPr>
              <a:t>– </a:t>
            </a:r>
            <a:r>
              <a:rPr lang="en-US" sz="1100" spc="-5">
                <a:solidFill>
                  <a:prstClr val="black"/>
                </a:solidFill>
                <a:latin typeface="+mj-lt"/>
                <a:cs typeface="Source Sans Pro"/>
              </a:rPr>
              <a:t>2018: </a:t>
            </a:r>
            <a:r>
              <a:rPr lang="en-US" sz="1100" spc="-3">
                <a:solidFill>
                  <a:prstClr val="black"/>
                </a:solidFill>
                <a:latin typeface="+mj-lt"/>
                <a:cs typeface="Source Sans Pro"/>
              </a:rPr>
              <a:t>160-hole drilling </a:t>
            </a:r>
            <a:r>
              <a:rPr lang="en-US" sz="1100" spc="-8">
                <a:solidFill>
                  <a:prstClr val="black"/>
                </a:solidFill>
                <a:latin typeface="+mj-lt"/>
                <a:cs typeface="Source Sans Pro"/>
              </a:rPr>
              <a:t>program</a:t>
            </a:r>
            <a:r>
              <a:rPr lang="en-US" sz="1100" spc="-3">
                <a:solidFill>
                  <a:prstClr val="black"/>
                </a:solidFill>
                <a:latin typeface="+mj-lt"/>
                <a:cs typeface="Source Sans Pro"/>
              </a:rPr>
              <a:t> findings</a:t>
            </a:r>
            <a:endParaRPr lang="en-US" sz="1100">
              <a:solidFill>
                <a:prstClr val="black"/>
              </a:solidFill>
              <a:latin typeface="+mj-lt"/>
              <a:cs typeface="Source Sans Pro"/>
            </a:endParaRPr>
          </a:p>
          <a:p>
            <a:pPr marL="176213" marR="2721" lvl="2" indent="-168275" defTabSz="489844">
              <a:spcBef>
                <a:spcPts val="643"/>
              </a:spcBef>
              <a:buClr>
                <a:srgbClr val="186786"/>
              </a:buClr>
              <a:buFont typeface="Arial"/>
              <a:buChar char="•"/>
              <a:defRPr/>
            </a:pPr>
            <a:r>
              <a:rPr lang="en-US" sz="1100" spc="-3">
                <a:solidFill>
                  <a:prstClr val="black"/>
                </a:solidFill>
                <a:cs typeface="Source Sans Pro"/>
              </a:rPr>
              <a:t>Manganese is </a:t>
            </a:r>
            <a:r>
              <a:rPr lang="en-US" sz="1100" spc="-5">
                <a:solidFill>
                  <a:prstClr val="black"/>
                </a:solidFill>
                <a:cs typeface="Source Sans Pro"/>
              </a:rPr>
              <a:t>for </a:t>
            </a:r>
            <a:r>
              <a:rPr lang="en-US" sz="1100" spc="-3">
                <a:solidFill>
                  <a:prstClr val="black"/>
                </a:solidFill>
                <a:cs typeface="Source Sans Pro"/>
              </a:rPr>
              <a:t>the </a:t>
            </a:r>
            <a:r>
              <a:rPr lang="en-US" sz="1100" spc="-8">
                <a:solidFill>
                  <a:prstClr val="black"/>
                </a:solidFill>
                <a:cs typeface="Source Sans Pro"/>
              </a:rPr>
              <a:t>most </a:t>
            </a:r>
            <a:r>
              <a:rPr lang="en-US" sz="1100" spc="-5">
                <a:solidFill>
                  <a:prstClr val="black"/>
                </a:solidFill>
                <a:cs typeface="Source Sans Pro"/>
              </a:rPr>
              <a:t>part </a:t>
            </a:r>
            <a:r>
              <a:rPr lang="en-US" sz="1100" spc="-3">
                <a:solidFill>
                  <a:prstClr val="black"/>
                </a:solidFill>
                <a:cs typeface="Source Sans Pro"/>
              </a:rPr>
              <a:t>evenly </a:t>
            </a:r>
            <a:r>
              <a:rPr lang="en-US" sz="1100" spc="-5">
                <a:solidFill>
                  <a:prstClr val="black"/>
                </a:solidFill>
                <a:cs typeface="Source Sans Pro"/>
              </a:rPr>
              <a:t>distributed through </a:t>
            </a:r>
            <a:r>
              <a:rPr lang="en-US" sz="1100" spc="-3">
                <a:solidFill>
                  <a:prstClr val="black"/>
                </a:solidFill>
                <a:cs typeface="Source Sans Pro"/>
              </a:rPr>
              <a:t>the entire </a:t>
            </a:r>
            <a:r>
              <a:rPr lang="en-US" sz="1100" spc="-5">
                <a:solidFill>
                  <a:prstClr val="black"/>
                </a:solidFill>
                <a:cs typeface="Source Sans Pro"/>
              </a:rPr>
              <a:t>tailings</a:t>
            </a:r>
            <a:r>
              <a:rPr lang="en-US" sz="1100" spc="-11">
                <a:solidFill>
                  <a:prstClr val="black"/>
                </a:solidFill>
                <a:cs typeface="Source Sans Pro"/>
              </a:rPr>
              <a:t> </a:t>
            </a:r>
            <a:r>
              <a:rPr lang="en-US" sz="1100" spc="-3">
                <a:solidFill>
                  <a:prstClr val="black"/>
                </a:solidFill>
                <a:cs typeface="Source Sans Pro"/>
              </a:rPr>
              <a:t>deposit</a:t>
            </a:r>
          </a:p>
          <a:p>
            <a:pPr marL="176213" marR="76198" lvl="1" indent="-168275" defTabSz="489844">
              <a:spcBef>
                <a:spcPts val="643"/>
              </a:spcBef>
              <a:buClr>
                <a:srgbClr val="186786"/>
              </a:buClr>
              <a:buFont typeface="Arial"/>
              <a:buChar char="•"/>
              <a:defRPr/>
            </a:pPr>
            <a:r>
              <a:rPr lang="en-US" sz="1100" spc="-3">
                <a:solidFill>
                  <a:prstClr val="black"/>
                </a:solidFill>
                <a:cs typeface="Source Sans Pro"/>
              </a:rPr>
              <a:t>Finely milled, </a:t>
            </a:r>
            <a:r>
              <a:rPr lang="en-US" sz="1100" spc="-5">
                <a:solidFill>
                  <a:prstClr val="black"/>
                </a:solidFill>
                <a:cs typeface="Source Sans Pro"/>
              </a:rPr>
              <a:t>unconsolidated tailings placed above ground expected </a:t>
            </a:r>
            <a:r>
              <a:rPr lang="en-US" sz="1100" spc="-8">
                <a:solidFill>
                  <a:prstClr val="black"/>
                </a:solidFill>
                <a:cs typeface="Source Sans Pro"/>
              </a:rPr>
              <a:t>to </a:t>
            </a:r>
            <a:r>
              <a:rPr lang="en-US" sz="1100" spc="-3">
                <a:solidFill>
                  <a:prstClr val="black"/>
                </a:solidFill>
                <a:cs typeface="Source Sans Pro"/>
              </a:rPr>
              <a:t>result in </a:t>
            </a:r>
            <a:r>
              <a:rPr lang="en-US" sz="1100">
                <a:solidFill>
                  <a:prstClr val="black"/>
                </a:solidFill>
                <a:cs typeface="Source Sans Pro"/>
              </a:rPr>
              <a:t>very </a:t>
            </a:r>
            <a:r>
              <a:rPr lang="en-US" sz="1100" spc="-5">
                <a:solidFill>
                  <a:prstClr val="black"/>
                </a:solidFill>
                <a:cs typeface="Source Sans Pro"/>
              </a:rPr>
              <a:t>low </a:t>
            </a:r>
            <a:r>
              <a:rPr lang="en-US" sz="1100" spc="-3">
                <a:solidFill>
                  <a:prstClr val="black"/>
                </a:solidFill>
                <a:cs typeface="Source Sans Pro"/>
              </a:rPr>
              <a:t>mining and virtually </a:t>
            </a:r>
            <a:r>
              <a:rPr lang="en-US" sz="1100" spc="-5">
                <a:solidFill>
                  <a:prstClr val="black"/>
                </a:solidFill>
                <a:cs typeface="Source Sans Pro"/>
              </a:rPr>
              <a:t>zero ore </a:t>
            </a:r>
            <a:r>
              <a:rPr lang="en-US" sz="1100" spc="-3">
                <a:solidFill>
                  <a:prstClr val="black"/>
                </a:solidFill>
                <a:cs typeface="Source Sans Pro"/>
              </a:rPr>
              <a:t>dressing </a:t>
            </a:r>
            <a:r>
              <a:rPr lang="en-US" sz="1100" spc="-11">
                <a:solidFill>
                  <a:prstClr val="black"/>
                </a:solidFill>
                <a:cs typeface="Source Sans Pro"/>
              </a:rPr>
              <a:t>costs</a:t>
            </a:r>
            <a:endParaRPr lang="en-US" sz="1100">
              <a:solidFill>
                <a:prstClr val="black"/>
              </a:solidFill>
              <a:cs typeface="Source Sans Pro"/>
            </a:endParaRPr>
          </a:p>
          <a:p>
            <a:pPr marL="176213" marR="36398" lvl="1" indent="-168275" defTabSz="489844">
              <a:spcBef>
                <a:spcPts val="643"/>
              </a:spcBef>
              <a:buClr>
                <a:srgbClr val="186786"/>
              </a:buClr>
              <a:buFont typeface="Arial"/>
              <a:buChar char="•"/>
              <a:defRPr/>
            </a:pPr>
            <a:r>
              <a:rPr lang="en-CA" sz="1100" spc="-5">
                <a:solidFill>
                  <a:srgbClr val="186786"/>
                </a:solidFill>
                <a:latin typeface="+mj-lt"/>
              </a:rPr>
              <a:t>~80% of </a:t>
            </a:r>
            <a:r>
              <a:rPr lang="en-CA" sz="1100" spc="-5">
                <a:solidFill>
                  <a:srgbClr val="186786"/>
                </a:solidFill>
                <a:latin typeface="+mj-lt"/>
                <a:cs typeface="Source Sans Pro"/>
              </a:rPr>
              <a:t>manganese </a:t>
            </a:r>
            <a:r>
              <a:rPr lang="en-CA" sz="1100" spc="-3">
                <a:solidFill>
                  <a:srgbClr val="186786"/>
                </a:solidFill>
                <a:latin typeface="+mj-lt"/>
                <a:cs typeface="Source Sans Pro"/>
              </a:rPr>
              <a:t>is </a:t>
            </a:r>
            <a:r>
              <a:rPr lang="en-CA" sz="1100" spc="-8">
                <a:solidFill>
                  <a:srgbClr val="186786"/>
                </a:solidFill>
                <a:latin typeface="+mj-lt"/>
                <a:cs typeface="Source Sans Pro"/>
              </a:rPr>
              <a:t>contained </a:t>
            </a:r>
            <a:r>
              <a:rPr lang="en-CA" sz="1100" spc="-3">
                <a:solidFill>
                  <a:srgbClr val="186786"/>
                </a:solidFill>
                <a:latin typeface="+mj-lt"/>
                <a:cs typeface="Source Sans Pro"/>
              </a:rPr>
              <a:t>in </a:t>
            </a:r>
            <a:r>
              <a:rPr lang="en-CA" sz="1100" spc="-5">
                <a:solidFill>
                  <a:srgbClr val="186786"/>
                </a:solidFill>
                <a:latin typeface="+mj-lt"/>
                <a:cs typeface="Source Sans Pro"/>
              </a:rPr>
              <a:t>easily leachable manganese </a:t>
            </a:r>
            <a:r>
              <a:rPr lang="en-CA" sz="1100" spc="-8">
                <a:solidFill>
                  <a:srgbClr val="186786"/>
                </a:solidFill>
                <a:latin typeface="+mj-lt"/>
                <a:cs typeface="Source Sans Pro"/>
              </a:rPr>
              <a:t>carbonate minerals </a:t>
            </a:r>
            <a:r>
              <a:rPr lang="en-CA" sz="1100" spc="-5">
                <a:solidFill>
                  <a:prstClr val="black"/>
                </a:solidFill>
                <a:cs typeface="Source Sans Pro"/>
              </a:rPr>
              <a:t>that require </a:t>
            </a:r>
            <a:r>
              <a:rPr lang="en-CA" sz="1100" spc="-3">
                <a:solidFill>
                  <a:prstClr val="black"/>
                </a:solidFill>
                <a:cs typeface="Source Sans Pro"/>
              </a:rPr>
              <a:t>no </a:t>
            </a:r>
            <a:r>
              <a:rPr lang="en-CA" sz="1100" spc="-5">
                <a:solidFill>
                  <a:prstClr val="black"/>
                </a:solidFill>
                <a:cs typeface="Source Sans Pro"/>
              </a:rPr>
              <a:t>calcination </a:t>
            </a:r>
            <a:r>
              <a:rPr lang="en-CA" sz="1100" spc="-3">
                <a:solidFill>
                  <a:prstClr val="black"/>
                </a:solidFill>
                <a:cs typeface="Source Sans Pro"/>
              </a:rPr>
              <a:t>or chemical </a:t>
            </a:r>
            <a:r>
              <a:rPr lang="en-CA" sz="1100" spc="-5">
                <a:solidFill>
                  <a:prstClr val="black"/>
                </a:solidFill>
                <a:cs typeface="Source Sans Pro"/>
              </a:rPr>
              <a:t>reduction </a:t>
            </a:r>
            <a:r>
              <a:rPr lang="en-CA" sz="1100" spc="-3">
                <a:solidFill>
                  <a:prstClr val="black"/>
                </a:solidFill>
                <a:cs typeface="Source Sans Pro"/>
              </a:rPr>
              <a:t>prior </a:t>
            </a:r>
            <a:r>
              <a:rPr lang="en-CA" sz="1100" spc="-8">
                <a:solidFill>
                  <a:prstClr val="black"/>
                </a:solidFill>
                <a:cs typeface="Source Sans Pro"/>
              </a:rPr>
              <a:t>to </a:t>
            </a:r>
            <a:r>
              <a:rPr lang="en-CA" sz="1100" spc="-5">
                <a:solidFill>
                  <a:prstClr val="black"/>
                </a:solidFill>
                <a:cs typeface="Source Sans Pro"/>
              </a:rPr>
              <a:t>leaching, unlike manganese oxide</a:t>
            </a:r>
            <a:r>
              <a:rPr lang="en-CA" sz="1100" spc="8">
                <a:solidFill>
                  <a:prstClr val="black"/>
                </a:solidFill>
                <a:cs typeface="Source Sans Pro"/>
              </a:rPr>
              <a:t> </a:t>
            </a:r>
            <a:r>
              <a:rPr lang="en-CA" sz="1100" spc="-5">
                <a:solidFill>
                  <a:prstClr val="black"/>
                </a:solidFill>
                <a:cs typeface="Source Sans Pro"/>
              </a:rPr>
              <a:t>ores</a:t>
            </a:r>
            <a:endParaRPr lang="en-CA" sz="1100">
              <a:solidFill>
                <a:prstClr val="black"/>
              </a:solidFill>
              <a:cs typeface="Source Sans Pro"/>
            </a:endParaRPr>
          </a:p>
          <a:p>
            <a:pPr marL="176213" marR="2721" lvl="1" indent="-168275" defTabSz="489844">
              <a:spcBef>
                <a:spcPts val="643"/>
              </a:spcBef>
              <a:buClr>
                <a:srgbClr val="186786"/>
              </a:buClr>
              <a:buFont typeface="Arial"/>
              <a:buChar char="•"/>
              <a:defRPr/>
            </a:pPr>
            <a:r>
              <a:rPr lang="en-CA" sz="1100" spc="-5">
                <a:solidFill>
                  <a:prstClr val="black"/>
                </a:solidFill>
                <a:cs typeface="Source Sans Pro"/>
              </a:rPr>
              <a:t>98.3% of </a:t>
            </a:r>
            <a:r>
              <a:rPr lang="en-CA" sz="1100" spc="-8" err="1">
                <a:solidFill>
                  <a:prstClr val="black"/>
                </a:solidFill>
                <a:cs typeface="Source Sans Pro"/>
              </a:rPr>
              <a:t>Chvaletice</a:t>
            </a:r>
            <a:r>
              <a:rPr lang="en-CA" sz="1100" spc="-8">
                <a:solidFill>
                  <a:prstClr val="black"/>
                </a:solidFill>
                <a:cs typeface="Source Sans Pro"/>
              </a:rPr>
              <a:t> resource </a:t>
            </a:r>
            <a:r>
              <a:rPr lang="en-CA" sz="1100" spc="-3">
                <a:solidFill>
                  <a:prstClr val="black"/>
                </a:solidFill>
                <a:cs typeface="Source Sans Pro"/>
              </a:rPr>
              <a:t>is </a:t>
            </a:r>
            <a:r>
              <a:rPr lang="en-CA" sz="1100" spc="-5">
                <a:solidFill>
                  <a:prstClr val="black"/>
                </a:solidFill>
                <a:cs typeface="Source Sans Pro"/>
              </a:rPr>
              <a:t>now </a:t>
            </a:r>
            <a:r>
              <a:rPr lang="en-CA" sz="1100" spc="-3">
                <a:solidFill>
                  <a:prstClr val="black"/>
                </a:solidFill>
                <a:cs typeface="Source Sans Pro"/>
              </a:rPr>
              <a:t>classified in </a:t>
            </a:r>
            <a:r>
              <a:rPr lang="en-CA" sz="1100" spc="-5">
                <a:solidFill>
                  <a:prstClr val="black"/>
                </a:solidFill>
                <a:cs typeface="Source Sans Pro"/>
              </a:rPr>
              <a:t>Measured </a:t>
            </a:r>
            <a:r>
              <a:rPr lang="en-CA" sz="1100" spc="-8">
                <a:solidFill>
                  <a:prstClr val="black"/>
                </a:solidFill>
                <a:cs typeface="Source Sans Pro"/>
              </a:rPr>
              <a:t>category</a:t>
            </a:r>
            <a:endParaRPr lang="en-CA" sz="1100">
              <a:solidFill>
                <a:prstClr val="black"/>
              </a:solidFill>
              <a:cs typeface="Source Sans Pro"/>
            </a:endParaRPr>
          </a:p>
          <a:p>
            <a:pPr marL="227233" marR="2721" lvl="1" indent="-94907" algn="just" defTabSz="489844">
              <a:spcBef>
                <a:spcPts val="643"/>
              </a:spcBef>
              <a:buClr>
                <a:srgbClr val="186786"/>
              </a:buClr>
              <a:buFont typeface="Arial"/>
              <a:buChar char="•"/>
              <a:tabLst>
                <a:tab pos="227233" algn="l"/>
              </a:tabLst>
              <a:defRPr/>
            </a:pPr>
            <a:endParaRPr sz="1100">
              <a:solidFill>
                <a:prstClr val="black"/>
              </a:solidFill>
              <a:cs typeface="Source Sans Pro"/>
            </a:endParaRPr>
          </a:p>
        </p:txBody>
      </p:sp>
      <p:graphicFrame>
        <p:nvGraphicFramePr>
          <p:cNvPr id="5" name="object 5"/>
          <p:cNvGraphicFramePr>
            <a:graphicFrameLocks noGrp="1"/>
          </p:cNvGraphicFramePr>
          <p:nvPr>
            <p:extLst>
              <p:ext uri="{D42A27DB-BD31-4B8C-83A1-F6EECF244321}">
                <p14:modId xmlns:p14="http://schemas.microsoft.com/office/powerpoint/2010/main" val="3109609195"/>
              </p:ext>
            </p:extLst>
          </p:nvPr>
        </p:nvGraphicFramePr>
        <p:xfrm>
          <a:off x="381000" y="1395554"/>
          <a:ext cx="5963652" cy="3031364"/>
        </p:xfrm>
        <a:graphic>
          <a:graphicData uri="http://schemas.openxmlformats.org/drawingml/2006/table">
            <a:tbl>
              <a:tblPr firstRow="1" bandRow="1">
                <a:tableStyleId>{2D5ABB26-0587-4C30-8999-92F81FD0307C}</a:tableStyleId>
              </a:tblPr>
              <a:tblGrid>
                <a:gridCol w="1073090">
                  <a:extLst>
                    <a:ext uri="{9D8B030D-6E8A-4147-A177-3AD203B41FA5}">
                      <a16:colId xmlns:a16="http://schemas.microsoft.com/office/drawing/2014/main" val="20000"/>
                    </a:ext>
                  </a:extLst>
                </a:gridCol>
                <a:gridCol w="893467">
                  <a:extLst>
                    <a:ext uri="{9D8B030D-6E8A-4147-A177-3AD203B41FA5}">
                      <a16:colId xmlns:a16="http://schemas.microsoft.com/office/drawing/2014/main" val="20001"/>
                    </a:ext>
                  </a:extLst>
                </a:gridCol>
                <a:gridCol w="868036">
                  <a:extLst>
                    <a:ext uri="{9D8B030D-6E8A-4147-A177-3AD203B41FA5}">
                      <a16:colId xmlns:a16="http://schemas.microsoft.com/office/drawing/2014/main" val="20002"/>
                    </a:ext>
                  </a:extLst>
                </a:gridCol>
                <a:gridCol w="993008">
                  <a:extLst>
                    <a:ext uri="{9D8B030D-6E8A-4147-A177-3AD203B41FA5}">
                      <a16:colId xmlns:a16="http://schemas.microsoft.com/office/drawing/2014/main" val="20003"/>
                    </a:ext>
                  </a:extLst>
                </a:gridCol>
                <a:gridCol w="712017">
                  <a:extLst>
                    <a:ext uri="{9D8B030D-6E8A-4147-A177-3AD203B41FA5}">
                      <a16:colId xmlns:a16="http://schemas.microsoft.com/office/drawing/2014/main" val="20004"/>
                    </a:ext>
                  </a:extLst>
                </a:gridCol>
                <a:gridCol w="712017">
                  <a:extLst>
                    <a:ext uri="{9D8B030D-6E8A-4147-A177-3AD203B41FA5}">
                      <a16:colId xmlns:a16="http://schemas.microsoft.com/office/drawing/2014/main" val="20005"/>
                    </a:ext>
                  </a:extLst>
                </a:gridCol>
                <a:gridCol w="712017">
                  <a:extLst>
                    <a:ext uri="{9D8B030D-6E8A-4147-A177-3AD203B41FA5}">
                      <a16:colId xmlns:a16="http://schemas.microsoft.com/office/drawing/2014/main" val="20006"/>
                    </a:ext>
                  </a:extLst>
                </a:gridCol>
              </a:tblGrid>
              <a:tr h="261935">
                <a:tc gridSpan="7">
                  <a:txBody>
                    <a:bodyPr/>
                    <a:lstStyle/>
                    <a:p>
                      <a:pPr marL="7938" indent="0" algn="ctr">
                        <a:lnSpc>
                          <a:spcPct val="100000"/>
                        </a:lnSpc>
                        <a:spcBef>
                          <a:spcPts val="715"/>
                        </a:spcBef>
                        <a:tabLst/>
                      </a:pPr>
                      <a:r>
                        <a:rPr sz="1000" b="0" spc="-10" err="1">
                          <a:solidFill>
                            <a:schemeClr val="tx1"/>
                          </a:solidFill>
                          <a:latin typeface="+mj-lt"/>
                          <a:cs typeface="Source Sans Pro"/>
                        </a:rPr>
                        <a:t>Chvaletice</a:t>
                      </a:r>
                      <a:r>
                        <a:rPr sz="1000" b="0" spc="-10">
                          <a:solidFill>
                            <a:schemeClr val="tx1"/>
                          </a:solidFill>
                          <a:latin typeface="+mj-lt"/>
                          <a:cs typeface="Source Sans Pro"/>
                        </a:rPr>
                        <a:t> Mineral Resource </a:t>
                      </a:r>
                      <a:r>
                        <a:rPr sz="1000" b="0" spc="-20">
                          <a:solidFill>
                            <a:schemeClr val="tx1"/>
                          </a:solidFill>
                          <a:latin typeface="+mj-lt"/>
                          <a:cs typeface="Source Sans Pro"/>
                        </a:rPr>
                        <a:t>Statement, </a:t>
                      </a:r>
                      <a:r>
                        <a:rPr sz="1000" b="0" spc="-10">
                          <a:solidFill>
                            <a:schemeClr val="tx1"/>
                          </a:solidFill>
                          <a:latin typeface="+mj-lt"/>
                          <a:cs typeface="Source Sans Pro"/>
                        </a:rPr>
                        <a:t>Effective </a:t>
                      </a:r>
                      <a:r>
                        <a:rPr sz="1000" b="0" spc="-20">
                          <a:solidFill>
                            <a:schemeClr val="tx1"/>
                          </a:solidFill>
                          <a:latin typeface="+mj-lt"/>
                          <a:cs typeface="Source Sans Pro"/>
                        </a:rPr>
                        <a:t>Date </a:t>
                      </a:r>
                      <a:r>
                        <a:rPr sz="1000" b="0" spc="-5">
                          <a:solidFill>
                            <a:schemeClr val="tx1"/>
                          </a:solidFill>
                          <a:latin typeface="+mj-lt"/>
                          <a:cs typeface="Source Sans Pro"/>
                        </a:rPr>
                        <a:t>December </a:t>
                      </a:r>
                      <a:r>
                        <a:rPr sz="1000" b="0">
                          <a:solidFill>
                            <a:schemeClr val="tx1"/>
                          </a:solidFill>
                          <a:latin typeface="+mj-lt"/>
                          <a:cs typeface="Source Sans Pro"/>
                        </a:rPr>
                        <a:t>8,</a:t>
                      </a:r>
                      <a:r>
                        <a:rPr sz="1000" b="0" spc="-65">
                          <a:solidFill>
                            <a:schemeClr val="tx1"/>
                          </a:solidFill>
                          <a:latin typeface="+mj-lt"/>
                          <a:cs typeface="Source Sans Pro"/>
                        </a:rPr>
                        <a:t> </a:t>
                      </a:r>
                      <a:r>
                        <a:rPr sz="1000" b="0">
                          <a:solidFill>
                            <a:schemeClr val="tx1"/>
                          </a:solidFill>
                          <a:latin typeface="+mj-lt"/>
                          <a:cs typeface="Source Sans Pro"/>
                        </a:rPr>
                        <a:t>2018</a:t>
                      </a:r>
                      <a:r>
                        <a:rPr lang="en-US" sz="1000" b="0">
                          <a:solidFill>
                            <a:schemeClr val="tx1"/>
                          </a:solidFill>
                          <a:latin typeface="+mj-lt"/>
                          <a:cs typeface="Source Sans Pro"/>
                        </a:rPr>
                        <a:t>*</a:t>
                      </a:r>
                      <a:endParaRPr sz="1000" b="0">
                        <a:solidFill>
                          <a:schemeClr val="tx1"/>
                        </a:solidFill>
                        <a:latin typeface="+mj-lt"/>
                        <a:cs typeface="Source Sans Pro"/>
                      </a:endParaRPr>
                    </a:p>
                  </a:txBody>
                  <a:tcPr marL="0" marR="0" marT="48646" marB="0">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52465">
                <a:tc>
                  <a:txBody>
                    <a:bodyPr/>
                    <a:lstStyle/>
                    <a:p>
                      <a:pPr marL="0" marR="0" algn="ctr">
                        <a:spcBef>
                          <a:spcPts val="0"/>
                        </a:spcBef>
                        <a:spcAft>
                          <a:spcPts val="0"/>
                        </a:spcAft>
                      </a:pPr>
                      <a:r>
                        <a:rPr lang="en-CA" sz="1000">
                          <a:solidFill>
                            <a:schemeClr val="bg1"/>
                          </a:solidFill>
                          <a:effectLst/>
                          <a:latin typeface="+mn-lt"/>
                          <a:ea typeface="Calibri" panose="020F0502020204030204" pitchFamily="34" charset="0"/>
                          <a:cs typeface="Times New Roman" panose="02020603050405020304" pitchFamily="18" charset="0"/>
                        </a:rPr>
                        <a:t>Tailings Cell #</a:t>
                      </a:r>
                    </a:p>
                  </a:txBody>
                  <a:tcPr marL="9525" marR="9525" marT="9525"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accent1"/>
                    </a:solidFill>
                  </a:tcPr>
                </a:tc>
                <a:tc>
                  <a:txBody>
                    <a:bodyPr/>
                    <a:lstStyle/>
                    <a:p>
                      <a:pPr marL="0" marR="0" algn="ctr">
                        <a:spcBef>
                          <a:spcPts val="0"/>
                        </a:spcBef>
                        <a:spcAft>
                          <a:spcPts val="0"/>
                        </a:spcAft>
                      </a:pPr>
                      <a:r>
                        <a:rPr lang="en-CA" sz="1000">
                          <a:solidFill>
                            <a:schemeClr val="tx2"/>
                          </a:solidFill>
                          <a:effectLst/>
                          <a:latin typeface="+mj-lt"/>
                          <a:ea typeface="Calibri" panose="020F0502020204030204" pitchFamily="34" charset="0"/>
                          <a:cs typeface="Times New Roman" panose="02020603050405020304" pitchFamily="18" charset="0"/>
                        </a:rPr>
                        <a:t>Classification</a:t>
                      </a:r>
                    </a:p>
                  </a:txBody>
                  <a:tcPr marL="9525" marR="9525" marT="9525"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L="0" marR="0" algn="ctr">
                        <a:spcBef>
                          <a:spcPts val="0"/>
                        </a:spcBef>
                        <a:spcAft>
                          <a:spcPts val="0"/>
                        </a:spcAft>
                      </a:pPr>
                      <a:r>
                        <a:rPr lang="en-CA" sz="1000">
                          <a:solidFill>
                            <a:schemeClr val="tx2"/>
                          </a:solidFill>
                          <a:effectLst/>
                          <a:latin typeface="+mj-lt"/>
                          <a:ea typeface="Calibri" panose="020F0502020204030204" pitchFamily="34" charset="0"/>
                          <a:cs typeface="Times New Roman" panose="02020603050405020304" pitchFamily="18" charset="0"/>
                        </a:rPr>
                        <a:t>Volume  </a:t>
                      </a:r>
                      <a:br>
                        <a:rPr lang="en-CA" sz="1000">
                          <a:solidFill>
                            <a:schemeClr val="tx2"/>
                          </a:solidFill>
                          <a:effectLst/>
                          <a:latin typeface="+mj-lt"/>
                          <a:ea typeface="Calibri" panose="020F0502020204030204" pitchFamily="34" charset="0"/>
                          <a:cs typeface="Times New Roman" panose="02020603050405020304" pitchFamily="18" charset="0"/>
                        </a:rPr>
                      </a:br>
                      <a:r>
                        <a:rPr lang="en-CA" sz="1000">
                          <a:solidFill>
                            <a:schemeClr val="tx2"/>
                          </a:solidFill>
                          <a:effectLst/>
                          <a:latin typeface="+mj-lt"/>
                          <a:ea typeface="Calibri" panose="020F0502020204030204" pitchFamily="34" charset="0"/>
                          <a:cs typeface="Times New Roman" panose="02020603050405020304" pitchFamily="18" charset="0"/>
                        </a:rPr>
                        <a:t>(m</a:t>
                      </a:r>
                      <a:r>
                        <a:rPr lang="en-CA" sz="1000" baseline="30000">
                          <a:solidFill>
                            <a:schemeClr val="tx2"/>
                          </a:solidFill>
                          <a:effectLst/>
                          <a:latin typeface="+mj-lt"/>
                          <a:ea typeface="Calibri" panose="020F0502020204030204" pitchFamily="34" charset="0"/>
                          <a:cs typeface="Times New Roman" panose="02020603050405020304" pitchFamily="18" charset="0"/>
                        </a:rPr>
                        <a:t>3</a:t>
                      </a:r>
                      <a:r>
                        <a:rPr lang="en-CA" sz="1000">
                          <a:solidFill>
                            <a:schemeClr val="tx2"/>
                          </a:solidFill>
                          <a:effectLst/>
                          <a:latin typeface="+mj-lt"/>
                          <a:ea typeface="Calibri" panose="020F0502020204030204" pitchFamily="34" charset="0"/>
                          <a:cs typeface="Times New Roman" panose="02020603050405020304" pitchFamily="18" charset="0"/>
                        </a:rPr>
                        <a:t>)</a:t>
                      </a:r>
                    </a:p>
                  </a:txBody>
                  <a:tcPr marL="9525" marR="9525" marT="9525"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L="0" marR="0" algn="ctr">
                        <a:spcBef>
                          <a:spcPts val="0"/>
                        </a:spcBef>
                        <a:spcAft>
                          <a:spcPts val="0"/>
                        </a:spcAft>
                      </a:pPr>
                      <a:r>
                        <a:rPr lang="en-CA" sz="1000">
                          <a:solidFill>
                            <a:schemeClr val="tx2"/>
                          </a:solidFill>
                          <a:effectLst/>
                          <a:latin typeface="+mj-lt"/>
                          <a:ea typeface="Calibri" panose="020F0502020204030204" pitchFamily="34" charset="0"/>
                          <a:cs typeface="Times New Roman" panose="02020603050405020304" pitchFamily="18" charset="0"/>
                        </a:rPr>
                        <a:t>Tonnage </a:t>
                      </a:r>
                      <a:br>
                        <a:rPr lang="en-CA" sz="1000">
                          <a:solidFill>
                            <a:schemeClr val="tx2"/>
                          </a:solidFill>
                          <a:effectLst/>
                          <a:latin typeface="+mj-lt"/>
                          <a:ea typeface="Calibri" panose="020F0502020204030204" pitchFamily="34" charset="0"/>
                          <a:cs typeface="Times New Roman" panose="02020603050405020304" pitchFamily="18" charset="0"/>
                        </a:rPr>
                      </a:br>
                      <a:r>
                        <a:rPr lang="en-CA" sz="1000">
                          <a:solidFill>
                            <a:schemeClr val="tx2"/>
                          </a:solidFill>
                          <a:effectLst/>
                          <a:latin typeface="+mj-lt"/>
                          <a:ea typeface="Calibri" panose="020F0502020204030204" pitchFamily="34" charset="0"/>
                          <a:cs typeface="Times New Roman" panose="02020603050405020304" pitchFamily="18" charset="0"/>
                        </a:rPr>
                        <a:t>(MT)</a:t>
                      </a:r>
                    </a:p>
                  </a:txBody>
                  <a:tcPr marL="9525" marR="9525" marT="9525"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L="0" marR="0" algn="ctr">
                        <a:spcBef>
                          <a:spcPts val="0"/>
                        </a:spcBef>
                        <a:spcAft>
                          <a:spcPts val="0"/>
                        </a:spcAft>
                      </a:pPr>
                      <a:r>
                        <a:rPr lang="en-CA" sz="1000">
                          <a:solidFill>
                            <a:schemeClr val="tx2"/>
                          </a:solidFill>
                          <a:effectLst/>
                          <a:latin typeface="+mj-lt"/>
                          <a:ea typeface="Calibri" panose="020F0502020204030204" pitchFamily="34" charset="0"/>
                          <a:cs typeface="Times New Roman" panose="02020603050405020304" pitchFamily="18" charset="0"/>
                        </a:rPr>
                        <a:t>Dry In-situ  </a:t>
                      </a:r>
                      <a:br>
                        <a:rPr lang="en-CA" sz="1000">
                          <a:solidFill>
                            <a:schemeClr val="tx2"/>
                          </a:solidFill>
                          <a:effectLst/>
                          <a:latin typeface="+mj-lt"/>
                          <a:ea typeface="Calibri" panose="020F0502020204030204" pitchFamily="34" charset="0"/>
                          <a:cs typeface="Times New Roman" panose="02020603050405020304" pitchFamily="18" charset="0"/>
                        </a:rPr>
                      </a:br>
                      <a:r>
                        <a:rPr lang="en-CA" sz="1000">
                          <a:solidFill>
                            <a:schemeClr val="tx2"/>
                          </a:solidFill>
                          <a:effectLst/>
                          <a:latin typeface="+mj-lt"/>
                          <a:ea typeface="Calibri" panose="020F0502020204030204" pitchFamily="34" charset="0"/>
                          <a:cs typeface="Times New Roman" panose="02020603050405020304" pitchFamily="18" charset="0"/>
                        </a:rPr>
                        <a:t>Bulk Density  </a:t>
                      </a:r>
                      <a:br>
                        <a:rPr lang="en-CA" sz="1000">
                          <a:solidFill>
                            <a:schemeClr val="tx2"/>
                          </a:solidFill>
                          <a:effectLst/>
                          <a:latin typeface="+mj-lt"/>
                          <a:ea typeface="Calibri" panose="020F0502020204030204" pitchFamily="34" charset="0"/>
                          <a:cs typeface="Times New Roman" panose="02020603050405020304" pitchFamily="18" charset="0"/>
                        </a:rPr>
                      </a:br>
                      <a:r>
                        <a:rPr lang="en-CA" sz="1000">
                          <a:solidFill>
                            <a:schemeClr val="tx2"/>
                          </a:solidFill>
                          <a:effectLst/>
                          <a:latin typeface="+mj-lt"/>
                          <a:ea typeface="Calibri" panose="020F0502020204030204" pitchFamily="34" charset="0"/>
                          <a:cs typeface="Times New Roman" panose="02020603050405020304" pitchFamily="18" charset="0"/>
                        </a:rPr>
                        <a:t>(t/m</a:t>
                      </a:r>
                      <a:r>
                        <a:rPr lang="en-CA" sz="1000" baseline="30000">
                          <a:solidFill>
                            <a:schemeClr val="tx2"/>
                          </a:solidFill>
                          <a:effectLst/>
                          <a:latin typeface="+mj-lt"/>
                          <a:ea typeface="Calibri" panose="020F0502020204030204" pitchFamily="34" charset="0"/>
                          <a:cs typeface="Times New Roman" panose="02020603050405020304" pitchFamily="18" charset="0"/>
                        </a:rPr>
                        <a:t>3</a:t>
                      </a:r>
                      <a:r>
                        <a:rPr lang="en-CA" sz="1000">
                          <a:solidFill>
                            <a:schemeClr val="tx2"/>
                          </a:solidFill>
                          <a:effectLst/>
                          <a:latin typeface="+mj-lt"/>
                          <a:ea typeface="Calibri" panose="020F0502020204030204" pitchFamily="34" charset="0"/>
                          <a:cs typeface="Times New Roman" panose="02020603050405020304" pitchFamily="18" charset="0"/>
                        </a:rPr>
                        <a:t>)</a:t>
                      </a:r>
                    </a:p>
                  </a:txBody>
                  <a:tcPr marL="9525" marR="9525" marT="9525"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L="0" marR="0" algn="ctr">
                        <a:spcBef>
                          <a:spcPts val="0"/>
                        </a:spcBef>
                        <a:spcAft>
                          <a:spcPts val="0"/>
                        </a:spcAft>
                      </a:pPr>
                      <a:r>
                        <a:rPr lang="en-CA" sz="1000">
                          <a:solidFill>
                            <a:schemeClr val="tx2"/>
                          </a:solidFill>
                          <a:effectLst/>
                          <a:latin typeface="+mj-lt"/>
                          <a:ea typeface="Calibri" panose="020F0502020204030204" pitchFamily="34" charset="0"/>
                          <a:cs typeface="Times New Roman" panose="02020603050405020304" pitchFamily="18" charset="0"/>
                        </a:rPr>
                        <a:t>Total </a:t>
                      </a:r>
                      <a:br>
                        <a:rPr lang="en-CA" sz="1000">
                          <a:solidFill>
                            <a:schemeClr val="tx2"/>
                          </a:solidFill>
                          <a:effectLst/>
                          <a:latin typeface="+mj-lt"/>
                          <a:ea typeface="Calibri" panose="020F0502020204030204" pitchFamily="34" charset="0"/>
                          <a:cs typeface="Times New Roman" panose="02020603050405020304" pitchFamily="18" charset="0"/>
                        </a:rPr>
                      </a:br>
                      <a:r>
                        <a:rPr lang="en-CA" sz="1000">
                          <a:solidFill>
                            <a:schemeClr val="tx2"/>
                          </a:solidFill>
                          <a:effectLst/>
                          <a:latin typeface="+mj-lt"/>
                          <a:ea typeface="Calibri" panose="020F0502020204030204" pitchFamily="34" charset="0"/>
                          <a:cs typeface="Times New Roman" panose="02020603050405020304" pitchFamily="18" charset="0"/>
                        </a:rPr>
                        <a:t>Mn (%)</a:t>
                      </a:r>
                    </a:p>
                  </a:txBody>
                  <a:tcPr marL="9525" marR="9525" marT="9525"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L="0" marR="0" algn="ctr">
                        <a:spcBef>
                          <a:spcPts val="0"/>
                        </a:spcBef>
                        <a:spcAft>
                          <a:spcPts val="0"/>
                        </a:spcAft>
                      </a:pPr>
                      <a:r>
                        <a:rPr lang="en-CA" sz="1000">
                          <a:solidFill>
                            <a:schemeClr val="tx2"/>
                          </a:solidFill>
                          <a:effectLst/>
                          <a:latin typeface="+mj-lt"/>
                          <a:ea typeface="Calibri" panose="020F0502020204030204" pitchFamily="34" charset="0"/>
                          <a:cs typeface="Times New Roman" panose="02020603050405020304" pitchFamily="18" charset="0"/>
                        </a:rPr>
                        <a:t>Soluble</a:t>
                      </a:r>
                      <a:br>
                        <a:rPr lang="en-CA" sz="1000">
                          <a:solidFill>
                            <a:schemeClr val="tx2"/>
                          </a:solidFill>
                          <a:effectLst/>
                          <a:latin typeface="+mj-lt"/>
                          <a:ea typeface="Calibri" panose="020F0502020204030204" pitchFamily="34" charset="0"/>
                          <a:cs typeface="Times New Roman" panose="02020603050405020304" pitchFamily="18" charset="0"/>
                        </a:rPr>
                      </a:br>
                      <a:r>
                        <a:rPr lang="en-CA" sz="1000">
                          <a:solidFill>
                            <a:schemeClr val="tx2"/>
                          </a:solidFill>
                          <a:effectLst/>
                          <a:latin typeface="+mj-lt"/>
                          <a:ea typeface="Calibri" panose="020F0502020204030204" pitchFamily="34" charset="0"/>
                          <a:cs typeface="Times New Roman" panose="02020603050405020304" pitchFamily="18" charset="0"/>
                        </a:rPr>
                        <a:t> Mn (%)</a:t>
                      </a:r>
                    </a:p>
                  </a:txBody>
                  <a:tcPr marL="9525" marR="9525" marT="9525"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alpha val="19999"/>
                      </a:schemeClr>
                    </a:solidFill>
                  </a:tcPr>
                </a:tc>
                <a:extLst>
                  <a:ext uri="{0D108BD9-81ED-4DB2-BD59-A6C34878D82A}">
                    <a16:rowId xmlns:a16="http://schemas.microsoft.com/office/drawing/2014/main" val="10001"/>
                  </a:ext>
                </a:extLst>
              </a:tr>
              <a:tr h="235218">
                <a:tc rowSpan="2">
                  <a:txBody>
                    <a:bodyPr/>
                    <a:lstStyle/>
                    <a:p>
                      <a:pPr>
                        <a:lnSpc>
                          <a:spcPct val="100000"/>
                        </a:lnSpc>
                        <a:spcBef>
                          <a:spcPts val="50"/>
                        </a:spcBef>
                      </a:pPr>
                      <a:endParaRPr sz="1000" b="0">
                        <a:latin typeface="+mn-lt"/>
                        <a:cs typeface="Times New Roman"/>
                      </a:endParaRPr>
                    </a:p>
                    <a:p>
                      <a:pPr algn="ctr">
                        <a:lnSpc>
                          <a:spcPct val="100000"/>
                        </a:lnSpc>
                      </a:pPr>
                      <a:r>
                        <a:rPr sz="1000" b="0">
                          <a:solidFill>
                            <a:srgbClr val="FFFFFF"/>
                          </a:solidFill>
                          <a:latin typeface="+mn-lt"/>
                          <a:cs typeface="Source Sans Pro"/>
                        </a:rPr>
                        <a:t>#1</a:t>
                      </a:r>
                      <a:endParaRPr sz="1000" b="0">
                        <a:latin typeface="+mn-lt"/>
                        <a:cs typeface="Source Sans Pro"/>
                      </a:endParaRPr>
                    </a:p>
                  </a:txBody>
                  <a:tcPr marL="0" marR="0" marT="3402"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1"/>
                    </a:solidFill>
                  </a:tcPr>
                </a:tc>
                <a:tc>
                  <a:txBody>
                    <a:bodyPr/>
                    <a:lstStyle/>
                    <a:p>
                      <a:pPr algn="ctr">
                        <a:lnSpc>
                          <a:spcPct val="100000"/>
                        </a:lnSpc>
                        <a:spcBef>
                          <a:spcPts val="540"/>
                        </a:spcBef>
                      </a:pPr>
                      <a:r>
                        <a:rPr sz="1000" b="0" spc="-5">
                          <a:latin typeface="+mn-lt"/>
                          <a:cs typeface="Calibri"/>
                        </a:rPr>
                        <a:t>MEASURED</a:t>
                      </a:r>
                      <a:endParaRPr sz="1000" b="0">
                        <a:latin typeface="+mn-lt"/>
                        <a:cs typeface="Calibri"/>
                      </a:endParaRP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R="66675" algn="r">
                        <a:lnSpc>
                          <a:spcPct val="100000"/>
                        </a:lnSpc>
                        <a:spcBef>
                          <a:spcPts val="540"/>
                        </a:spcBef>
                      </a:pPr>
                      <a:r>
                        <a:rPr sz="1000" b="0">
                          <a:latin typeface="+mn-lt"/>
                          <a:cs typeface="Calibri"/>
                        </a:rPr>
                        <a:t>6</a:t>
                      </a:r>
                      <a:r>
                        <a:rPr sz="1000" b="0" spc="-10">
                          <a:latin typeface="+mn-lt"/>
                          <a:cs typeface="Calibri"/>
                        </a:rPr>
                        <a:t>,</a:t>
                      </a:r>
                      <a:r>
                        <a:rPr sz="1000" b="0">
                          <a:latin typeface="+mn-lt"/>
                          <a:cs typeface="Calibri"/>
                        </a:rPr>
                        <a:t>577</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R="66675" algn="r">
                        <a:lnSpc>
                          <a:spcPct val="100000"/>
                        </a:lnSpc>
                        <a:spcBef>
                          <a:spcPts val="540"/>
                        </a:spcBef>
                      </a:pPr>
                      <a:r>
                        <a:rPr sz="1000" b="0">
                          <a:latin typeface="+mn-lt"/>
                          <a:cs typeface="Calibri"/>
                        </a:rPr>
                        <a:t>10</a:t>
                      </a:r>
                      <a:r>
                        <a:rPr sz="1000" b="0" spc="-10">
                          <a:latin typeface="+mn-lt"/>
                          <a:cs typeface="Calibri"/>
                        </a:rPr>
                        <a:t>,</a:t>
                      </a:r>
                      <a:r>
                        <a:rPr sz="1000" b="0">
                          <a:latin typeface="+mn-lt"/>
                          <a:cs typeface="Calibri"/>
                        </a:rPr>
                        <a:t>029</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algn="ctr">
                        <a:lnSpc>
                          <a:spcPct val="100000"/>
                        </a:lnSpc>
                        <a:spcBef>
                          <a:spcPts val="540"/>
                        </a:spcBef>
                      </a:pPr>
                      <a:r>
                        <a:rPr sz="1000" b="0">
                          <a:latin typeface="+mn-lt"/>
                          <a:cs typeface="Calibri"/>
                        </a:rPr>
                        <a:t>1.52</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L="278765">
                        <a:lnSpc>
                          <a:spcPct val="100000"/>
                        </a:lnSpc>
                        <a:spcBef>
                          <a:spcPts val="540"/>
                        </a:spcBef>
                      </a:pPr>
                      <a:r>
                        <a:rPr sz="1000" b="0">
                          <a:latin typeface="+mn-lt"/>
                          <a:cs typeface="Calibri"/>
                        </a:rPr>
                        <a:t>7.95</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algn="ctr">
                        <a:lnSpc>
                          <a:spcPct val="100000"/>
                        </a:lnSpc>
                        <a:spcBef>
                          <a:spcPts val="540"/>
                        </a:spcBef>
                      </a:pPr>
                      <a:r>
                        <a:rPr sz="1000" b="0">
                          <a:latin typeface="+mn-lt"/>
                          <a:cs typeface="Calibri"/>
                        </a:rPr>
                        <a:t>6.49</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extLst>
                  <a:ext uri="{0D108BD9-81ED-4DB2-BD59-A6C34878D82A}">
                    <a16:rowId xmlns:a16="http://schemas.microsoft.com/office/drawing/2014/main" val="10002"/>
                  </a:ext>
                </a:extLst>
              </a:tr>
              <a:tr h="235218">
                <a:tc vMerge="1">
                  <a:txBody>
                    <a:bodyPr/>
                    <a:lstStyle/>
                    <a:p>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86786"/>
                    </a:solidFill>
                  </a:tcPr>
                </a:tc>
                <a:tc>
                  <a:txBody>
                    <a:bodyPr/>
                    <a:lstStyle/>
                    <a:p>
                      <a:pPr algn="ctr">
                        <a:lnSpc>
                          <a:spcPct val="100000"/>
                        </a:lnSpc>
                        <a:spcBef>
                          <a:spcPts val="540"/>
                        </a:spcBef>
                      </a:pPr>
                      <a:r>
                        <a:rPr sz="1000" b="0" spc="-15">
                          <a:latin typeface="+mn-lt"/>
                          <a:cs typeface="Calibri"/>
                        </a:rPr>
                        <a:t>INDICATED</a:t>
                      </a:r>
                      <a:endParaRPr sz="1000" b="0">
                        <a:latin typeface="+mn-lt"/>
                        <a:cs typeface="Calibri"/>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R="66675" algn="r">
                        <a:lnSpc>
                          <a:spcPct val="100000"/>
                        </a:lnSpc>
                        <a:spcBef>
                          <a:spcPts val="540"/>
                        </a:spcBef>
                      </a:pPr>
                      <a:r>
                        <a:rPr sz="1000" b="0">
                          <a:latin typeface="+mn-lt"/>
                          <a:cs typeface="Calibri"/>
                        </a:rPr>
                        <a:t>160</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R="66675" algn="r">
                        <a:lnSpc>
                          <a:spcPct val="100000"/>
                        </a:lnSpc>
                        <a:spcBef>
                          <a:spcPts val="540"/>
                        </a:spcBef>
                      </a:pPr>
                      <a:r>
                        <a:rPr sz="1000" b="0">
                          <a:latin typeface="+mn-lt"/>
                          <a:cs typeface="Calibri"/>
                        </a:rPr>
                        <a:t>236</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algn="ctr">
                        <a:lnSpc>
                          <a:spcPct val="100000"/>
                        </a:lnSpc>
                        <a:spcBef>
                          <a:spcPts val="540"/>
                        </a:spcBef>
                      </a:pPr>
                      <a:r>
                        <a:rPr sz="1000" b="0">
                          <a:latin typeface="+mn-lt"/>
                          <a:cs typeface="Calibri"/>
                        </a:rPr>
                        <a:t>1.47</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L="278765">
                        <a:lnSpc>
                          <a:spcPct val="100000"/>
                        </a:lnSpc>
                        <a:spcBef>
                          <a:spcPts val="540"/>
                        </a:spcBef>
                      </a:pPr>
                      <a:r>
                        <a:rPr sz="1000" b="0">
                          <a:latin typeface="+mn-lt"/>
                          <a:cs typeface="Calibri"/>
                        </a:rPr>
                        <a:t>8.35</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algn="ctr">
                        <a:lnSpc>
                          <a:spcPct val="100000"/>
                        </a:lnSpc>
                        <a:spcBef>
                          <a:spcPts val="540"/>
                        </a:spcBef>
                      </a:pPr>
                      <a:r>
                        <a:rPr sz="1000" b="0">
                          <a:latin typeface="+mn-lt"/>
                          <a:cs typeface="Calibri"/>
                        </a:rPr>
                        <a:t>6.67</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extLst>
                  <a:ext uri="{0D108BD9-81ED-4DB2-BD59-A6C34878D82A}">
                    <a16:rowId xmlns:a16="http://schemas.microsoft.com/office/drawing/2014/main" val="10003"/>
                  </a:ext>
                </a:extLst>
              </a:tr>
              <a:tr h="235219">
                <a:tc rowSpan="2">
                  <a:txBody>
                    <a:bodyPr/>
                    <a:lstStyle/>
                    <a:p>
                      <a:pPr>
                        <a:lnSpc>
                          <a:spcPct val="100000"/>
                        </a:lnSpc>
                        <a:spcBef>
                          <a:spcPts val="50"/>
                        </a:spcBef>
                      </a:pPr>
                      <a:endParaRPr sz="1000" b="0">
                        <a:latin typeface="+mn-lt"/>
                        <a:cs typeface="Times New Roman"/>
                      </a:endParaRPr>
                    </a:p>
                    <a:p>
                      <a:pPr algn="ctr">
                        <a:lnSpc>
                          <a:spcPct val="100000"/>
                        </a:lnSpc>
                      </a:pPr>
                      <a:r>
                        <a:rPr sz="1000" b="0">
                          <a:solidFill>
                            <a:srgbClr val="FFFFFF"/>
                          </a:solidFill>
                          <a:latin typeface="+mn-lt"/>
                          <a:cs typeface="Source Sans Pro"/>
                        </a:rPr>
                        <a:t>#2</a:t>
                      </a:r>
                      <a:endParaRPr sz="1000" b="0">
                        <a:latin typeface="+mn-lt"/>
                        <a:cs typeface="Source Sans Pro"/>
                      </a:endParaRPr>
                    </a:p>
                  </a:txBody>
                  <a:tcPr marL="0" marR="0" marT="340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1"/>
                    </a:solidFill>
                  </a:tcPr>
                </a:tc>
                <a:tc>
                  <a:txBody>
                    <a:bodyPr/>
                    <a:lstStyle/>
                    <a:p>
                      <a:pPr algn="ctr">
                        <a:lnSpc>
                          <a:spcPct val="100000"/>
                        </a:lnSpc>
                        <a:spcBef>
                          <a:spcPts val="540"/>
                        </a:spcBef>
                      </a:pPr>
                      <a:r>
                        <a:rPr sz="1000" b="0" spc="-5">
                          <a:latin typeface="+mn-lt"/>
                          <a:cs typeface="Calibri"/>
                        </a:rPr>
                        <a:t>MEASURED</a:t>
                      </a:r>
                      <a:endParaRPr sz="1000" b="0">
                        <a:latin typeface="+mn-lt"/>
                        <a:cs typeface="Calibri"/>
                      </a:endParaRP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R="66675" algn="r">
                        <a:lnSpc>
                          <a:spcPct val="100000"/>
                        </a:lnSpc>
                        <a:spcBef>
                          <a:spcPts val="540"/>
                        </a:spcBef>
                      </a:pPr>
                      <a:r>
                        <a:rPr sz="1000" b="0">
                          <a:latin typeface="+mn-lt"/>
                          <a:cs typeface="Calibri"/>
                        </a:rPr>
                        <a:t>7</a:t>
                      </a:r>
                      <a:r>
                        <a:rPr sz="1000" b="0" spc="-10">
                          <a:latin typeface="+mn-lt"/>
                          <a:cs typeface="Calibri"/>
                        </a:rPr>
                        <a:t>,</a:t>
                      </a:r>
                      <a:r>
                        <a:rPr sz="1000" b="0">
                          <a:latin typeface="+mn-lt"/>
                          <a:cs typeface="Calibri"/>
                        </a:rPr>
                        <a:t>990</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R="66675" algn="r">
                        <a:lnSpc>
                          <a:spcPct val="100000"/>
                        </a:lnSpc>
                        <a:spcBef>
                          <a:spcPts val="540"/>
                        </a:spcBef>
                      </a:pPr>
                      <a:r>
                        <a:rPr sz="1000" b="0">
                          <a:latin typeface="+mn-lt"/>
                          <a:cs typeface="Calibri"/>
                        </a:rPr>
                        <a:t>12</a:t>
                      </a:r>
                      <a:r>
                        <a:rPr sz="1000" b="0" spc="-10">
                          <a:latin typeface="+mn-lt"/>
                          <a:cs typeface="Calibri"/>
                        </a:rPr>
                        <a:t>,</a:t>
                      </a:r>
                      <a:r>
                        <a:rPr sz="1000" b="0">
                          <a:latin typeface="+mn-lt"/>
                          <a:cs typeface="Calibri"/>
                        </a:rPr>
                        <a:t>201</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algn="ctr">
                        <a:lnSpc>
                          <a:spcPct val="100000"/>
                        </a:lnSpc>
                        <a:spcBef>
                          <a:spcPts val="540"/>
                        </a:spcBef>
                      </a:pPr>
                      <a:r>
                        <a:rPr sz="1000" b="0">
                          <a:latin typeface="+mn-lt"/>
                          <a:cs typeface="Calibri"/>
                        </a:rPr>
                        <a:t>1.53</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L="278765">
                        <a:lnSpc>
                          <a:spcPct val="100000"/>
                        </a:lnSpc>
                        <a:spcBef>
                          <a:spcPts val="540"/>
                        </a:spcBef>
                      </a:pPr>
                      <a:r>
                        <a:rPr sz="1000" b="0">
                          <a:latin typeface="+mn-lt"/>
                          <a:cs typeface="Calibri"/>
                        </a:rPr>
                        <a:t>6.79</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algn="ctr">
                        <a:lnSpc>
                          <a:spcPct val="100000"/>
                        </a:lnSpc>
                        <a:spcBef>
                          <a:spcPts val="540"/>
                        </a:spcBef>
                      </a:pPr>
                      <a:r>
                        <a:rPr sz="1000" b="0">
                          <a:latin typeface="+mn-lt"/>
                          <a:cs typeface="Calibri"/>
                        </a:rPr>
                        <a:t>5.42</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extLst>
                  <a:ext uri="{0D108BD9-81ED-4DB2-BD59-A6C34878D82A}">
                    <a16:rowId xmlns:a16="http://schemas.microsoft.com/office/drawing/2014/main" val="10004"/>
                  </a:ext>
                </a:extLst>
              </a:tr>
              <a:tr h="235218">
                <a:tc vMerge="1">
                  <a:txBody>
                    <a:bodyPr/>
                    <a:lstStyle/>
                    <a:p>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86786"/>
                    </a:solidFill>
                  </a:tcPr>
                </a:tc>
                <a:tc>
                  <a:txBody>
                    <a:bodyPr/>
                    <a:lstStyle/>
                    <a:p>
                      <a:pPr algn="ctr">
                        <a:lnSpc>
                          <a:spcPct val="100000"/>
                        </a:lnSpc>
                        <a:spcBef>
                          <a:spcPts val="540"/>
                        </a:spcBef>
                      </a:pPr>
                      <a:r>
                        <a:rPr sz="1000" b="0" spc="-15">
                          <a:latin typeface="+mn-lt"/>
                          <a:cs typeface="Calibri"/>
                        </a:rPr>
                        <a:t>INDICATED</a:t>
                      </a:r>
                      <a:endParaRPr sz="1000" b="0">
                        <a:latin typeface="+mn-lt"/>
                        <a:cs typeface="Calibri"/>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R="67310" algn="r">
                        <a:lnSpc>
                          <a:spcPct val="100000"/>
                        </a:lnSpc>
                        <a:spcBef>
                          <a:spcPts val="540"/>
                        </a:spcBef>
                      </a:pPr>
                      <a:r>
                        <a:rPr sz="1000" b="0">
                          <a:latin typeface="+mn-lt"/>
                          <a:cs typeface="Calibri"/>
                        </a:rPr>
                        <a:t>123</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R="66675" algn="r">
                        <a:lnSpc>
                          <a:spcPct val="100000"/>
                        </a:lnSpc>
                        <a:spcBef>
                          <a:spcPts val="540"/>
                        </a:spcBef>
                      </a:pPr>
                      <a:r>
                        <a:rPr sz="1000" b="0">
                          <a:latin typeface="+mn-lt"/>
                          <a:cs typeface="Calibri"/>
                        </a:rPr>
                        <a:t>189</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algn="ctr">
                        <a:lnSpc>
                          <a:spcPct val="100000"/>
                        </a:lnSpc>
                        <a:spcBef>
                          <a:spcPts val="540"/>
                        </a:spcBef>
                      </a:pPr>
                      <a:r>
                        <a:rPr sz="1000" b="0">
                          <a:latin typeface="+mn-lt"/>
                          <a:cs typeface="Calibri"/>
                        </a:rPr>
                        <a:t>1.55</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L="278765">
                        <a:lnSpc>
                          <a:spcPct val="100000"/>
                        </a:lnSpc>
                        <a:spcBef>
                          <a:spcPts val="540"/>
                        </a:spcBef>
                      </a:pPr>
                      <a:r>
                        <a:rPr sz="1000" b="0">
                          <a:latin typeface="+mn-lt"/>
                          <a:cs typeface="Calibri"/>
                        </a:rPr>
                        <a:t>7.22</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algn="ctr">
                        <a:lnSpc>
                          <a:spcPct val="100000"/>
                        </a:lnSpc>
                        <a:spcBef>
                          <a:spcPts val="540"/>
                        </a:spcBef>
                      </a:pPr>
                      <a:r>
                        <a:rPr sz="1000" b="0">
                          <a:latin typeface="+mn-lt"/>
                          <a:cs typeface="Calibri"/>
                        </a:rPr>
                        <a:t>5.30</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extLst>
                  <a:ext uri="{0D108BD9-81ED-4DB2-BD59-A6C34878D82A}">
                    <a16:rowId xmlns:a16="http://schemas.microsoft.com/office/drawing/2014/main" val="10005"/>
                  </a:ext>
                </a:extLst>
              </a:tr>
              <a:tr h="235218">
                <a:tc rowSpan="2">
                  <a:txBody>
                    <a:bodyPr/>
                    <a:lstStyle/>
                    <a:p>
                      <a:pPr>
                        <a:lnSpc>
                          <a:spcPct val="100000"/>
                        </a:lnSpc>
                        <a:spcBef>
                          <a:spcPts val="50"/>
                        </a:spcBef>
                      </a:pPr>
                      <a:endParaRPr sz="1000" b="0">
                        <a:latin typeface="+mn-lt"/>
                        <a:cs typeface="Times New Roman"/>
                      </a:endParaRPr>
                    </a:p>
                    <a:p>
                      <a:pPr algn="ctr">
                        <a:lnSpc>
                          <a:spcPct val="100000"/>
                        </a:lnSpc>
                      </a:pPr>
                      <a:r>
                        <a:rPr sz="1000" b="0">
                          <a:solidFill>
                            <a:srgbClr val="FFFFFF"/>
                          </a:solidFill>
                          <a:latin typeface="+mn-lt"/>
                          <a:cs typeface="Source Sans Pro"/>
                        </a:rPr>
                        <a:t>#3</a:t>
                      </a:r>
                      <a:endParaRPr sz="1000" b="0">
                        <a:latin typeface="+mn-lt"/>
                        <a:cs typeface="Source Sans Pro"/>
                      </a:endParaRPr>
                    </a:p>
                  </a:txBody>
                  <a:tcPr marL="0" marR="0" marT="340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1"/>
                    </a:solidFill>
                  </a:tcPr>
                </a:tc>
                <a:tc>
                  <a:txBody>
                    <a:bodyPr/>
                    <a:lstStyle/>
                    <a:p>
                      <a:pPr algn="ctr">
                        <a:lnSpc>
                          <a:spcPct val="100000"/>
                        </a:lnSpc>
                        <a:spcBef>
                          <a:spcPts val="540"/>
                        </a:spcBef>
                      </a:pPr>
                      <a:r>
                        <a:rPr sz="1000" b="0" spc="-5">
                          <a:latin typeface="+mn-lt"/>
                          <a:cs typeface="Calibri"/>
                        </a:rPr>
                        <a:t>MEASURED</a:t>
                      </a:r>
                      <a:endParaRPr sz="1000" b="0">
                        <a:latin typeface="+mn-lt"/>
                        <a:cs typeface="Calibri"/>
                      </a:endParaRP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R="67310" algn="r">
                        <a:lnSpc>
                          <a:spcPct val="100000"/>
                        </a:lnSpc>
                        <a:spcBef>
                          <a:spcPts val="540"/>
                        </a:spcBef>
                      </a:pPr>
                      <a:r>
                        <a:rPr sz="1000" b="0">
                          <a:latin typeface="+mn-lt"/>
                          <a:cs typeface="Calibri"/>
                        </a:rPr>
                        <a:t>2</a:t>
                      </a:r>
                      <a:r>
                        <a:rPr sz="1000" b="0" spc="-10">
                          <a:latin typeface="+mn-lt"/>
                          <a:cs typeface="Calibri"/>
                        </a:rPr>
                        <a:t>,</a:t>
                      </a:r>
                      <a:r>
                        <a:rPr sz="1000" b="0">
                          <a:latin typeface="+mn-lt"/>
                          <a:cs typeface="Calibri"/>
                        </a:rPr>
                        <a:t>942</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R="66675" algn="r">
                        <a:lnSpc>
                          <a:spcPct val="100000"/>
                        </a:lnSpc>
                        <a:spcBef>
                          <a:spcPts val="540"/>
                        </a:spcBef>
                      </a:pPr>
                      <a:r>
                        <a:rPr sz="1000" b="0">
                          <a:latin typeface="+mn-lt"/>
                          <a:cs typeface="Calibri"/>
                        </a:rPr>
                        <a:t>4</a:t>
                      </a:r>
                      <a:r>
                        <a:rPr sz="1000" b="0" spc="-10">
                          <a:latin typeface="+mn-lt"/>
                          <a:cs typeface="Calibri"/>
                        </a:rPr>
                        <a:t>,</a:t>
                      </a:r>
                      <a:r>
                        <a:rPr sz="1000" b="0">
                          <a:latin typeface="+mn-lt"/>
                          <a:cs typeface="Calibri"/>
                        </a:rPr>
                        <a:t>265</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algn="ctr">
                        <a:lnSpc>
                          <a:spcPct val="100000"/>
                        </a:lnSpc>
                        <a:spcBef>
                          <a:spcPts val="540"/>
                        </a:spcBef>
                      </a:pPr>
                      <a:r>
                        <a:rPr sz="1000" b="0">
                          <a:latin typeface="+mn-lt"/>
                          <a:cs typeface="Calibri"/>
                        </a:rPr>
                        <a:t>1.45</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L="278765">
                        <a:lnSpc>
                          <a:spcPct val="100000"/>
                        </a:lnSpc>
                        <a:spcBef>
                          <a:spcPts val="540"/>
                        </a:spcBef>
                      </a:pPr>
                      <a:r>
                        <a:rPr sz="1000" b="0">
                          <a:latin typeface="+mn-lt"/>
                          <a:cs typeface="Calibri"/>
                        </a:rPr>
                        <a:t>7.35</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algn="ctr">
                        <a:lnSpc>
                          <a:spcPct val="100000"/>
                        </a:lnSpc>
                        <a:spcBef>
                          <a:spcPts val="540"/>
                        </a:spcBef>
                      </a:pPr>
                      <a:r>
                        <a:rPr sz="1000" b="0">
                          <a:latin typeface="+mn-lt"/>
                          <a:cs typeface="Calibri"/>
                        </a:rPr>
                        <a:t>5.63</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extLst>
                  <a:ext uri="{0D108BD9-81ED-4DB2-BD59-A6C34878D82A}">
                    <a16:rowId xmlns:a16="http://schemas.microsoft.com/office/drawing/2014/main" val="10006"/>
                  </a:ext>
                </a:extLst>
              </a:tr>
              <a:tr h="235218">
                <a:tc vMerge="1">
                  <a:txBody>
                    <a:bodyPr/>
                    <a:lstStyle/>
                    <a:p>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86786"/>
                    </a:solidFill>
                  </a:tcPr>
                </a:tc>
                <a:tc>
                  <a:txBody>
                    <a:bodyPr/>
                    <a:lstStyle/>
                    <a:p>
                      <a:pPr algn="ctr">
                        <a:lnSpc>
                          <a:spcPct val="100000"/>
                        </a:lnSpc>
                        <a:spcBef>
                          <a:spcPts val="540"/>
                        </a:spcBef>
                      </a:pPr>
                      <a:r>
                        <a:rPr sz="1000" b="0" spc="-15">
                          <a:latin typeface="+mn-lt"/>
                          <a:cs typeface="Calibri"/>
                        </a:rPr>
                        <a:t>INDICATED</a:t>
                      </a:r>
                      <a:endParaRPr sz="1000" b="0">
                        <a:latin typeface="+mn-lt"/>
                        <a:cs typeface="Calibri"/>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R="67310" algn="r">
                        <a:lnSpc>
                          <a:spcPct val="100000"/>
                        </a:lnSpc>
                        <a:spcBef>
                          <a:spcPts val="540"/>
                        </a:spcBef>
                      </a:pPr>
                      <a:r>
                        <a:rPr sz="1000" b="0">
                          <a:latin typeface="+mn-lt"/>
                          <a:cs typeface="Calibri"/>
                        </a:rPr>
                        <a:t>27</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R="66675" algn="r">
                        <a:lnSpc>
                          <a:spcPct val="100000"/>
                        </a:lnSpc>
                        <a:spcBef>
                          <a:spcPts val="540"/>
                        </a:spcBef>
                      </a:pPr>
                      <a:r>
                        <a:rPr sz="1000" b="0">
                          <a:latin typeface="+mn-lt"/>
                          <a:cs typeface="Calibri"/>
                        </a:rPr>
                        <a:t>39</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algn="ctr">
                        <a:lnSpc>
                          <a:spcPct val="100000"/>
                        </a:lnSpc>
                        <a:spcBef>
                          <a:spcPts val="540"/>
                        </a:spcBef>
                      </a:pPr>
                      <a:r>
                        <a:rPr sz="1000" b="0">
                          <a:latin typeface="+mn-lt"/>
                          <a:cs typeface="Calibri"/>
                        </a:rPr>
                        <a:t>1.45</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L="278765">
                        <a:lnSpc>
                          <a:spcPct val="100000"/>
                        </a:lnSpc>
                        <a:spcBef>
                          <a:spcPts val="540"/>
                        </a:spcBef>
                      </a:pPr>
                      <a:r>
                        <a:rPr sz="1000" b="0">
                          <a:latin typeface="+mn-lt"/>
                          <a:cs typeface="Calibri"/>
                        </a:rPr>
                        <a:t>7.90</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algn="ctr">
                        <a:lnSpc>
                          <a:spcPct val="100000"/>
                        </a:lnSpc>
                        <a:spcBef>
                          <a:spcPts val="540"/>
                        </a:spcBef>
                      </a:pPr>
                      <a:r>
                        <a:rPr sz="1000" b="0">
                          <a:latin typeface="+mn-lt"/>
                          <a:cs typeface="Calibri"/>
                        </a:rPr>
                        <a:t>5.89</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extLst>
                  <a:ext uri="{0D108BD9-81ED-4DB2-BD59-A6C34878D82A}">
                    <a16:rowId xmlns:a16="http://schemas.microsoft.com/office/drawing/2014/main" val="10007"/>
                  </a:ext>
                </a:extLst>
              </a:tr>
              <a:tr h="235219">
                <a:tc rowSpan="2">
                  <a:txBody>
                    <a:bodyPr/>
                    <a:lstStyle/>
                    <a:p>
                      <a:pPr>
                        <a:lnSpc>
                          <a:spcPct val="100000"/>
                        </a:lnSpc>
                        <a:spcBef>
                          <a:spcPts val="50"/>
                        </a:spcBef>
                      </a:pPr>
                      <a:endParaRPr sz="1000" b="0">
                        <a:latin typeface="+mn-lt"/>
                        <a:cs typeface="Times New Roman"/>
                      </a:endParaRPr>
                    </a:p>
                    <a:p>
                      <a:pPr marL="7938" indent="0" algn="ctr">
                        <a:lnSpc>
                          <a:spcPct val="100000"/>
                        </a:lnSpc>
                        <a:spcBef>
                          <a:spcPts val="5"/>
                        </a:spcBef>
                        <a:tabLst/>
                      </a:pPr>
                      <a:r>
                        <a:rPr sz="1000" b="0" spc="-35">
                          <a:solidFill>
                            <a:srgbClr val="FFFFFF"/>
                          </a:solidFill>
                          <a:latin typeface="+mn-lt"/>
                          <a:cs typeface="Source Sans Pro"/>
                        </a:rPr>
                        <a:t>TOTAL</a:t>
                      </a:r>
                      <a:endParaRPr sz="1000" b="0">
                        <a:latin typeface="+mn-lt"/>
                        <a:cs typeface="Source Sans Pro"/>
                      </a:endParaRPr>
                    </a:p>
                  </a:txBody>
                  <a:tcPr marL="0" marR="0" marT="3402"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540"/>
                        </a:spcBef>
                      </a:pPr>
                      <a:r>
                        <a:rPr sz="1000" b="0" spc="-5">
                          <a:latin typeface="+mn-lt"/>
                          <a:cs typeface="Calibri"/>
                        </a:rPr>
                        <a:t>MEASURED</a:t>
                      </a:r>
                      <a:endParaRPr sz="1000" b="0">
                        <a:latin typeface="+mn-lt"/>
                        <a:cs typeface="Calibri"/>
                      </a:endParaRP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R="67310" algn="r">
                        <a:lnSpc>
                          <a:spcPct val="100000"/>
                        </a:lnSpc>
                        <a:spcBef>
                          <a:spcPts val="540"/>
                        </a:spcBef>
                      </a:pPr>
                      <a:r>
                        <a:rPr sz="1000" b="0">
                          <a:latin typeface="+mn-lt"/>
                          <a:cs typeface="Calibri"/>
                        </a:rPr>
                        <a:t>17</a:t>
                      </a:r>
                      <a:r>
                        <a:rPr sz="1000" b="0" spc="-10">
                          <a:latin typeface="+mn-lt"/>
                          <a:cs typeface="Calibri"/>
                        </a:rPr>
                        <a:t>,</a:t>
                      </a:r>
                      <a:r>
                        <a:rPr sz="1000" b="0">
                          <a:latin typeface="+mn-lt"/>
                          <a:cs typeface="Calibri"/>
                        </a:rPr>
                        <a:t>509</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R="67310" algn="r">
                        <a:lnSpc>
                          <a:spcPct val="100000"/>
                        </a:lnSpc>
                        <a:spcBef>
                          <a:spcPts val="540"/>
                        </a:spcBef>
                      </a:pPr>
                      <a:r>
                        <a:rPr sz="1000" b="0">
                          <a:latin typeface="+mn-lt"/>
                          <a:cs typeface="Calibri"/>
                        </a:rPr>
                        <a:t>26</a:t>
                      </a:r>
                      <a:r>
                        <a:rPr sz="1000" b="0" spc="-10">
                          <a:latin typeface="+mn-lt"/>
                          <a:cs typeface="Calibri"/>
                        </a:rPr>
                        <a:t>,</a:t>
                      </a:r>
                      <a:r>
                        <a:rPr sz="1000" b="0">
                          <a:latin typeface="+mn-lt"/>
                          <a:cs typeface="Calibri"/>
                        </a:rPr>
                        <a:t>496</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algn="ctr">
                        <a:lnSpc>
                          <a:spcPct val="100000"/>
                        </a:lnSpc>
                        <a:spcBef>
                          <a:spcPts val="540"/>
                        </a:spcBef>
                      </a:pPr>
                      <a:r>
                        <a:rPr sz="1000" b="0">
                          <a:latin typeface="+mn-lt"/>
                          <a:cs typeface="Calibri"/>
                        </a:rPr>
                        <a:t>1.51</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marL="278130">
                        <a:lnSpc>
                          <a:spcPct val="100000"/>
                        </a:lnSpc>
                        <a:spcBef>
                          <a:spcPts val="540"/>
                        </a:spcBef>
                      </a:pPr>
                      <a:r>
                        <a:rPr sz="1000" b="0">
                          <a:latin typeface="+mn-lt"/>
                          <a:cs typeface="Calibri"/>
                        </a:rPr>
                        <a:t>7.32</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tc>
                  <a:txBody>
                    <a:bodyPr/>
                    <a:lstStyle/>
                    <a:p>
                      <a:pPr algn="ctr">
                        <a:lnSpc>
                          <a:spcPct val="100000"/>
                        </a:lnSpc>
                        <a:spcBef>
                          <a:spcPts val="540"/>
                        </a:spcBef>
                      </a:pPr>
                      <a:r>
                        <a:rPr sz="1000" b="0">
                          <a:latin typeface="+mn-lt"/>
                          <a:cs typeface="Calibri"/>
                        </a:rPr>
                        <a:t>5.86</a:t>
                      </a:r>
                    </a:p>
                  </a:txBody>
                  <a:tcPr marL="0" marR="0" marT="0" marB="0" anchor="ctr">
                    <a:lnL w="12700">
                      <a:solidFill>
                        <a:srgbClr val="FFFFFF"/>
                      </a:solidFill>
                      <a:prstDash val="solid"/>
                    </a:lnL>
                    <a:lnR w="12700">
                      <a:solidFill>
                        <a:srgbClr val="FFFFFF"/>
                      </a:solidFill>
                      <a:prstDash val="solid"/>
                    </a:lnR>
                    <a:lnT w="6350" cap="flat" cmpd="sng" algn="ctr">
                      <a:solidFill>
                        <a:schemeClr val="accent1"/>
                      </a:solidFill>
                      <a:prstDash val="solid"/>
                      <a:round/>
                      <a:headEnd type="none" w="med" len="med"/>
                      <a:tailEnd type="none" w="med" len="med"/>
                    </a:lnT>
                    <a:lnB w="12700">
                      <a:solidFill>
                        <a:srgbClr val="FFFFFF"/>
                      </a:solidFill>
                      <a:prstDash val="solid"/>
                    </a:lnB>
                    <a:solidFill>
                      <a:schemeClr val="bg1">
                        <a:alpha val="10194"/>
                      </a:schemeClr>
                    </a:solidFill>
                  </a:tcPr>
                </a:tc>
                <a:extLst>
                  <a:ext uri="{0D108BD9-81ED-4DB2-BD59-A6C34878D82A}">
                    <a16:rowId xmlns:a16="http://schemas.microsoft.com/office/drawing/2014/main" val="10008"/>
                  </a:ext>
                </a:extLst>
              </a:tr>
              <a:tr h="235218">
                <a:tc vMerge="1">
                  <a:txBody>
                    <a:bodyPr/>
                    <a:lstStyle/>
                    <a:p>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86786"/>
                    </a:solidFill>
                  </a:tcPr>
                </a:tc>
                <a:tc>
                  <a:txBody>
                    <a:bodyPr/>
                    <a:lstStyle/>
                    <a:p>
                      <a:pPr algn="ctr">
                        <a:lnSpc>
                          <a:spcPct val="100000"/>
                        </a:lnSpc>
                        <a:spcBef>
                          <a:spcPts val="540"/>
                        </a:spcBef>
                      </a:pPr>
                      <a:r>
                        <a:rPr sz="1000" b="0" spc="-15">
                          <a:latin typeface="+mn-lt"/>
                          <a:cs typeface="Calibri"/>
                        </a:rPr>
                        <a:t>INDICATED</a:t>
                      </a:r>
                      <a:endParaRPr sz="1000" b="0">
                        <a:latin typeface="+mn-lt"/>
                        <a:cs typeface="Calibri"/>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R="67310" algn="r">
                        <a:lnSpc>
                          <a:spcPct val="100000"/>
                        </a:lnSpc>
                        <a:spcBef>
                          <a:spcPts val="540"/>
                        </a:spcBef>
                      </a:pPr>
                      <a:r>
                        <a:rPr sz="1000" b="0">
                          <a:latin typeface="+mn-lt"/>
                          <a:cs typeface="Calibri"/>
                        </a:rPr>
                        <a:t>309</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R="67310" algn="r">
                        <a:lnSpc>
                          <a:spcPct val="100000"/>
                        </a:lnSpc>
                        <a:spcBef>
                          <a:spcPts val="540"/>
                        </a:spcBef>
                      </a:pPr>
                      <a:r>
                        <a:rPr sz="1000" b="0">
                          <a:latin typeface="+mn-lt"/>
                          <a:cs typeface="Calibri"/>
                        </a:rPr>
                        <a:t>464</a:t>
                      </a:r>
                      <a:r>
                        <a:rPr sz="1000" b="0" spc="-10">
                          <a:latin typeface="+mn-lt"/>
                          <a:cs typeface="Calibri"/>
                        </a:rPr>
                        <a:t>,</a:t>
                      </a:r>
                      <a:r>
                        <a:rPr sz="1000" b="0">
                          <a:latin typeface="+mn-lt"/>
                          <a:cs typeface="Calibri"/>
                        </a:rPr>
                        <a:t>000</a:t>
                      </a:r>
                    </a:p>
                  </a:txBody>
                  <a:tcPr marL="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algn="ctr">
                        <a:lnSpc>
                          <a:spcPct val="100000"/>
                        </a:lnSpc>
                        <a:spcBef>
                          <a:spcPts val="540"/>
                        </a:spcBef>
                      </a:pPr>
                      <a:r>
                        <a:rPr sz="1000" b="0">
                          <a:latin typeface="+mn-lt"/>
                          <a:cs typeface="Calibri"/>
                        </a:rPr>
                        <a:t>1.50</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marL="278130">
                        <a:lnSpc>
                          <a:spcPct val="100000"/>
                        </a:lnSpc>
                        <a:spcBef>
                          <a:spcPts val="540"/>
                        </a:spcBef>
                      </a:pPr>
                      <a:r>
                        <a:rPr sz="1000" b="0">
                          <a:latin typeface="+mn-lt"/>
                          <a:cs typeface="Calibri"/>
                        </a:rPr>
                        <a:t>7.85</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tc>
                  <a:txBody>
                    <a:bodyPr/>
                    <a:lstStyle/>
                    <a:p>
                      <a:pPr algn="ctr">
                        <a:lnSpc>
                          <a:spcPct val="100000"/>
                        </a:lnSpc>
                        <a:spcBef>
                          <a:spcPts val="540"/>
                        </a:spcBef>
                      </a:pPr>
                      <a:r>
                        <a:rPr sz="1000" b="0">
                          <a:latin typeface="+mn-lt"/>
                          <a:cs typeface="Calibri"/>
                        </a:rPr>
                        <a:t>6.05</a:t>
                      </a: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6350" cap="flat" cmpd="sng" algn="ctr">
                      <a:solidFill>
                        <a:schemeClr val="accent1"/>
                      </a:solidFill>
                      <a:prstDash val="solid"/>
                      <a:round/>
                      <a:headEnd type="none" w="med" len="med"/>
                      <a:tailEnd type="none" w="med" len="med"/>
                    </a:lnB>
                    <a:solidFill>
                      <a:schemeClr val="bg1">
                        <a:alpha val="19999"/>
                      </a:schemeClr>
                    </a:solidFill>
                  </a:tcPr>
                </a:tc>
                <a:extLst>
                  <a:ext uri="{0D108BD9-81ED-4DB2-BD59-A6C34878D82A}">
                    <a16:rowId xmlns:a16="http://schemas.microsoft.com/office/drawing/2014/main" val="10009"/>
                  </a:ext>
                </a:extLst>
              </a:tr>
              <a:tr h="235218">
                <a:tc>
                  <a:txBody>
                    <a:bodyPr/>
                    <a:lstStyle/>
                    <a:p>
                      <a:pPr marL="7938" indent="0" algn="ctr">
                        <a:lnSpc>
                          <a:spcPct val="100000"/>
                        </a:lnSpc>
                        <a:spcBef>
                          <a:spcPts val="530"/>
                        </a:spcBef>
                        <a:tabLst/>
                      </a:pPr>
                      <a:r>
                        <a:rPr sz="1000" b="0" spc="-10">
                          <a:solidFill>
                            <a:srgbClr val="FFFFFF"/>
                          </a:solidFill>
                          <a:latin typeface="+mn-lt"/>
                          <a:cs typeface="Source Sans Pro"/>
                        </a:rPr>
                        <a:t>COMBINED</a:t>
                      </a:r>
                      <a:endParaRPr sz="1000" b="0">
                        <a:latin typeface="+mn-lt"/>
                        <a:cs typeface="Source Sans Pro"/>
                      </a:endParaRPr>
                    </a:p>
                  </a:txBody>
                  <a:tcPr marL="0" marR="0" marT="36059" marB="0">
                    <a:lnL w="12700">
                      <a:noFill/>
                      <a:prstDash val="solid"/>
                    </a:lnL>
                    <a:lnR w="12700">
                      <a:noFill/>
                      <a:prstDash val="solid"/>
                    </a:lnR>
                    <a:lnT w="12700"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spcBef>
                          <a:spcPts val="540"/>
                        </a:spcBef>
                      </a:pPr>
                      <a:r>
                        <a:rPr sz="1000" b="0" spc="-5">
                          <a:latin typeface="+mn-lt"/>
                          <a:cs typeface="Calibri"/>
                        </a:rPr>
                        <a:t>M&amp;I</a:t>
                      </a:r>
                      <a:endParaRPr sz="1000" b="0">
                        <a:latin typeface="+mn-lt"/>
                        <a:cs typeface="Calibri"/>
                      </a:endParaRPr>
                    </a:p>
                  </a:txBody>
                  <a:tcPr marL="0" marR="0" marT="0" marB="0" anchor="ctr">
                    <a:lnL w="12700">
                      <a:noFill/>
                      <a:prstDash val="solid"/>
                    </a:lnL>
                    <a:lnR w="12700">
                      <a:no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10194"/>
                      </a:schemeClr>
                    </a:solidFill>
                  </a:tcPr>
                </a:tc>
                <a:tc>
                  <a:txBody>
                    <a:bodyPr/>
                    <a:lstStyle/>
                    <a:p>
                      <a:pPr marR="67945" algn="r">
                        <a:lnSpc>
                          <a:spcPct val="100000"/>
                        </a:lnSpc>
                        <a:spcBef>
                          <a:spcPts val="540"/>
                        </a:spcBef>
                      </a:pPr>
                      <a:r>
                        <a:rPr sz="1000" b="0">
                          <a:latin typeface="+mn-lt"/>
                          <a:cs typeface="Calibri"/>
                        </a:rPr>
                        <a:t>17,818,000</a:t>
                      </a:r>
                    </a:p>
                  </a:txBody>
                  <a:tcPr marL="0" marT="0" marB="0" anchor="ctr">
                    <a:lnL w="12700">
                      <a:noFill/>
                      <a:prstDash val="solid"/>
                    </a:lnL>
                    <a:lnR w="12700">
                      <a:no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10194"/>
                      </a:schemeClr>
                    </a:solidFill>
                  </a:tcPr>
                </a:tc>
                <a:tc>
                  <a:txBody>
                    <a:bodyPr/>
                    <a:lstStyle/>
                    <a:p>
                      <a:pPr marR="67310" algn="r">
                        <a:lnSpc>
                          <a:spcPct val="100000"/>
                        </a:lnSpc>
                        <a:spcBef>
                          <a:spcPts val="540"/>
                        </a:spcBef>
                      </a:pPr>
                      <a:r>
                        <a:rPr sz="1000" b="0">
                          <a:latin typeface="+mn-lt"/>
                          <a:cs typeface="Calibri"/>
                        </a:rPr>
                        <a:t>26,960,000</a:t>
                      </a:r>
                    </a:p>
                  </a:txBody>
                  <a:tcPr marL="0" marT="0" marB="0" anchor="ctr">
                    <a:lnL w="12700">
                      <a:noFill/>
                      <a:prstDash val="solid"/>
                    </a:lnL>
                    <a:lnR w="12700">
                      <a:no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10194"/>
                      </a:schemeClr>
                    </a:solidFill>
                  </a:tcPr>
                </a:tc>
                <a:tc>
                  <a:txBody>
                    <a:bodyPr/>
                    <a:lstStyle/>
                    <a:p>
                      <a:pPr algn="ctr">
                        <a:lnSpc>
                          <a:spcPct val="100000"/>
                        </a:lnSpc>
                        <a:spcBef>
                          <a:spcPts val="540"/>
                        </a:spcBef>
                      </a:pPr>
                      <a:r>
                        <a:rPr sz="1000" b="0">
                          <a:latin typeface="+mn-lt"/>
                          <a:cs typeface="Calibri"/>
                        </a:rPr>
                        <a:t>1.51</a:t>
                      </a:r>
                    </a:p>
                  </a:txBody>
                  <a:tcPr marL="0" marR="0" marT="0" marB="0" anchor="ctr">
                    <a:lnL w="12700">
                      <a:noFill/>
                      <a:prstDash val="solid"/>
                    </a:lnL>
                    <a:lnR w="12700">
                      <a:no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10194"/>
                      </a:schemeClr>
                    </a:solidFill>
                  </a:tcPr>
                </a:tc>
                <a:tc>
                  <a:txBody>
                    <a:bodyPr/>
                    <a:lstStyle/>
                    <a:p>
                      <a:pPr marL="276225">
                        <a:lnSpc>
                          <a:spcPct val="100000"/>
                        </a:lnSpc>
                        <a:spcBef>
                          <a:spcPts val="540"/>
                        </a:spcBef>
                      </a:pPr>
                      <a:r>
                        <a:rPr sz="1000" b="0">
                          <a:latin typeface="+mn-lt"/>
                          <a:cs typeface="Calibri"/>
                        </a:rPr>
                        <a:t>7.33</a:t>
                      </a:r>
                    </a:p>
                  </a:txBody>
                  <a:tcPr marL="0" marR="0" marT="0" marB="0" anchor="ctr">
                    <a:lnL w="12700">
                      <a:noFill/>
                      <a:prstDash val="solid"/>
                    </a:lnL>
                    <a:lnR w="12700">
                      <a:no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10194"/>
                      </a:schemeClr>
                    </a:solidFill>
                  </a:tcPr>
                </a:tc>
                <a:tc>
                  <a:txBody>
                    <a:bodyPr/>
                    <a:lstStyle/>
                    <a:p>
                      <a:pPr algn="ctr">
                        <a:lnSpc>
                          <a:spcPct val="100000"/>
                        </a:lnSpc>
                        <a:spcBef>
                          <a:spcPts val="540"/>
                        </a:spcBef>
                      </a:pPr>
                      <a:r>
                        <a:rPr sz="1000" b="0">
                          <a:latin typeface="+mn-lt"/>
                          <a:cs typeface="Calibri"/>
                        </a:rPr>
                        <a:t>5.86</a:t>
                      </a:r>
                    </a:p>
                  </a:txBody>
                  <a:tcPr marL="0" marR="0" marT="0" marB="0" anchor="ctr">
                    <a:lnL w="12700">
                      <a:noFill/>
                      <a:prstDash val="solid"/>
                    </a:lnL>
                    <a:lnR w="12700">
                      <a:noFill/>
                      <a:prstDash val="soli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alpha val="10194"/>
                      </a:schemeClr>
                    </a:solidFill>
                  </a:tcPr>
                </a:tc>
                <a:extLst>
                  <a:ext uri="{0D108BD9-81ED-4DB2-BD59-A6C34878D82A}">
                    <a16:rowId xmlns:a16="http://schemas.microsoft.com/office/drawing/2014/main" val="10010"/>
                  </a:ext>
                </a:extLst>
              </a:tr>
            </a:tbl>
          </a:graphicData>
        </a:graphic>
      </p:graphicFrame>
      <p:sp>
        <p:nvSpPr>
          <p:cNvPr id="6" name="object 6"/>
          <p:cNvSpPr txBox="1"/>
          <p:nvPr/>
        </p:nvSpPr>
        <p:spPr>
          <a:xfrm>
            <a:off x="381000" y="4652490"/>
            <a:ext cx="4965803" cy="129981"/>
          </a:xfrm>
          <a:prstGeom prst="rect">
            <a:avLst/>
          </a:prstGeom>
        </p:spPr>
        <p:txBody>
          <a:bodyPr vert="horz" wrap="square" lIns="0" tIns="6804" rIns="0" bIns="0" rtlCol="0">
            <a:spAutoFit/>
          </a:bodyPr>
          <a:lstStyle/>
          <a:p>
            <a:pPr marL="6803" defTabSz="489844">
              <a:spcBef>
                <a:spcPts val="54"/>
              </a:spcBef>
              <a:defRPr/>
            </a:pPr>
            <a:r>
              <a:rPr sz="800" i="1">
                <a:solidFill>
                  <a:prstClr val="black"/>
                </a:solidFill>
                <a:cs typeface="Source Sans Pro"/>
              </a:rPr>
              <a:t>* </a:t>
            </a:r>
            <a:r>
              <a:rPr sz="800" i="1" spc="-3">
                <a:solidFill>
                  <a:prstClr val="black"/>
                </a:solidFill>
                <a:cs typeface="Source Sans Pro"/>
              </a:rPr>
              <a:t>Resources are not </a:t>
            </a:r>
            <a:r>
              <a:rPr sz="800" i="1">
                <a:solidFill>
                  <a:prstClr val="black"/>
                </a:solidFill>
                <a:cs typeface="Source Sans Pro"/>
              </a:rPr>
              <a:t>to </a:t>
            </a:r>
            <a:r>
              <a:rPr sz="800" i="1" spc="-3">
                <a:solidFill>
                  <a:prstClr val="black"/>
                </a:solidFill>
                <a:cs typeface="Source Sans Pro"/>
              </a:rPr>
              <a:t>be considered reserves and </a:t>
            </a:r>
            <a:r>
              <a:rPr sz="800" i="1">
                <a:solidFill>
                  <a:prstClr val="black"/>
                </a:solidFill>
                <a:cs typeface="Source Sans Pro"/>
              </a:rPr>
              <a:t>their </a:t>
            </a:r>
            <a:r>
              <a:rPr sz="800" i="1" spc="-3">
                <a:solidFill>
                  <a:prstClr val="black"/>
                </a:solidFill>
                <a:cs typeface="Source Sans Pro"/>
              </a:rPr>
              <a:t>economic viability </a:t>
            </a:r>
            <a:r>
              <a:rPr sz="800" i="1">
                <a:solidFill>
                  <a:prstClr val="black"/>
                </a:solidFill>
                <a:cs typeface="Source Sans Pro"/>
              </a:rPr>
              <a:t>has </a:t>
            </a:r>
            <a:r>
              <a:rPr sz="800" i="1" spc="-3">
                <a:solidFill>
                  <a:prstClr val="black"/>
                </a:solidFill>
                <a:cs typeface="Source Sans Pro"/>
              </a:rPr>
              <a:t>not been proven or</a:t>
            </a:r>
            <a:r>
              <a:rPr sz="800" i="1" spc="5">
                <a:solidFill>
                  <a:prstClr val="black"/>
                </a:solidFill>
                <a:cs typeface="Source Sans Pro"/>
              </a:rPr>
              <a:t> </a:t>
            </a:r>
            <a:r>
              <a:rPr sz="800" i="1" spc="-3">
                <a:solidFill>
                  <a:prstClr val="black"/>
                </a:solidFill>
                <a:cs typeface="Source Sans Pro"/>
              </a:rPr>
              <a:t>confirmed.</a:t>
            </a:r>
            <a:endParaRPr sz="800">
              <a:solidFill>
                <a:prstClr val="black"/>
              </a:solidFill>
              <a:cs typeface="Source Sans Pro"/>
            </a:endParaRPr>
          </a:p>
        </p:txBody>
      </p:sp>
      <p:sp>
        <p:nvSpPr>
          <p:cNvPr id="7" name="object 7"/>
          <p:cNvSpPr txBox="1">
            <a:spLocks noGrp="1"/>
          </p:cNvSpPr>
          <p:nvPr>
            <p:ph type="title"/>
          </p:nvPr>
        </p:nvSpPr>
        <p:spPr>
          <a:xfrm>
            <a:off x="704088" y="365759"/>
            <a:ext cx="6086398" cy="680495"/>
          </a:xfrm>
        </p:spPr>
        <p:txBody>
          <a:bodyPr/>
          <a:lstStyle/>
          <a:p>
            <a:pPr lvl="0"/>
            <a:r>
              <a:rPr lang="en-CA" noProof="0"/>
              <a:t>2018 NI 43-101 / JORC Resource Estimate</a:t>
            </a:r>
          </a:p>
        </p:txBody>
      </p:sp>
      <p:sp>
        <p:nvSpPr>
          <p:cNvPr id="12" name="object 12"/>
          <p:cNvSpPr txBox="1">
            <a:spLocks noGrp="1"/>
          </p:cNvSpPr>
          <p:nvPr>
            <p:ph type="sldNum" sz="quarter" idx="12"/>
          </p:nvPr>
        </p:nvSpPr>
        <p:spPr/>
        <p:txBody>
          <a:bodyPr/>
          <a:lstStyle/>
          <a:p>
            <a:fld id="{81D60167-4931-47E6-BA6A-407CBD079E47}" type="slidenum">
              <a:rPr lang="en-CA" dirty="0"/>
              <a:pPr/>
              <a:t>29</a:t>
            </a:fld>
            <a:endParaRPr lang="en-CA"/>
          </a:p>
        </p:txBody>
      </p:sp>
    </p:spTree>
    <p:extLst>
      <p:ext uri="{BB962C8B-B14F-4D97-AF65-F5344CB8AC3E}">
        <p14:creationId xmlns:p14="http://schemas.microsoft.com/office/powerpoint/2010/main" val="752776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alpha val="14606"/>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1B8B5F9-690C-0A48-ADA7-3D0DB34424A1}"/>
              </a:ext>
            </a:extLst>
          </p:cNvPr>
          <p:cNvGraphicFramePr>
            <a:graphicFrameLocks noChangeAspect="1"/>
          </p:cNvGraphicFramePr>
          <p:nvPr>
            <p:custDataLst>
              <p:tags r:id="rId1"/>
            </p:custDataLst>
            <p:extLst>
              <p:ext uri="{D42A27DB-BD31-4B8C-83A1-F6EECF244321}">
                <p14:modId xmlns:p14="http://schemas.microsoft.com/office/powerpoint/2010/main" val="23867774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1B8B5F9-690C-0A48-ADA7-3D0DB34424A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object 3"/>
          <p:cNvSpPr txBox="1">
            <a:spLocks noGrp="1"/>
          </p:cNvSpPr>
          <p:nvPr>
            <p:ph type="title"/>
          </p:nvPr>
        </p:nvSpPr>
        <p:spPr/>
        <p:txBody>
          <a:bodyPr/>
          <a:lstStyle/>
          <a:p>
            <a:r>
              <a:rPr lang="en-CA"/>
              <a:t>Disclaimer</a:t>
            </a:r>
          </a:p>
        </p:txBody>
      </p:sp>
      <p:sp>
        <p:nvSpPr>
          <p:cNvPr id="12" name="Slide Number Placeholder 11">
            <a:extLst>
              <a:ext uri="{FF2B5EF4-FFF2-40B4-BE49-F238E27FC236}">
                <a16:creationId xmlns:a16="http://schemas.microsoft.com/office/drawing/2014/main" id="{532A84ED-53D8-DF4E-99EE-8647F11B7FAA}"/>
              </a:ext>
            </a:extLst>
          </p:cNvPr>
          <p:cNvSpPr>
            <a:spLocks noGrp="1"/>
          </p:cNvSpPr>
          <p:nvPr>
            <p:ph type="sldNum" sz="quarter" idx="12"/>
          </p:nvPr>
        </p:nvSpPr>
        <p:spPr/>
        <p:txBody>
          <a:bodyPr/>
          <a:lstStyle/>
          <a:p>
            <a:fld id="{8F0AAAA6-56A2-7644-A023-2910ED97B8A2}" type="slidenum">
              <a:rPr lang="en-US" smtClean="0"/>
              <a:t>3</a:t>
            </a:fld>
            <a:endParaRPr lang="en-US"/>
          </a:p>
        </p:txBody>
      </p:sp>
      <p:sp>
        <p:nvSpPr>
          <p:cNvPr id="4" name="object 4"/>
          <p:cNvSpPr txBox="1"/>
          <p:nvPr/>
        </p:nvSpPr>
        <p:spPr>
          <a:xfrm>
            <a:off x="704088" y="984988"/>
            <a:ext cx="7982712" cy="3533866"/>
          </a:xfrm>
          <a:prstGeom prst="rect">
            <a:avLst/>
          </a:prstGeom>
        </p:spPr>
        <p:txBody>
          <a:bodyPr vert="horz" wrap="square" lIns="91440" tIns="55449" rIns="91440" bIns="0" rtlCol="0">
            <a:spAutoFit/>
          </a:bodyPr>
          <a:lstStyle/>
          <a:p>
            <a:pPr marL="6803" algn="just" defTabSz="576056">
              <a:spcBef>
                <a:spcPts val="437"/>
              </a:spcBef>
              <a:defRPr/>
            </a:pPr>
            <a:r>
              <a:rPr sz="1100" spc="-3">
                <a:solidFill>
                  <a:schemeClr val="tx2"/>
                </a:solidFill>
                <a:latin typeface="+mj-lt"/>
                <a:cs typeface="Source Sans Pro"/>
              </a:rPr>
              <a:t>Forward-Looking </a:t>
            </a:r>
            <a:r>
              <a:rPr sz="1100" spc="-8">
                <a:solidFill>
                  <a:schemeClr val="tx2"/>
                </a:solidFill>
                <a:latin typeface="+mj-lt"/>
                <a:cs typeface="Source Sans Pro"/>
              </a:rPr>
              <a:t>Statements </a:t>
            </a:r>
            <a:r>
              <a:rPr sz="1100">
                <a:solidFill>
                  <a:schemeClr val="tx2"/>
                </a:solidFill>
                <a:latin typeface="+mj-lt"/>
                <a:cs typeface="Source Sans Pro"/>
              </a:rPr>
              <a:t>and </a:t>
            </a:r>
            <a:r>
              <a:rPr sz="1100" spc="-3">
                <a:solidFill>
                  <a:schemeClr val="tx2"/>
                </a:solidFill>
                <a:latin typeface="+mj-lt"/>
                <a:cs typeface="Source Sans Pro"/>
              </a:rPr>
              <a:t>Risks</a:t>
            </a:r>
            <a:r>
              <a:rPr sz="1100" spc="-51">
                <a:solidFill>
                  <a:schemeClr val="tx2"/>
                </a:solidFill>
                <a:latin typeface="+mj-lt"/>
                <a:cs typeface="Source Sans Pro"/>
              </a:rPr>
              <a:t> </a:t>
            </a:r>
            <a:r>
              <a:rPr sz="1100" spc="-8">
                <a:solidFill>
                  <a:schemeClr val="tx2"/>
                </a:solidFill>
                <a:latin typeface="+mj-lt"/>
                <a:cs typeface="Source Sans Pro"/>
              </a:rPr>
              <a:t>Notice</a:t>
            </a:r>
            <a:endParaRPr sz="1100">
              <a:solidFill>
                <a:schemeClr val="tx2"/>
              </a:solidFill>
              <a:latin typeface="+mj-lt"/>
              <a:cs typeface="Source Sans Pro"/>
            </a:endParaRPr>
          </a:p>
          <a:p>
            <a:pPr marL="6803" marR="2721" algn="just" defTabSz="576056">
              <a:spcBef>
                <a:spcPts val="600"/>
              </a:spcBef>
              <a:defRPr/>
            </a:pPr>
            <a:r>
              <a:rPr sz="1000" spc="-11">
                <a:solidFill>
                  <a:prstClr val="black"/>
                </a:solidFill>
                <a:cs typeface="Source Sans Pro"/>
              </a:rPr>
              <a:t>Except </a:t>
            </a:r>
            <a:r>
              <a:rPr sz="1000" spc="-5">
                <a:solidFill>
                  <a:prstClr val="black"/>
                </a:solidFill>
                <a:cs typeface="Source Sans Pro"/>
              </a:rPr>
              <a:t>for </a:t>
            </a:r>
            <a:r>
              <a:rPr sz="1000" spc="-8">
                <a:solidFill>
                  <a:prstClr val="black"/>
                </a:solidFill>
                <a:cs typeface="Source Sans Pro"/>
              </a:rPr>
              <a:t>statements </a:t>
            </a:r>
            <a:r>
              <a:rPr sz="1000" spc="-3">
                <a:solidFill>
                  <a:prstClr val="black"/>
                </a:solidFill>
                <a:cs typeface="Source Sans Pro"/>
              </a:rPr>
              <a:t>of </a:t>
            </a:r>
            <a:r>
              <a:rPr sz="1000" spc="-5">
                <a:solidFill>
                  <a:prstClr val="black"/>
                </a:solidFill>
                <a:cs typeface="Source Sans Pro"/>
              </a:rPr>
              <a:t>historical </a:t>
            </a:r>
            <a:r>
              <a:rPr sz="1000" spc="-8">
                <a:solidFill>
                  <a:prstClr val="black"/>
                </a:solidFill>
                <a:cs typeface="Source Sans Pro"/>
              </a:rPr>
              <a:t>fact </a:t>
            </a:r>
            <a:r>
              <a:rPr sz="1000" spc="-5">
                <a:solidFill>
                  <a:prstClr val="black"/>
                </a:solidFill>
                <a:cs typeface="Source Sans Pro"/>
              </a:rPr>
              <a:t>relating </a:t>
            </a:r>
            <a:r>
              <a:rPr sz="1000" spc="-8">
                <a:solidFill>
                  <a:prstClr val="black"/>
                </a:solidFill>
                <a:cs typeface="Source Sans Pro"/>
              </a:rPr>
              <a:t>to </a:t>
            </a:r>
            <a:r>
              <a:rPr sz="1000" spc="-3">
                <a:solidFill>
                  <a:prstClr val="black"/>
                </a:solidFill>
                <a:cs typeface="Source Sans Pro"/>
              </a:rPr>
              <a:t>Euro Manganese </a:t>
            </a:r>
            <a:r>
              <a:rPr sz="1000">
                <a:solidFill>
                  <a:prstClr val="black"/>
                </a:solidFill>
                <a:cs typeface="Source Sans Pro"/>
              </a:rPr>
              <a:t>Inc. </a:t>
            </a:r>
            <a:r>
              <a:rPr sz="1000" spc="-3">
                <a:solidFill>
                  <a:prstClr val="black"/>
                </a:solidFill>
                <a:cs typeface="Source Sans Pro"/>
              </a:rPr>
              <a:t>(“EM</a:t>
            </a:r>
            <a:r>
              <a:rPr lang="en-US" sz="1000" spc="-3">
                <a:solidFill>
                  <a:prstClr val="black"/>
                </a:solidFill>
                <a:cs typeface="Source Sans Pro"/>
              </a:rPr>
              <a:t>N</a:t>
            </a:r>
            <a:r>
              <a:rPr sz="1000" spc="-3">
                <a:solidFill>
                  <a:prstClr val="black"/>
                </a:solidFill>
                <a:cs typeface="Source Sans Pro"/>
              </a:rPr>
              <a:t>”</a:t>
            </a:r>
            <a:r>
              <a:rPr lang="en-CA" sz="1000" spc="-3">
                <a:solidFill>
                  <a:prstClr val="black"/>
                </a:solidFill>
                <a:cs typeface="Source Sans Pro"/>
              </a:rPr>
              <a:t> </a:t>
            </a:r>
            <a:r>
              <a:rPr sz="1000" spc="-3">
                <a:solidFill>
                  <a:prstClr val="black"/>
                </a:solidFill>
                <a:cs typeface="Source Sans Pro"/>
              </a:rPr>
              <a:t>or the “Company”), </a:t>
            </a:r>
            <a:r>
              <a:rPr sz="1000" spc="-8">
                <a:solidFill>
                  <a:prstClr val="black"/>
                </a:solidFill>
                <a:cs typeface="Source Sans Pro"/>
              </a:rPr>
              <a:t>certain </a:t>
            </a:r>
            <a:r>
              <a:rPr sz="1000" spc="-3">
                <a:solidFill>
                  <a:prstClr val="black"/>
                </a:solidFill>
                <a:cs typeface="Source Sans Pro"/>
              </a:rPr>
              <a:t>information </a:t>
            </a:r>
            <a:r>
              <a:rPr sz="1000" spc="-5">
                <a:solidFill>
                  <a:prstClr val="black"/>
                </a:solidFill>
                <a:cs typeface="Source Sans Pro"/>
              </a:rPr>
              <a:t>contained </a:t>
            </a:r>
            <a:r>
              <a:rPr sz="1000">
                <a:solidFill>
                  <a:prstClr val="black"/>
                </a:solidFill>
                <a:cs typeface="Source Sans Pro"/>
              </a:rPr>
              <a:t>in </a:t>
            </a:r>
            <a:r>
              <a:rPr sz="1000" spc="-3">
                <a:solidFill>
                  <a:prstClr val="black"/>
                </a:solidFill>
                <a:cs typeface="Source Sans Pro"/>
              </a:rPr>
              <a:t>this </a:t>
            </a:r>
            <a:r>
              <a:rPr sz="1000" spc="-5">
                <a:solidFill>
                  <a:prstClr val="black"/>
                </a:solidFill>
                <a:cs typeface="Source Sans Pro"/>
              </a:rPr>
              <a:t>presentation constitutes</a:t>
            </a:r>
            <a:r>
              <a:rPr lang="en-CA" sz="1000" spc="-5">
                <a:solidFill>
                  <a:prstClr val="black"/>
                </a:solidFill>
                <a:cs typeface="Source Sans Pro"/>
              </a:rPr>
              <a:t> </a:t>
            </a:r>
            <a:r>
              <a:rPr sz="1000" spc="-3">
                <a:solidFill>
                  <a:prstClr val="black"/>
                </a:solidFill>
                <a:cs typeface="Source Sans Pro"/>
              </a:rPr>
              <a:t>forward-looking </a:t>
            </a:r>
            <a:r>
              <a:rPr sz="1000" spc="-5">
                <a:solidFill>
                  <a:prstClr val="black"/>
                </a:solidFill>
                <a:cs typeface="Source Sans Pro"/>
              </a:rPr>
              <a:t>statements. </a:t>
            </a:r>
            <a:r>
              <a:rPr sz="1000" spc="-3">
                <a:solidFill>
                  <a:prstClr val="black"/>
                </a:solidFill>
                <a:cs typeface="Source Sans Pro"/>
              </a:rPr>
              <a:t>When </a:t>
            </a:r>
            <a:r>
              <a:rPr sz="1000">
                <a:solidFill>
                  <a:prstClr val="black"/>
                </a:solidFill>
                <a:cs typeface="Source Sans Pro"/>
              </a:rPr>
              <a:t>we </a:t>
            </a:r>
            <a:r>
              <a:rPr sz="1000" spc="-3">
                <a:solidFill>
                  <a:prstClr val="black"/>
                </a:solidFill>
                <a:cs typeface="Source Sans Pro"/>
              </a:rPr>
              <a:t>discuss our </a:t>
            </a:r>
            <a:r>
              <a:rPr sz="1000" spc="-8">
                <a:solidFill>
                  <a:prstClr val="black"/>
                </a:solidFill>
                <a:cs typeface="Source Sans Pro"/>
              </a:rPr>
              <a:t>costs </a:t>
            </a:r>
            <a:r>
              <a:rPr sz="1000" spc="-3">
                <a:solidFill>
                  <a:prstClr val="black"/>
                </a:solidFill>
                <a:cs typeface="Source Sans Pro"/>
              </a:rPr>
              <a:t>and </a:t>
            </a:r>
            <a:r>
              <a:rPr sz="1000">
                <a:solidFill>
                  <a:prstClr val="black"/>
                </a:solidFill>
                <a:cs typeface="Source Sans Pro"/>
              </a:rPr>
              <a:t>timing </a:t>
            </a:r>
            <a:r>
              <a:rPr sz="1000" spc="-3">
                <a:solidFill>
                  <a:prstClr val="black"/>
                </a:solidFill>
                <a:cs typeface="Source Sans Pro"/>
              </a:rPr>
              <a:t>of current </a:t>
            </a:r>
            <a:r>
              <a:rPr sz="1000" spc="-5">
                <a:solidFill>
                  <a:prstClr val="black"/>
                </a:solidFill>
                <a:cs typeface="Source Sans Pro"/>
              </a:rPr>
              <a:t>and</a:t>
            </a:r>
            <a:r>
              <a:rPr lang="en-CA" sz="1000" spc="-5">
                <a:solidFill>
                  <a:prstClr val="black"/>
                </a:solidFill>
                <a:cs typeface="Source Sans Pro"/>
              </a:rPr>
              <a:t> </a:t>
            </a:r>
            <a:r>
              <a:rPr sz="1000" spc="-3">
                <a:solidFill>
                  <a:prstClr val="black"/>
                </a:solidFill>
                <a:cs typeface="Source Sans Pro"/>
              </a:rPr>
              <a:t>proposed </a:t>
            </a:r>
            <a:r>
              <a:rPr sz="1000" spc="-5">
                <a:solidFill>
                  <a:prstClr val="black"/>
                </a:solidFill>
                <a:cs typeface="Source Sans Pro"/>
              </a:rPr>
              <a:t>evaluation; </a:t>
            </a:r>
            <a:r>
              <a:rPr sz="1000" spc="-3">
                <a:solidFill>
                  <a:prstClr val="black"/>
                </a:solidFill>
                <a:cs typeface="Source Sans Pro"/>
              </a:rPr>
              <a:t>planning; </a:t>
            </a:r>
            <a:r>
              <a:rPr sz="1000">
                <a:solidFill>
                  <a:prstClr val="black"/>
                </a:solidFill>
                <a:cs typeface="Source Sans Pro"/>
              </a:rPr>
              <a:t>development; </a:t>
            </a:r>
            <a:r>
              <a:rPr sz="1000" spc="-5">
                <a:solidFill>
                  <a:prstClr val="black"/>
                </a:solidFill>
                <a:cs typeface="Source Sans Pro"/>
              </a:rPr>
              <a:t>capital </a:t>
            </a:r>
            <a:r>
              <a:rPr sz="1000" spc="-3">
                <a:solidFill>
                  <a:prstClr val="black"/>
                </a:solidFill>
                <a:cs typeface="Source Sans Pro"/>
              </a:rPr>
              <a:t>expenditures; cash flow;</a:t>
            </a:r>
            <a:r>
              <a:rPr lang="en-CA" sz="1000" spc="-3">
                <a:solidFill>
                  <a:prstClr val="black"/>
                </a:solidFill>
                <a:cs typeface="Source Sans Pro"/>
              </a:rPr>
              <a:t> </a:t>
            </a:r>
            <a:r>
              <a:rPr sz="1000">
                <a:solidFill>
                  <a:prstClr val="black"/>
                </a:solidFill>
                <a:cs typeface="Source Sans Pro"/>
              </a:rPr>
              <a:t>working </a:t>
            </a:r>
            <a:r>
              <a:rPr sz="1000" spc="-8">
                <a:solidFill>
                  <a:prstClr val="black"/>
                </a:solidFill>
                <a:cs typeface="Source Sans Pro"/>
              </a:rPr>
              <a:t>capital </a:t>
            </a:r>
            <a:r>
              <a:rPr sz="1000" spc="-3">
                <a:solidFill>
                  <a:prstClr val="black"/>
                </a:solidFill>
                <a:cs typeface="Source Sans Pro"/>
              </a:rPr>
              <a:t>requirements; and the requirement </a:t>
            </a:r>
            <a:r>
              <a:rPr sz="1000" spc="-5">
                <a:solidFill>
                  <a:prstClr val="black"/>
                </a:solidFill>
                <a:cs typeface="Source Sans Pro"/>
              </a:rPr>
              <a:t>for </a:t>
            </a:r>
            <a:r>
              <a:rPr sz="1000" spc="-3">
                <a:solidFill>
                  <a:prstClr val="black"/>
                </a:solidFill>
                <a:cs typeface="Source Sans Pro"/>
              </a:rPr>
              <a:t>additional </a:t>
            </a:r>
            <a:r>
              <a:rPr sz="1000" spc="-5">
                <a:solidFill>
                  <a:prstClr val="black"/>
                </a:solidFill>
                <a:cs typeface="Source Sans Pro"/>
              </a:rPr>
              <a:t>capital;</a:t>
            </a:r>
            <a:r>
              <a:rPr lang="en-CA" sz="1000" spc="-5">
                <a:solidFill>
                  <a:prstClr val="black"/>
                </a:solidFill>
                <a:cs typeface="Source Sans Pro"/>
              </a:rPr>
              <a:t> </a:t>
            </a:r>
            <a:r>
              <a:rPr sz="1000" spc="-5">
                <a:solidFill>
                  <a:prstClr val="black"/>
                </a:solidFill>
                <a:cs typeface="Source Sans Pro"/>
              </a:rPr>
              <a:t>operations; </a:t>
            </a:r>
            <a:r>
              <a:rPr sz="1000" spc="-3">
                <a:solidFill>
                  <a:prstClr val="black"/>
                </a:solidFill>
                <a:cs typeface="Source Sans Pro"/>
              </a:rPr>
              <a:t>revenue; margins and earnings; </a:t>
            </a:r>
            <a:r>
              <a:rPr sz="1000" spc="-5">
                <a:solidFill>
                  <a:prstClr val="black"/>
                </a:solidFill>
                <a:cs typeface="Source Sans Pro"/>
              </a:rPr>
              <a:t>future </a:t>
            </a:r>
            <a:r>
              <a:rPr sz="1000" spc="-3">
                <a:solidFill>
                  <a:prstClr val="black"/>
                </a:solidFill>
                <a:cs typeface="Source Sans Pro"/>
              </a:rPr>
              <a:t>prices of electrolytic </a:t>
            </a:r>
            <a:r>
              <a:rPr sz="1000" spc="-5">
                <a:solidFill>
                  <a:prstClr val="black"/>
                </a:solidFill>
                <a:cs typeface="Source Sans Pro"/>
              </a:rPr>
              <a:t>manganese</a:t>
            </a:r>
            <a:r>
              <a:rPr lang="en-CA" sz="1000" spc="-5">
                <a:solidFill>
                  <a:prstClr val="black"/>
                </a:solidFill>
                <a:cs typeface="Source Sans Pro"/>
              </a:rPr>
              <a:t> </a:t>
            </a:r>
            <a:r>
              <a:rPr sz="1000" spc="-5">
                <a:solidFill>
                  <a:prstClr val="black"/>
                </a:solidFill>
                <a:cs typeface="Source Sans Pro"/>
              </a:rPr>
              <a:t>metal, </a:t>
            </a:r>
            <a:r>
              <a:rPr sz="1000" spc="-3">
                <a:solidFill>
                  <a:prstClr val="black"/>
                </a:solidFill>
                <a:cs typeface="Source Sans Pro"/>
              </a:rPr>
              <a:t>manganese </a:t>
            </a:r>
            <a:r>
              <a:rPr sz="1000" spc="-5">
                <a:solidFill>
                  <a:prstClr val="black"/>
                </a:solidFill>
                <a:cs typeface="Source Sans Pro"/>
              </a:rPr>
              <a:t>sulphate </a:t>
            </a:r>
            <a:r>
              <a:rPr sz="1000" spc="-3">
                <a:solidFill>
                  <a:prstClr val="black"/>
                </a:solidFill>
                <a:cs typeface="Source Sans Pro"/>
              </a:rPr>
              <a:t>and </a:t>
            </a:r>
            <a:r>
              <a:rPr sz="1000" spc="-5">
                <a:solidFill>
                  <a:prstClr val="black"/>
                </a:solidFill>
                <a:cs typeface="Source Sans Pro"/>
              </a:rPr>
              <a:t>other products; </a:t>
            </a:r>
            <a:r>
              <a:rPr sz="1000" spc="-3">
                <a:solidFill>
                  <a:prstClr val="black"/>
                </a:solidFill>
                <a:cs typeface="Source Sans Pro"/>
              </a:rPr>
              <a:t>future foreign currency </a:t>
            </a:r>
            <a:r>
              <a:rPr sz="1000" spc="-5">
                <a:solidFill>
                  <a:prstClr val="black"/>
                </a:solidFill>
                <a:cs typeface="Source Sans Pro"/>
              </a:rPr>
              <a:t>exchange</a:t>
            </a:r>
            <a:r>
              <a:rPr lang="en-CA" sz="1000" spc="-5">
                <a:solidFill>
                  <a:prstClr val="black"/>
                </a:solidFill>
                <a:cs typeface="Source Sans Pro"/>
              </a:rPr>
              <a:t> </a:t>
            </a:r>
            <a:r>
              <a:rPr sz="1000" spc="-8">
                <a:solidFill>
                  <a:prstClr val="black"/>
                </a:solidFill>
                <a:cs typeface="Source Sans Pro"/>
              </a:rPr>
              <a:t>rates; </a:t>
            </a:r>
            <a:r>
              <a:rPr sz="1000" spc="-5">
                <a:solidFill>
                  <a:prstClr val="black"/>
                </a:solidFill>
                <a:cs typeface="Source Sans Pro"/>
              </a:rPr>
              <a:t>future accounting </a:t>
            </a:r>
            <a:r>
              <a:rPr sz="1000" spc="-3">
                <a:solidFill>
                  <a:prstClr val="black"/>
                </a:solidFill>
                <a:cs typeface="Source Sans Pro"/>
              </a:rPr>
              <a:t>changes; future </a:t>
            </a:r>
            <a:r>
              <a:rPr sz="1000" spc="-5">
                <a:solidFill>
                  <a:prstClr val="black"/>
                </a:solidFill>
                <a:cs typeface="Source Sans Pro"/>
              </a:rPr>
              <a:t>prices for marketable </a:t>
            </a:r>
            <a:r>
              <a:rPr sz="1000" spc="-3">
                <a:solidFill>
                  <a:prstClr val="black"/>
                </a:solidFill>
                <a:cs typeface="Source Sans Pro"/>
              </a:rPr>
              <a:t>securities; </a:t>
            </a:r>
            <a:r>
              <a:rPr sz="1000" spc="-5">
                <a:solidFill>
                  <a:prstClr val="black"/>
                </a:solidFill>
                <a:cs typeface="Source Sans Pro"/>
              </a:rPr>
              <a:t>future</a:t>
            </a:r>
            <a:r>
              <a:rPr lang="en-CA" sz="1000" spc="-5">
                <a:solidFill>
                  <a:prstClr val="black"/>
                </a:solidFill>
                <a:cs typeface="Source Sans Pro"/>
              </a:rPr>
              <a:t> </a:t>
            </a:r>
            <a:r>
              <a:rPr sz="1000" spc="-3">
                <a:solidFill>
                  <a:prstClr val="black"/>
                </a:solidFill>
                <a:cs typeface="Source Sans Pro"/>
              </a:rPr>
              <a:t>resolution of </a:t>
            </a:r>
            <a:r>
              <a:rPr sz="1000" spc="-5">
                <a:solidFill>
                  <a:prstClr val="black"/>
                </a:solidFill>
                <a:cs typeface="Source Sans Pro"/>
              </a:rPr>
              <a:t>contingent </a:t>
            </a:r>
            <a:r>
              <a:rPr sz="1000" spc="-3">
                <a:solidFill>
                  <a:prstClr val="black"/>
                </a:solidFill>
                <a:cs typeface="Source Sans Pro"/>
              </a:rPr>
              <a:t>liabilities; </a:t>
            </a:r>
            <a:r>
              <a:rPr sz="1000" spc="-5">
                <a:solidFill>
                  <a:prstClr val="black"/>
                </a:solidFill>
                <a:cs typeface="Source Sans Pro"/>
              </a:rPr>
              <a:t>or other </a:t>
            </a:r>
            <a:r>
              <a:rPr sz="1000" spc="-3">
                <a:solidFill>
                  <a:prstClr val="black"/>
                </a:solidFill>
                <a:cs typeface="Source Sans Pro"/>
              </a:rPr>
              <a:t>things </a:t>
            </a:r>
            <a:r>
              <a:rPr sz="1000" spc="-5">
                <a:solidFill>
                  <a:prstClr val="black"/>
                </a:solidFill>
                <a:cs typeface="Source Sans Pro"/>
              </a:rPr>
              <a:t>that </a:t>
            </a:r>
            <a:r>
              <a:rPr sz="1000" spc="-3">
                <a:solidFill>
                  <a:prstClr val="black"/>
                </a:solidFill>
                <a:cs typeface="Source Sans Pro"/>
              </a:rPr>
              <a:t>have </a:t>
            </a:r>
            <a:r>
              <a:rPr sz="1000" spc="-5">
                <a:solidFill>
                  <a:prstClr val="black"/>
                </a:solidFill>
                <a:cs typeface="Source Sans Pro"/>
              </a:rPr>
              <a:t>not yet </a:t>
            </a:r>
            <a:r>
              <a:rPr sz="1000" spc="-3">
                <a:solidFill>
                  <a:prstClr val="black"/>
                </a:solidFill>
                <a:cs typeface="Source Sans Pro"/>
              </a:rPr>
              <a:t>happened </a:t>
            </a:r>
            <a:r>
              <a:rPr sz="1000">
                <a:solidFill>
                  <a:prstClr val="black"/>
                </a:solidFill>
                <a:cs typeface="Source Sans Pro"/>
              </a:rPr>
              <a:t>in</a:t>
            </a:r>
            <a:r>
              <a:rPr lang="en-CA" sz="1000">
                <a:solidFill>
                  <a:prstClr val="black"/>
                </a:solidFill>
                <a:cs typeface="Source Sans Pro"/>
              </a:rPr>
              <a:t> </a:t>
            </a:r>
            <a:r>
              <a:rPr sz="1000" spc="-3">
                <a:solidFill>
                  <a:prstClr val="black"/>
                </a:solidFill>
                <a:cs typeface="Source Sans Pro"/>
              </a:rPr>
              <a:t>this </a:t>
            </a:r>
            <a:r>
              <a:rPr sz="1000" spc="-5">
                <a:solidFill>
                  <a:prstClr val="black"/>
                </a:solidFill>
                <a:cs typeface="Source Sans Pro"/>
              </a:rPr>
              <a:t>review, </a:t>
            </a:r>
            <a:r>
              <a:rPr sz="1000">
                <a:solidFill>
                  <a:prstClr val="black"/>
                </a:solidFill>
                <a:cs typeface="Source Sans Pro"/>
              </a:rPr>
              <a:t>we </a:t>
            </a:r>
            <a:r>
              <a:rPr sz="1000" spc="-3">
                <a:solidFill>
                  <a:prstClr val="black"/>
                </a:solidFill>
                <a:cs typeface="Source Sans Pro"/>
              </a:rPr>
              <a:t>are </a:t>
            </a:r>
            <a:r>
              <a:rPr sz="1000">
                <a:solidFill>
                  <a:prstClr val="black"/>
                </a:solidFill>
                <a:cs typeface="Source Sans Pro"/>
              </a:rPr>
              <a:t>making </a:t>
            </a:r>
            <a:r>
              <a:rPr sz="1000" spc="-8">
                <a:solidFill>
                  <a:prstClr val="black"/>
                </a:solidFill>
                <a:cs typeface="Source Sans Pro"/>
              </a:rPr>
              <a:t>statements </a:t>
            </a:r>
            <a:r>
              <a:rPr sz="1000" spc="-3">
                <a:solidFill>
                  <a:prstClr val="black"/>
                </a:solidFill>
                <a:cs typeface="Source Sans Pro"/>
              </a:rPr>
              <a:t>considered to be forward-looking</a:t>
            </a:r>
            <a:r>
              <a:rPr lang="en-CA" sz="1000" spc="-3">
                <a:solidFill>
                  <a:prstClr val="black"/>
                </a:solidFill>
                <a:cs typeface="Source Sans Pro"/>
              </a:rPr>
              <a:t> </a:t>
            </a:r>
            <a:r>
              <a:rPr sz="1000" spc="-3">
                <a:solidFill>
                  <a:prstClr val="black"/>
                </a:solidFill>
                <a:cs typeface="Source Sans Pro"/>
              </a:rPr>
              <a:t>information or forward-looking </a:t>
            </a:r>
            <a:r>
              <a:rPr sz="1000" spc="-8">
                <a:solidFill>
                  <a:prstClr val="black"/>
                </a:solidFill>
                <a:cs typeface="Source Sans Pro"/>
              </a:rPr>
              <a:t>statements </a:t>
            </a:r>
            <a:r>
              <a:rPr sz="1000" spc="-3">
                <a:solidFill>
                  <a:prstClr val="black"/>
                </a:solidFill>
                <a:cs typeface="Source Sans Pro"/>
              </a:rPr>
              <a:t>under Canadian </a:t>
            </a:r>
            <a:r>
              <a:rPr sz="1000" spc="-8">
                <a:solidFill>
                  <a:prstClr val="black"/>
                </a:solidFill>
                <a:cs typeface="Source Sans Pro"/>
              </a:rPr>
              <a:t>law. </a:t>
            </a:r>
            <a:r>
              <a:rPr sz="1000">
                <a:solidFill>
                  <a:prstClr val="black"/>
                </a:solidFill>
                <a:cs typeface="Source Sans Pro"/>
              </a:rPr>
              <a:t>We </a:t>
            </a:r>
            <a:r>
              <a:rPr sz="1000" spc="-5">
                <a:solidFill>
                  <a:prstClr val="black"/>
                </a:solidFill>
                <a:cs typeface="Source Sans Pro"/>
              </a:rPr>
              <a:t>refer </a:t>
            </a:r>
            <a:r>
              <a:rPr sz="1000" spc="-3">
                <a:solidFill>
                  <a:prstClr val="black"/>
                </a:solidFill>
                <a:cs typeface="Source Sans Pro"/>
              </a:rPr>
              <a:t>to them</a:t>
            </a:r>
            <a:r>
              <a:rPr lang="en-CA" sz="1000" spc="-3">
                <a:solidFill>
                  <a:prstClr val="black"/>
                </a:solidFill>
                <a:cs typeface="Source Sans Pro"/>
              </a:rPr>
              <a:t> </a:t>
            </a:r>
            <a:r>
              <a:rPr sz="1000">
                <a:solidFill>
                  <a:prstClr val="black"/>
                </a:solidFill>
                <a:cs typeface="Source Sans Pro"/>
              </a:rPr>
              <a:t>in </a:t>
            </a:r>
            <a:r>
              <a:rPr sz="1000" spc="-3">
                <a:solidFill>
                  <a:prstClr val="black"/>
                </a:solidFill>
                <a:cs typeface="Source Sans Pro"/>
              </a:rPr>
              <a:t>this review as forward-looking</a:t>
            </a:r>
            <a:r>
              <a:rPr sz="1000" spc="-24">
                <a:solidFill>
                  <a:prstClr val="black"/>
                </a:solidFill>
                <a:cs typeface="Source Sans Pro"/>
              </a:rPr>
              <a:t> </a:t>
            </a:r>
            <a:r>
              <a:rPr sz="1000" spc="-3">
                <a:solidFill>
                  <a:prstClr val="black"/>
                </a:solidFill>
                <a:cs typeface="Source Sans Pro"/>
              </a:rPr>
              <a:t>information.</a:t>
            </a:r>
            <a:endParaRPr sz="1000">
              <a:solidFill>
                <a:prstClr val="black"/>
              </a:solidFill>
              <a:cs typeface="Source Sans Pro"/>
            </a:endParaRPr>
          </a:p>
          <a:p>
            <a:pPr marL="6803" marR="2721" algn="just" defTabSz="576056">
              <a:spcBef>
                <a:spcPts val="600"/>
              </a:spcBef>
              <a:defRPr/>
            </a:pPr>
            <a:r>
              <a:rPr sz="1000" spc="-3">
                <a:solidFill>
                  <a:prstClr val="black"/>
                </a:solidFill>
                <a:cs typeface="Source Sans Pro"/>
              </a:rPr>
              <a:t>The forward-looking </a:t>
            </a:r>
            <a:r>
              <a:rPr sz="1000" spc="-5">
                <a:solidFill>
                  <a:prstClr val="black"/>
                </a:solidFill>
                <a:cs typeface="Source Sans Pro"/>
              </a:rPr>
              <a:t>information </a:t>
            </a:r>
            <a:r>
              <a:rPr sz="1000" spc="-3">
                <a:solidFill>
                  <a:prstClr val="black"/>
                </a:solidFill>
                <a:cs typeface="Source Sans Pro"/>
              </a:rPr>
              <a:t>typically includes </a:t>
            </a:r>
            <a:r>
              <a:rPr sz="1000" spc="-5">
                <a:solidFill>
                  <a:prstClr val="black"/>
                </a:solidFill>
                <a:cs typeface="Source Sans Pro"/>
              </a:rPr>
              <a:t>words </a:t>
            </a:r>
            <a:r>
              <a:rPr sz="1000" spc="-3">
                <a:solidFill>
                  <a:prstClr val="black"/>
                </a:solidFill>
                <a:cs typeface="Source Sans Pro"/>
              </a:rPr>
              <a:t>and </a:t>
            </a:r>
            <a:r>
              <a:rPr sz="1000" spc="-5">
                <a:solidFill>
                  <a:prstClr val="black"/>
                </a:solidFill>
                <a:cs typeface="Source Sans Pro"/>
              </a:rPr>
              <a:t>phrases </a:t>
            </a:r>
            <a:r>
              <a:rPr sz="1000" spc="-3">
                <a:solidFill>
                  <a:prstClr val="black"/>
                </a:solidFill>
                <a:cs typeface="Source Sans Pro"/>
              </a:rPr>
              <a:t>about the</a:t>
            </a:r>
            <a:r>
              <a:rPr lang="en-CA" sz="1000" spc="-3">
                <a:solidFill>
                  <a:prstClr val="black"/>
                </a:solidFill>
                <a:cs typeface="Source Sans Pro"/>
              </a:rPr>
              <a:t> </a:t>
            </a:r>
            <a:r>
              <a:rPr sz="1000" spc="-3">
                <a:solidFill>
                  <a:prstClr val="black"/>
                </a:solidFill>
                <a:cs typeface="Source Sans Pro"/>
              </a:rPr>
              <a:t>future, such </a:t>
            </a:r>
            <a:r>
              <a:rPr sz="1000" spc="-5">
                <a:solidFill>
                  <a:prstClr val="black"/>
                </a:solidFill>
                <a:cs typeface="Source Sans Pro"/>
              </a:rPr>
              <a:t>as: </a:t>
            </a:r>
            <a:r>
              <a:rPr sz="1000" spc="-3">
                <a:solidFill>
                  <a:prstClr val="black"/>
                </a:solidFill>
                <a:cs typeface="Source Sans Pro"/>
              </a:rPr>
              <a:t>plan, expect, </a:t>
            </a:r>
            <a:r>
              <a:rPr sz="1000" spc="-5">
                <a:solidFill>
                  <a:prstClr val="black"/>
                </a:solidFill>
                <a:cs typeface="Source Sans Pro"/>
              </a:rPr>
              <a:t>forecast, </a:t>
            </a:r>
            <a:r>
              <a:rPr sz="1000" spc="-3">
                <a:solidFill>
                  <a:prstClr val="black"/>
                </a:solidFill>
                <a:cs typeface="Source Sans Pro"/>
              </a:rPr>
              <a:t>intend, </a:t>
            </a:r>
            <a:r>
              <a:rPr sz="1000" spc="-5">
                <a:solidFill>
                  <a:prstClr val="black"/>
                </a:solidFill>
                <a:cs typeface="Source Sans Pro"/>
              </a:rPr>
              <a:t>anticipate, estimate, budget,</a:t>
            </a:r>
            <a:r>
              <a:rPr lang="en-CA" sz="1000" spc="-5">
                <a:solidFill>
                  <a:prstClr val="black"/>
                </a:solidFill>
                <a:cs typeface="Source Sans Pro"/>
              </a:rPr>
              <a:t> </a:t>
            </a:r>
            <a:r>
              <a:rPr sz="1000" spc="-3">
                <a:solidFill>
                  <a:prstClr val="black"/>
                </a:solidFill>
                <a:cs typeface="Source Sans Pro"/>
              </a:rPr>
              <a:t>scheduled, believe, </a:t>
            </a:r>
            <a:r>
              <a:rPr sz="1000" spc="-8">
                <a:solidFill>
                  <a:prstClr val="black"/>
                </a:solidFill>
                <a:cs typeface="Source Sans Pro"/>
              </a:rPr>
              <a:t>may, </a:t>
            </a:r>
            <a:r>
              <a:rPr sz="1000" spc="-5">
                <a:solidFill>
                  <a:prstClr val="black"/>
                </a:solidFill>
                <a:cs typeface="Source Sans Pro"/>
              </a:rPr>
              <a:t>could, </a:t>
            </a:r>
            <a:r>
              <a:rPr sz="1000" spc="-3">
                <a:solidFill>
                  <a:prstClr val="black"/>
                </a:solidFill>
                <a:cs typeface="Source Sans Pro"/>
              </a:rPr>
              <a:t>would, should, </a:t>
            </a:r>
            <a:r>
              <a:rPr sz="1000">
                <a:solidFill>
                  <a:prstClr val="black"/>
                </a:solidFill>
                <a:cs typeface="Source Sans Pro"/>
              </a:rPr>
              <a:t>might, </a:t>
            </a:r>
            <a:r>
              <a:rPr sz="1000" spc="-3">
                <a:solidFill>
                  <a:prstClr val="black"/>
                </a:solidFill>
                <a:cs typeface="Source Sans Pro"/>
              </a:rPr>
              <a:t>and will. </a:t>
            </a:r>
            <a:r>
              <a:rPr sz="1000">
                <a:solidFill>
                  <a:prstClr val="black"/>
                </a:solidFill>
                <a:cs typeface="Source Sans Pro"/>
              </a:rPr>
              <a:t>We </a:t>
            </a:r>
            <a:r>
              <a:rPr sz="1000" spc="-5">
                <a:solidFill>
                  <a:prstClr val="black"/>
                </a:solidFill>
                <a:cs typeface="Source Sans Pro"/>
              </a:rPr>
              <a:t>can </a:t>
            </a:r>
            <a:r>
              <a:rPr sz="1000" spc="-3">
                <a:solidFill>
                  <a:prstClr val="black"/>
                </a:solidFill>
                <a:cs typeface="Source Sans Pro"/>
              </a:rPr>
              <a:t>give </a:t>
            </a:r>
            <a:r>
              <a:rPr sz="1000">
                <a:solidFill>
                  <a:prstClr val="black"/>
                </a:solidFill>
                <a:cs typeface="Source Sans Pro"/>
              </a:rPr>
              <a:t>no</a:t>
            </a:r>
            <a:r>
              <a:rPr lang="en-CA" sz="1000">
                <a:solidFill>
                  <a:prstClr val="black"/>
                </a:solidFill>
                <a:cs typeface="Source Sans Pro"/>
              </a:rPr>
              <a:t> </a:t>
            </a:r>
            <a:r>
              <a:rPr sz="1000" spc="-5">
                <a:solidFill>
                  <a:prstClr val="black"/>
                </a:solidFill>
                <a:cs typeface="Source Sans Pro"/>
              </a:rPr>
              <a:t>assurance that </a:t>
            </a:r>
            <a:r>
              <a:rPr sz="1000" spc="-3">
                <a:solidFill>
                  <a:prstClr val="black"/>
                </a:solidFill>
                <a:cs typeface="Source Sans Pro"/>
              </a:rPr>
              <a:t>the forward-looking </a:t>
            </a:r>
            <a:r>
              <a:rPr sz="1000" spc="-5">
                <a:solidFill>
                  <a:prstClr val="black"/>
                </a:solidFill>
                <a:cs typeface="Source Sans Pro"/>
              </a:rPr>
              <a:t>information </a:t>
            </a:r>
            <a:r>
              <a:rPr sz="1000" spc="-3">
                <a:solidFill>
                  <a:prstClr val="black"/>
                </a:solidFill>
                <a:cs typeface="Source Sans Pro"/>
              </a:rPr>
              <a:t>will </a:t>
            </a:r>
            <a:r>
              <a:rPr sz="1000" spc="-5">
                <a:solidFill>
                  <a:prstClr val="black"/>
                </a:solidFill>
                <a:cs typeface="Source Sans Pro"/>
              </a:rPr>
              <a:t>prove </a:t>
            </a:r>
            <a:r>
              <a:rPr sz="1000" spc="-3">
                <a:solidFill>
                  <a:prstClr val="black"/>
                </a:solidFill>
                <a:cs typeface="Source Sans Pro"/>
              </a:rPr>
              <a:t>to be </a:t>
            </a:r>
            <a:r>
              <a:rPr sz="1000" spc="-8">
                <a:solidFill>
                  <a:prstClr val="black"/>
                </a:solidFill>
                <a:cs typeface="Source Sans Pro"/>
              </a:rPr>
              <a:t>accurate. </a:t>
            </a:r>
            <a:r>
              <a:rPr sz="1000" spc="-5">
                <a:solidFill>
                  <a:prstClr val="black"/>
                </a:solidFill>
                <a:cs typeface="Source Sans Pro"/>
              </a:rPr>
              <a:t>It </a:t>
            </a:r>
            <a:r>
              <a:rPr sz="1000">
                <a:solidFill>
                  <a:prstClr val="black"/>
                </a:solidFill>
                <a:cs typeface="Source Sans Pro"/>
              </a:rPr>
              <a:t>is</a:t>
            </a:r>
            <a:r>
              <a:rPr lang="en-CA" sz="1000">
                <a:solidFill>
                  <a:prstClr val="black"/>
                </a:solidFill>
                <a:cs typeface="Source Sans Pro"/>
              </a:rPr>
              <a:t> </a:t>
            </a:r>
            <a:r>
              <a:rPr sz="1000" spc="-3">
                <a:solidFill>
                  <a:prstClr val="black"/>
                </a:solidFill>
                <a:cs typeface="Source Sans Pro"/>
              </a:rPr>
              <a:t>based on </a:t>
            </a:r>
            <a:r>
              <a:rPr sz="1000">
                <a:solidFill>
                  <a:prstClr val="black"/>
                </a:solidFill>
                <a:cs typeface="Source Sans Pro"/>
              </a:rPr>
              <a:t>a </a:t>
            </a:r>
            <a:r>
              <a:rPr sz="1000" spc="-3">
                <a:solidFill>
                  <a:prstClr val="black"/>
                </a:solidFill>
                <a:cs typeface="Source Sans Pro"/>
              </a:rPr>
              <a:t>number </a:t>
            </a:r>
            <a:r>
              <a:rPr sz="1000" spc="-5">
                <a:solidFill>
                  <a:prstClr val="black"/>
                </a:solidFill>
                <a:cs typeface="Source Sans Pro"/>
              </a:rPr>
              <a:t>of </a:t>
            </a:r>
            <a:r>
              <a:rPr sz="1000" spc="-3">
                <a:solidFill>
                  <a:prstClr val="black"/>
                </a:solidFill>
                <a:cs typeface="Source Sans Pro"/>
              </a:rPr>
              <a:t>assumptions management believes to be reasonable,</a:t>
            </a:r>
            <a:r>
              <a:rPr lang="en-CA" sz="1000" spc="-3">
                <a:solidFill>
                  <a:prstClr val="black"/>
                </a:solidFill>
                <a:cs typeface="Source Sans Pro"/>
              </a:rPr>
              <a:t> </a:t>
            </a:r>
            <a:r>
              <a:rPr sz="1000" spc="-3">
                <a:solidFill>
                  <a:prstClr val="black"/>
                </a:solidFill>
                <a:cs typeface="Source Sans Pro"/>
              </a:rPr>
              <a:t>including but </a:t>
            </a:r>
            <a:r>
              <a:rPr sz="1000" spc="-5">
                <a:solidFill>
                  <a:prstClr val="black"/>
                </a:solidFill>
                <a:cs typeface="Source Sans Pro"/>
              </a:rPr>
              <a:t>not </a:t>
            </a:r>
            <a:r>
              <a:rPr sz="1000" spc="-3">
                <a:solidFill>
                  <a:prstClr val="black"/>
                </a:solidFill>
                <a:cs typeface="Source Sans Pro"/>
              </a:rPr>
              <a:t>limited to the continued </a:t>
            </a:r>
            <a:r>
              <a:rPr sz="1000" spc="-5">
                <a:solidFill>
                  <a:prstClr val="black"/>
                </a:solidFill>
                <a:cs typeface="Source Sans Pro"/>
              </a:rPr>
              <a:t>operation </a:t>
            </a:r>
            <a:r>
              <a:rPr sz="1000" spc="-3">
                <a:solidFill>
                  <a:prstClr val="black"/>
                </a:solidFill>
                <a:cs typeface="Source Sans Pro"/>
              </a:rPr>
              <a:t>of the </a:t>
            </a:r>
            <a:r>
              <a:rPr sz="1000" spc="-5">
                <a:solidFill>
                  <a:prstClr val="black"/>
                </a:solidFill>
                <a:cs typeface="Source Sans Pro"/>
              </a:rPr>
              <a:t>Company’s exploration,</a:t>
            </a:r>
            <a:r>
              <a:rPr lang="en-CA" sz="1000" spc="-5">
                <a:solidFill>
                  <a:prstClr val="black"/>
                </a:solidFill>
                <a:cs typeface="Source Sans Pro"/>
              </a:rPr>
              <a:t> </a:t>
            </a:r>
            <a:r>
              <a:rPr sz="1000" spc="-5">
                <a:solidFill>
                  <a:prstClr val="black"/>
                </a:solidFill>
                <a:cs typeface="Source Sans Pro"/>
              </a:rPr>
              <a:t>evaluation </a:t>
            </a:r>
            <a:r>
              <a:rPr sz="1000" spc="-3">
                <a:solidFill>
                  <a:prstClr val="black"/>
                </a:solidFill>
                <a:cs typeface="Source Sans Pro"/>
              </a:rPr>
              <a:t>and development activities, </a:t>
            </a:r>
            <a:r>
              <a:rPr sz="1000">
                <a:solidFill>
                  <a:prstClr val="black"/>
                </a:solidFill>
                <a:cs typeface="Source Sans Pro"/>
              </a:rPr>
              <a:t>no </a:t>
            </a:r>
            <a:r>
              <a:rPr sz="1000" spc="-5">
                <a:solidFill>
                  <a:prstClr val="black"/>
                </a:solidFill>
                <a:cs typeface="Source Sans Pro"/>
              </a:rPr>
              <a:t>material adverse </a:t>
            </a:r>
            <a:r>
              <a:rPr sz="1000" spc="-3">
                <a:solidFill>
                  <a:prstClr val="black"/>
                </a:solidFill>
                <a:cs typeface="Source Sans Pro"/>
              </a:rPr>
              <a:t>change </a:t>
            </a:r>
            <a:r>
              <a:rPr sz="1000">
                <a:solidFill>
                  <a:prstClr val="black"/>
                </a:solidFill>
                <a:cs typeface="Source Sans Pro"/>
              </a:rPr>
              <a:t>in </a:t>
            </a:r>
            <a:r>
              <a:rPr sz="1000" spc="-3">
                <a:solidFill>
                  <a:prstClr val="black"/>
                </a:solidFill>
                <a:cs typeface="Source Sans Pro"/>
              </a:rPr>
              <a:t>the </a:t>
            </a:r>
            <a:r>
              <a:rPr sz="1000" spc="-8">
                <a:solidFill>
                  <a:prstClr val="black"/>
                </a:solidFill>
                <a:cs typeface="Source Sans Pro"/>
              </a:rPr>
              <a:t>market</a:t>
            </a:r>
            <a:r>
              <a:rPr lang="en-CA" sz="1000" spc="-8">
                <a:solidFill>
                  <a:prstClr val="black"/>
                </a:solidFill>
                <a:cs typeface="Source Sans Pro"/>
              </a:rPr>
              <a:t> </a:t>
            </a:r>
            <a:r>
              <a:rPr sz="1000" spc="-3">
                <a:solidFill>
                  <a:prstClr val="black"/>
                </a:solidFill>
                <a:cs typeface="Source Sans Pro"/>
              </a:rPr>
              <a:t>price of commodities and </a:t>
            </a:r>
            <a:r>
              <a:rPr sz="1000" spc="-5">
                <a:solidFill>
                  <a:prstClr val="black"/>
                </a:solidFill>
                <a:cs typeface="Source Sans Pro"/>
              </a:rPr>
              <a:t>exchange </a:t>
            </a:r>
            <a:r>
              <a:rPr sz="1000" spc="-8">
                <a:solidFill>
                  <a:prstClr val="black"/>
                </a:solidFill>
                <a:cs typeface="Source Sans Pro"/>
              </a:rPr>
              <a:t>rates, </a:t>
            </a:r>
            <a:r>
              <a:rPr sz="1000" spc="-3">
                <a:solidFill>
                  <a:prstClr val="black"/>
                </a:solidFill>
                <a:cs typeface="Source Sans Pro"/>
              </a:rPr>
              <a:t>and such </a:t>
            </a:r>
            <a:r>
              <a:rPr sz="1000" spc="-5">
                <a:solidFill>
                  <a:prstClr val="black"/>
                </a:solidFill>
                <a:cs typeface="Source Sans Pro"/>
              </a:rPr>
              <a:t>other </a:t>
            </a:r>
            <a:r>
              <a:rPr sz="1000" spc="-3">
                <a:solidFill>
                  <a:prstClr val="black"/>
                </a:solidFill>
                <a:cs typeface="Source Sans Pro"/>
              </a:rPr>
              <a:t>assumptions and </a:t>
            </a:r>
            <a:r>
              <a:rPr sz="1000" spc="-8">
                <a:solidFill>
                  <a:prstClr val="black"/>
                </a:solidFill>
                <a:cs typeface="Source Sans Pro"/>
              </a:rPr>
              <a:t>factors</a:t>
            </a:r>
            <a:r>
              <a:rPr lang="en-CA" sz="1000" spc="-8">
                <a:solidFill>
                  <a:prstClr val="black"/>
                </a:solidFill>
                <a:cs typeface="Source Sans Pro"/>
              </a:rPr>
              <a:t> </a:t>
            </a:r>
            <a:r>
              <a:rPr sz="1000" spc="-3">
                <a:solidFill>
                  <a:prstClr val="black"/>
                </a:solidFill>
                <a:cs typeface="Source Sans Pro"/>
              </a:rPr>
              <a:t>as set out</a:t>
            </a:r>
            <a:r>
              <a:rPr sz="1000" spc="-11">
                <a:solidFill>
                  <a:prstClr val="black"/>
                </a:solidFill>
                <a:cs typeface="Source Sans Pro"/>
              </a:rPr>
              <a:t> </a:t>
            </a:r>
            <a:r>
              <a:rPr sz="1000" spc="-3">
                <a:solidFill>
                  <a:prstClr val="black"/>
                </a:solidFill>
                <a:cs typeface="Source Sans Pro"/>
              </a:rPr>
              <a:t>herein.</a:t>
            </a:r>
            <a:endParaRPr sz="1000">
              <a:solidFill>
                <a:prstClr val="black"/>
              </a:solidFill>
              <a:cs typeface="Source Sans Pro"/>
            </a:endParaRPr>
          </a:p>
          <a:p>
            <a:pPr marL="6803" marR="2721" algn="just" defTabSz="576056">
              <a:spcBef>
                <a:spcPts val="600"/>
              </a:spcBef>
              <a:defRPr/>
            </a:pPr>
            <a:r>
              <a:rPr sz="1000" spc="-3">
                <a:solidFill>
                  <a:prstClr val="black"/>
                </a:solidFill>
                <a:cs typeface="Source Sans Pro"/>
              </a:rPr>
              <a:t>It </a:t>
            </a:r>
            <a:r>
              <a:rPr sz="1000">
                <a:solidFill>
                  <a:prstClr val="black"/>
                </a:solidFill>
                <a:cs typeface="Source Sans Pro"/>
              </a:rPr>
              <a:t>is </a:t>
            </a:r>
            <a:r>
              <a:rPr sz="1000" spc="-3">
                <a:solidFill>
                  <a:prstClr val="black"/>
                </a:solidFill>
                <a:cs typeface="Source Sans Pro"/>
              </a:rPr>
              <a:t>also subject to risks </a:t>
            </a:r>
            <a:r>
              <a:rPr sz="1000" spc="-5">
                <a:solidFill>
                  <a:prstClr val="black"/>
                </a:solidFill>
                <a:cs typeface="Source Sans Pro"/>
              </a:rPr>
              <a:t>associated </a:t>
            </a:r>
            <a:r>
              <a:rPr sz="1000">
                <a:solidFill>
                  <a:prstClr val="black"/>
                </a:solidFill>
                <a:cs typeface="Source Sans Pro"/>
              </a:rPr>
              <a:t>with </a:t>
            </a:r>
            <a:r>
              <a:rPr sz="1000" spc="-3">
                <a:solidFill>
                  <a:prstClr val="black"/>
                </a:solidFill>
                <a:cs typeface="Source Sans Pro"/>
              </a:rPr>
              <a:t>our business, including but </a:t>
            </a:r>
            <a:r>
              <a:rPr sz="1000" spc="-5">
                <a:solidFill>
                  <a:prstClr val="black"/>
                </a:solidFill>
                <a:cs typeface="Source Sans Pro"/>
              </a:rPr>
              <a:t>not </a:t>
            </a:r>
            <a:r>
              <a:rPr sz="1000" spc="-3">
                <a:solidFill>
                  <a:prstClr val="black"/>
                </a:solidFill>
                <a:cs typeface="Source Sans Pro"/>
              </a:rPr>
              <a:t>limited to:</a:t>
            </a:r>
            <a:r>
              <a:rPr lang="en-CA" sz="1000" spc="-3">
                <a:solidFill>
                  <a:prstClr val="black"/>
                </a:solidFill>
                <a:cs typeface="Source Sans Pro"/>
              </a:rPr>
              <a:t> </a:t>
            </a:r>
            <a:r>
              <a:rPr sz="1000">
                <a:solidFill>
                  <a:prstClr val="black"/>
                </a:solidFill>
                <a:cs typeface="Source Sans Pro"/>
              </a:rPr>
              <a:t>risks </a:t>
            </a:r>
            <a:r>
              <a:rPr sz="1000" spc="-3">
                <a:solidFill>
                  <a:prstClr val="black"/>
                </a:solidFill>
                <a:cs typeface="Source Sans Pro"/>
              </a:rPr>
              <a:t>inherent </a:t>
            </a:r>
            <a:r>
              <a:rPr sz="1000">
                <a:solidFill>
                  <a:prstClr val="black"/>
                </a:solidFill>
                <a:cs typeface="Source Sans Pro"/>
              </a:rPr>
              <a:t>in </a:t>
            </a:r>
            <a:r>
              <a:rPr sz="1000" spc="-3">
                <a:solidFill>
                  <a:prstClr val="black"/>
                </a:solidFill>
                <a:cs typeface="Source Sans Pro"/>
              </a:rPr>
              <a:t>the </a:t>
            </a:r>
            <a:r>
              <a:rPr sz="1000" spc="-5">
                <a:solidFill>
                  <a:prstClr val="black"/>
                </a:solidFill>
                <a:cs typeface="Source Sans Pro"/>
              </a:rPr>
              <a:t>mineral exploration </a:t>
            </a:r>
            <a:r>
              <a:rPr sz="1000" spc="-3">
                <a:solidFill>
                  <a:prstClr val="black"/>
                </a:solidFill>
                <a:cs typeface="Source Sans Pro"/>
              </a:rPr>
              <a:t>and </a:t>
            </a:r>
            <a:r>
              <a:rPr sz="1000" spc="-5">
                <a:solidFill>
                  <a:prstClr val="black"/>
                </a:solidFill>
                <a:cs typeface="Source Sans Pro"/>
              </a:rPr>
              <a:t>evaluation </a:t>
            </a:r>
            <a:r>
              <a:rPr sz="1000" spc="-3">
                <a:solidFill>
                  <a:prstClr val="black"/>
                </a:solidFill>
                <a:cs typeface="Source Sans Pro"/>
              </a:rPr>
              <a:t>and </a:t>
            </a:r>
            <a:r>
              <a:rPr sz="1000" spc="-5">
                <a:solidFill>
                  <a:prstClr val="black"/>
                </a:solidFill>
                <a:cs typeface="Source Sans Pro"/>
              </a:rPr>
              <a:t>mineral extraction</a:t>
            </a:r>
            <a:r>
              <a:rPr lang="en-CA" sz="1000" spc="-5">
                <a:solidFill>
                  <a:prstClr val="black"/>
                </a:solidFill>
                <a:cs typeface="Source Sans Pro"/>
              </a:rPr>
              <a:t> </a:t>
            </a:r>
            <a:r>
              <a:rPr sz="1000" spc="-3">
                <a:solidFill>
                  <a:prstClr val="black"/>
                </a:solidFill>
                <a:cs typeface="Source Sans Pro"/>
              </a:rPr>
              <a:t>business; commodity price </a:t>
            </a:r>
            <a:r>
              <a:rPr sz="1000" spc="-5">
                <a:solidFill>
                  <a:prstClr val="black"/>
                </a:solidFill>
                <a:cs typeface="Source Sans Pro"/>
              </a:rPr>
              <a:t>fluctuations</a:t>
            </a:r>
            <a:r>
              <a:rPr sz="1000" spc="-3">
                <a:solidFill>
                  <a:prstClr val="black"/>
                </a:solidFill>
                <a:cs typeface="Source Sans Pro"/>
              </a:rPr>
              <a:t>; competition </a:t>
            </a:r>
            <a:r>
              <a:rPr sz="1000" spc="-8">
                <a:solidFill>
                  <a:prstClr val="black"/>
                </a:solidFill>
                <a:cs typeface="Source Sans Pro"/>
              </a:rPr>
              <a:t>for </a:t>
            </a:r>
            <a:r>
              <a:rPr sz="1000" spc="-5">
                <a:solidFill>
                  <a:prstClr val="black"/>
                </a:solidFill>
                <a:cs typeface="Source Sans Pro"/>
              </a:rPr>
              <a:t>mineral</a:t>
            </a:r>
            <a:r>
              <a:rPr lang="en-CA" sz="1000" spc="-5">
                <a:solidFill>
                  <a:prstClr val="black"/>
                </a:solidFill>
                <a:cs typeface="Source Sans Pro"/>
              </a:rPr>
              <a:t> </a:t>
            </a:r>
            <a:r>
              <a:rPr sz="1000" spc="-3">
                <a:solidFill>
                  <a:prstClr val="black"/>
                </a:solidFill>
                <a:cs typeface="Source Sans Pro"/>
              </a:rPr>
              <a:t>properties; </a:t>
            </a:r>
            <a:r>
              <a:rPr sz="1000" spc="-5">
                <a:solidFill>
                  <a:prstClr val="black"/>
                </a:solidFill>
                <a:cs typeface="Source Sans Pro"/>
              </a:rPr>
              <a:t>mineral resources </a:t>
            </a:r>
            <a:r>
              <a:rPr sz="1000" spc="-3">
                <a:solidFill>
                  <a:prstClr val="black"/>
                </a:solidFill>
                <a:cs typeface="Source Sans Pro"/>
              </a:rPr>
              <a:t>and </a:t>
            </a:r>
            <a:r>
              <a:rPr sz="1000">
                <a:solidFill>
                  <a:prstClr val="black"/>
                </a:solidFill>
                <a:cs typeface="Source Sans Pro"/>
              </a:rPr>
              <a:t>reserves </a:t>
            </a:r>
            <a:r>
              <a:rPr sz="1000" spc="-5">
                <a:solidFill>
                  <a:prstClr val="black"/>
                </a:solidFill>
                <a:cs typeface="Source Sans Pro"/>
              </a:rPr>
              <a:t>and </a:t>
            </a:r>
            <a:r>
              <a:rPr sz="1000" spc="-3">
                <a:solidFill>
                  <a:prstClr val="black"/>
                </a:solidFill>
                <a:cs typeface="Source Sans Pro"/>
              </a:rPr>
              <a:t>recovery </a:t>
            </a:r>
            <a:r>
              <a:rPr sz="1000" spc="-5">
                <a:solidFill>
                  <a:prstClr val="black"/>
                </a:solidFill>
                <a:cs typeface="Source Sans Pro"/>
              </a:rPr>
              <a:t>estimates; </a:t>
            </a:r>
            <a:r>
              <a:rPr sz="1000" spc="-3">
                <a:solidFill>
                  <a:prstClr val="black"/>
                </a:solidFill>
                <a:cs typeface="Source Sans Pro"/>
              </a:rPr>
              <a:t>currency</a:t>
            </a:r>
            <a:r>
              <a:rPr lang="en-CA" sz="1000" spc="-3">
                <a:solidFill>
                  <a:prstClr val="black"/>
                </a:solidFill>
                <a:cs typeface="Source Sans Pro"/>
              </a:rPr>
              <a:t> </a:t>
            </a:r>
            <a:r>
              <a:rPr sz="1000" spc="-3">
                <a:solidFill>
                  <a:prstClr val="black"/>
                </a:solidFill>
                <a:cs typeface="Source Sans Pro"/>
              </a:rPr>
              <a:t>fluctuations; </a:t>
            </a:r>
            <a:r>
              <a:rPr sz="1000" spc="-5">
                <a:solidFill>
                  <a:prstClr val="black"/>
                </a:solidFill>
                <a:cs typeface="Source Sans Pro"/>
              </a:rPr>
              <a:t>interest </a:t>
            </a:r>
            <a:r>
              <a:rPr sz="1000" spc="-13">
                <a:solidFill>
                  <a:prstClr val="black"/>
                </a:solidFill>
                <a:cs typeface="Source Sans Pro"/>
              </a:rPr>
              <a:t>rate </a:t>
            </a:r>
            <a:r>
              <a:rPr sz="1000">
                <a:solidFill>
                  <a:prstClr val="black"/>
                </a:solidFill>
                <a:cs typeface="Source Sans Pro"/>
              </a:rPr>
              <a:t>risk; </a:t>
            </a:r>
            <a:r>
              <a:rPr sz="1000" spc="-3">
                <a:solidFill>
                  <a:prstClr val="black"/>
                </a:solidFill>
                <a:cs typeface="Source Sans Pro"/>
              </a:rPr>
              <a:t>financing </a:t>
            </a:r>
            <a:r>
              <a:rPr sz="1000">
                <a:solidFill>
                  <a:prstClr val="black"/>
                </a:solidFill>
                <a:cs typeface="Source Sans Pro"/>
              </a:rPr>
              <a:t>risk; </a:t>
            </a:r>
            <a:r>
              <a:rPr sz="1000" spc="-5">
                <a:solidFill>
                  <a:prstClr val="black"/>
                </a:solidFill>
                <a:cs typeface="Source Sans Pro"/>
              </a:rPr>
              <a:t>environmental </a:t>
            </a:r>
            <a:r>
              <a:rPr sz="1000">
                <a:solidFill>
                  <a:prstClr val="black"/>
                </a:solidFill>
                <a:cs typeface="Source Sans Pro"/>
              </a:rPr>
              <a:t>risk; </a:t>
            </a:r>
            <a:r>
              <a:rPr sz="1000" spc="-5">
                <a:solidFill>
                  <a:prstClr val="black"/>
                </a:solidFill>
                <a:cs typeface="Source Sans Pro"/>
              </a:rPr>
              <a:t>foreign </a:t>
            </a:r>
            <a:r>
              <a:rPr sz="1000" spc="-3">
                <a:solidFill>
                  <a:prstClr val="black"/>
                </a:solidFill>
                <a:cs typeface="Source Sans Pro"/>
              </a:rPr>
              <a:t>activities;</a:t>
            </a:r>
            <a:r>
              <a:rPr lang="en-CA" sz="1000" spc="-3">
                <a:solidFill>
                  <a:prstClr val="black"/>
                </a:solidFill>
                <a:cs typeface="Source Sans Pro"/>
              </a:rPr>
              <a:t> </a:t>
            </a:r>
            <a:r>
              <a:rPr sz="1000" spc="-5">
                <a:solidFill>
                  <a:prstClr val="black"/>
                </a:solidFill>
                <a:cs typeface="Source Sans Pro"/>
              </a:rPr>
              <a:t>legal </a:t>
            </a:r>
            <a:r>
              <a:rPr sz="1000" spc="-3">
                <a:solidFill>
                  <a:prstClr val="black"/>
                </a:solidFill>
                <a:cs typeface="Source Sans Pro"/>
              </a:rPr>
              <a:t>proceedings; and </a:t>
            </a:r>
            <a:r>
              <a:rPr sz="1000" spc="-5">
                <a:solidFill>
                  <a:prstClr val="black"/>
                </a:solidFill>
                <a:cs typeface="Source Sans Pro"/>
              </a:rPr>
              <a:t>other</a:t>
            </a:r>
            <a:r>
              <a:rPr sz="1000" spc="-27">
                <a:solidFill>
                  <a:prstClr val="black"/>
                </a:solidFill>
                <a:cs typeface="Source Sans Pro"/>
              </a:rPr>
              <a:t> </a:t>
            </a:r>
            <a:r>
              <a:rPr sz="1000">
                <a:solidFill>
                  <a:prstClr val="black"/>
                </a:solidFill>
                <a:cs typeface="Source Sans Pro"/>
              </a:rPr>
              <a:t>risks.</a:t>
            </a:r>
          </a:p>
          <a:p>
            <a:pPr marL="6803" marR="3062" algn="just" defTabSz="576056">
              <a:spcBef>
                <a:spcPts val="600"/>
              </a:spcBef>
              <a:defRPr/>
            </a:pPr>
            <a:r>
              <a:rPr sz="1000" spc="-3">
                <a:solidFill>
                  <a:prstClr val="black"/>
                </a:solidFill>
                <a:cs typeface="Source Sans Pro"/>
              </a:rPr>
              <a:t>If our assumptions </a:t>
            </a:r>
            <a:r>
              <a:rPr sz="1000" spc="-5">
                <a:solidFill>
                  <a:prstClr val="black"/>
                </a:solidFill>
                <a:cs typeface="Source Sans Pro"/>
              </a:rPr>
              <a:t>prove </a:t>
            </a:r>
            <a:r>
              <a:rPr sz="1000" spc="-3">
                <a:solidFill>
                  <a:prstClr val="black"/>
                </a:solidFill>
                <a:cs typeface="Source Sans Pro"/>
              </a:rPr>
              <a:t>to be </a:t>
            </a:r>
            <a:r>
              <a:rPr sz="1000" spc="-5">
                <a:solidFill>
                  <a:prstClr val="black"/>
                </a:solidFill>
                <a:cs typeface="Source Sans Pro"/>
              </a:rPr>
              <a:t>incorrect </a:t>
            </a:r>
            <a:r>
              <a:rPr sz="1000" spc="-3">
                <a:solidFill>
                  <a:prstClr val="black"/>
                </a:solidFill>
                <a:cs typeface="Source Sans Pro"/>
              </a:rPr>
              <a:t>or </a:t>
            </a:r>
            <a:r>
              <a:rPr sz="1000">
                <a:solidFill>
                  <a:prstClr val="black"/>
                </a:solidFill>
                <a:cs typeface="Source Sans Pro"/>
              </a:rPr>
              <a:t>risks </a:t>
            </a:r>
            <a:r>
              <a:rPr sz="1000" spc="-5">
                <a:solidFill>
                  <a:prstClr val="black"/>
                </a:solidFill>
                <a:cs typeface="Source Sans Pro"/>
              </a:rPr>
              <a:t>materialize, </a:t>
            </a:r>
            <a:r>
              <a:rPr sz="1000" spc="-3">
                <a:solidFill>
                  <a:prstClr val="black"/>
                </a:solidFill>
                <a:cs typeface="Source Sans Pro"/>
              </a:rPr>
              <a:t>our </a:t>
            </a:r>
            <a:r>
              <a:rPr sz="1000" spc="-5">
                <a:solidFill>
                  <a:prstClr val="black"/>
                </a:solidFill>
                <a:cs typeface="Source Sans Pro"/>
              </a:rPr>
              <a:t>actual results </a:t>
            </a:r>
            <a:r>
              <a:rPr sz="1000" spc="-3">
                <a:solidFill>
                  <a:prstClr val="black"/>
                </a:solidFill>
                <a:cs typeface="Source Sans Pro"/>
              </a:rPr>
              <a:t>and</a:t>
            </a:r>
            <a:r>
              <a:rPr lang="en-CA" sz="1000" spc="-3">
                <a:solidFill>
                  <a:prstClr val="black"/>
                </a:solidFill>
                <a:cs typeface="Source Sans Pro"/>
              </a:rPr>
              <a:t> </a:t>
            </a:r>
            <a:r>
              <a:rPr sz="1000" spc="-3">
                <a:solidFill>
                  <a:prstClr val="black"/>
                </a:solidFill>
                <a:cs typeface="Source Sans Pro"/>
              </a:rPr>
              <a:t>events may vary </a:t>
            </a:r>
            <a:r>
              <a:rPr sz="1000" spc="-5">
                <a:solidFill>
                  <a:prstClr val="black"/>
                </a:solidFill>
                <a:cs typeface="Source Sans Pro"/>
              </a:rPr>
              <a:t>materially </a:t>
            </a:r>
            <a:r>
              <a:rPr sz="1000" spc="-3">
                <a:solidFill>
                  <a:prstClr val="black"/>
                </a:solidFill>
                <a:cs typeface="Source Sans Pro"/>
              </a:rPr>
              <a:t>and adversely </a:t>
            </a:r>
            <a:r>
              <a:rPr sz="1000" spc="-5">
                <a:solidFill>
                  <a:prstClr val="black"/>
                </a:solidFill>
                <a:cs typeface="Source Sans Pro"/>
              </a:rPr>
              <a:t>from what </a:t>
            </a:r>
            <a:r>
              <a:rPr sz="1000">
                <a:solidFill>
                  <a:prstClr val="black"/>
                </a:solidFill>
                <a:cs typeface="Source Sans Pro"/>
              </a:rPr>
              <a:t>we </a:t>
            </a:r>
            <a:r>
              <a:rPr sz="1000" spc="-3">
                <a:solidFill>
                  <a:prstClr val="black"/>
                </a:solidFill>
                <a:cs typeface="Source Sans Pro"/>
              </a:rPr>
              <a:t>currently </a:t>
            </a:r>
            <a:r>
              <a:rPr sz="1000" spc="-5">
                <a:solidFill>
                  <a:prstClr val="black"/>
                </a:solidFill>
                <a:cs typeface="Source Sans Pro"/>
              </a:rPr>
              <a:t>expect as </a:t>
            </a:r>
            <a:r>
              <a:rPr sz="1000" spc="-3">
                <a:solidFill>
                  <a:prstClr val="black"/>
                </a:solidFill>
                <a:cs typeface="Source Sans Pro"/>
              </a:rPr>
              <a:t>set out</a:t>
            </a:r>
            <a:r>
              <a:rPr lang="en-CA" sz="1000" spc="-3">
                <a:solidFill>
                  <a:prstClr val="black"/>
                </a:solidFill>
                <a:cs typeface="Source Sans Pro"/>
              </a:rPr>
              <a:t> </a:t>
            </a:r>
            <a:r>
              <a:rPr sz="1000">
                <a:solidFill>
                  <a:prstClr val="black"/>
                </a:solidFill>
                <a:cs typeface="Source Sans Pro"/>
              </a:rPr>
              <a:t>in </a:t>
            </a:r>
            <a:r>
              <a:rPr sz="1000" spc="-3">
                <a:solidFill>
                  <a:prstClr val="black"/>
                </a:solidFill>
                <a:cs typeface="Source Sans Pro"/>
              </a:rPr>
              <a:t>this</a:t>
            </a:r>
            <a:r>
              <a:rPr sz="1000" spc="-11">
                <a:solidFill>
                  <a:prstClr val="black"/>
                </a:solidFill>
                <a:cs typeface="Source Sans Pro"/>
              </a:rPr>
              <a:t> </a:t>
            </a:r>
            <a:r>
              <a:rPr sz="1000" spc="-5">
                <a:solidFill>
                  <a:prstClr val="black"/>
                </a:solidFill>
                <a:cs typeface="Source Sans Pro"/>
              </a:rPr>
              <a:t>review.</a:t>
            </a:r>
            <a:endParaRPr sz="1000">
              <a:solidFill>
                <a:prstClr val="black"/>
              </a:solidFill>
              <a:cs typeface="Source Sans Pro"/>
            </a:endParaRPr>
          </a:p>
          <a:p>
            <a:pPr marL="6803" marR="2721" algn="just" defTabSz="576056">
              <a:spcBef>
                <a:spcPts val="600"/>
              </a:spcBef>
              <a:defRPr/>
            </a:pPr>
            <a:r>
              <a:rPr sz="1000" spc="-3">
                <a:solidFill>
                  <a:prstClr val="black"/>
                </a:solidFill>
                <a:cs typeface="Source Sans Pro"/>
              </a:rPr>
              <a:t>Forward-looking </a:t>
            </a:r>
            <a:r>
              <a:rPr sz="1000" spc="-5">
                <a:solidFill>
                  <a:prstClr val="black"/>
                </a:solidFill>
                <a:cs typeface="Source Sans Pro"/>
              </a:rPr>
              <a:t>information </a:t>
            </a:r>
            <a:r>
              <a:rPr sz="1000" spc="-3">
                <a:solidFill>
                  <a:prstClr val="black"/>
                </a:solidFill>
                <a:cs typeface="Source Sans Pro"/>
              </a:rPr>
              <a:t>is designed to help you </a:t>
            </a:r>
            <a:r>
              <a:rPr sz="1000" spc="-5">
                <a:solidFill>
                  <a:prstClr val="black"/>
                </a:solidFill>
                <a:cs typeface="Source Sans Pro"/>
              </a:rPr>
              <a:t>understand management’s</a:t>
            </a:r>
            <a:r>
              <a:rPr lang="en-CA" sz="1000" spc="-5">
                <a:solidFill>
                  <a:prstClr val="black"/>
                </a:solidFill>
                <a:cs typeface="Source Sans Pro"/>
              </a:rPr>
              <a:t> </a:t>
            </a:r>
            <a:r>
              <a:rPr sz="1000" spc="-3">
                <a:solidFill>
                  <a:prstClr val="black"/>
                </a:solidFill>
                <a:cs typeface="Source Sans Pro"/>
              </a:rPr>
              <a:t>current </a:t>
            </a:r>
            <a:r>
              <a:rPr sz="1000">
                <a:solidFill>
                  <a:prstClr val="black"/>
                </a:solidFill>
                <a:cs typeface="Source Sans Pro"/>
              </a:rPr>
              <a:t>views </a:t>
            </a:r>
            <a:r>
              <a:rPr sz="1000" spc="-3">
                <a:solidFill>
                  <a:prstClr val="black"/>
                </a:solidFill>
                <a:cs typeface="Source Sans Pro"/>
              </a:rPr>
              <a:t>of our </a:t>
            </a:r>
            <a:r>
              <a:rPr sz="1000" spc="-5">
                <a:solidFill>
                  <a:prstClr val="black"/>
                </a:solidFill>
                <a:cs typeface="Source Sans Pro"/>
              </a:rPr>
              <a:t>near </a:t>
            </a:r>
            <a:r>
              <a:rPr sz="1000" spc="-3">
                <a:solidFill>
                  <a:prstClr val="black"/>
                </a:solidFill>
                <a:cs typeface="Source Sans Pro"/>
              </a:rPr>
              <a:t>and </a:t>
            </a:r>
            <a:r>
              <a:rPr sz="1000" spc="-8">
                <a:solidFill>
                  <a:prstClr val="black"/>
                </a:solidFill>
                <a:cs typeface="Source Sans Pro"/>
              </a:rPr>
              <a:t>longer-term </a:t>
            </a:r>
            <a:r>
              <a:rPr sz="1000" spc="-5">
                <a:solidFill>
                  <a:prstClr val="black"/>
                </a:solidFill>
                <a:cs typeface="Source Sans Pro"/>
              </a:rPr>
              <a:t>prospects, </a:t>
            </a:r>
            <a:r>
              <a:rPr sz="1000" spc="-3">
                <a:solidFill>
                  <a:prstClr val="black"/>
                </a:solidFill>
                <a:cs typeface="Source Sans Pro"/>
              </a:rPr>
              <a:t>and it is </a:t>
            </a:r>
            <a:r>
              <a:rPr sz="1000" spc="-5">
                <a:solidFill>
                  <a:prstClr val="black"/>
                </a:solidFill>
                <a:cs typeface="Source Sans Pro"/>
              </a:rPr>
              <a:t>not appropriate </a:t>
            </a:r>
            <a:r>
              <a:rPr sz="1000" spc="-8">
                <a:solidFill>
                  <a:prstClr val="black"/>
                </a:solidFill>
                <a:cs typeface="Source Sans Pro"/>
              </a:rPr>
              <a:t>for</a:t>
            </a:r>
            <a:r>
              <a:rPr lang="en-CA" sz="1000" spc="-8">
                <a:solidFill>
                  <a:prstClr val="black"/>
                </a:solidFill>
                <a:cs typeface="Source Sans Pro"/>
              </a:rPr>
              <a:t> </a:t>
            </a:r>
            <a:r>
              <a:rPr sz="1000" spc="-5">
                <a:solidFill>
                  <a:prstClr val="black"/>
                </a:solidFill>
                <a:cs typeface="Source Sans Pro"/>
              </a:rPr>
              <a:t>other </a:t>
            </a:r>
            <a:r>
              <a:rPr sz="1000" spc="-3">
                <a:solidFill>
                  <a:prstClr val="black"/>
                </a:solidFill>
                <a:cs typeface="Source Sans Pro"/>
              </a:rPr>
              <a:t>purposes. </a:t>
            </a:r>
            <a:r>
              <a:rPr sz="1000">
                <a:solidFill>
                  <a:prstClr val="black"/>
                </a:solidFill>
                <a:cs typeface="Source Sans Pro"/>
              </a:rPr>
              <a:t>We </a:t>
            </a:r>
            <a:r>
              <a:rPr sz="1000" spc="-3">
                <a:solidFill>
                  <a:prstClr val="black"/>
                </a:solidFill>
                <a:cs typeface="Source Sans Pro"/>
              </a:rPr>
              <a:t>will </a:t>
            </a:r>
            <a:r>
              <a:rPr sz="1000" spc="-5">
                <a:solidFill>
                  <a:prstClr val="black"/>
                </a:solidFill>
                <a:cs typeface="Source Sans Pro"/>
              </a:rPr>
              <a:t>not </a:t>
            </a:r>
            <a:r>
              <a:rPr sz="1000" spc="-3">
                <a:solidFill>
                  <a:prstClr val="black"/>
                </a:solidFill>
                <a:cs typeface="Source Sans Pro"/>
              </a:rPr>
              <a:t>necessarily </a:t>
            </a:r>
            <a:r>
              <a:rPr sz="1000" spc="-8">
                <a:solidFill>
                  <a:prstClr val="black"/>
                </a:solidFill>
                <a:cs typeface="Source Sans Pro"/>
              </a:rPr>
              <a:t>update </a:t>
            </a:r>
            <a:r>
              <a:rPr sz="1000" spc="-3">
                <a:solidFill>
                  <a:prstClr val="black"/>
                </a:solidFill>
                <a:cs typeface="Source Sans Pro"/>
              </a:rPr>
              <a:t>this information unless </a:t>
            </a:r>
            <a:r>
              <a:rPr sz="1000">
                <a:solidFill>
                  <a:prstClr val="black"/>
                </a:solidFill>
                <a:cs typeface="Source Sans Pro"/>
              </a:rPr>
              <a:t>we </a:t>
            </a:r>
            <a:r>
              <a:rPr sz="1000" spc="-5">
                <a:solidFill>
                  <a:prstClr val="black"/>
                </a:solidFill>
                <a:cs typeface="Source Sans Pro"/>
              </a:rPr>
              <a:t>are</a:t>
            </a:r>
            <a:r>
              <a:rPr lang="en-CA" sz="1000" spc="-5">
                <a:solidFill>
                  <a:prstClr val="black"/>
                </a:solidFill>
                <a:cs typeface="Source Sans Pro"/>
              </a:rPr>
              <a:t> </a:t>
            </a:r>
            <a:r>
              <a:rPr sz="1000" spc="-3">
                <a:solidFill>
                  <a:prstClr val="black"/>
                </a:solidFill>
                <a:cs typeface="Source Sans Pro"/>
              </a:rPr>
              <a:t>required to by</a:t>
            </a:r>
            <a:r>
              <a:rPr sz="1000" spc="-27">
                <a:solidFill>
                  <a:prstClr val="black"/>
                </a:solidFill>
                <a:cs typeface="Source Sans Pro"/>
              </a:rPr>
              <a:t> </a:t>
            </a:r>
            <a:r>
              <a:rPr sz="1000" spc="-8">
                <a:solidFill>
                  <a:prstClr val="black"/>
                </a:solidFill>
                <a:cs typeface="Source Sans Pro"/>
              </a:rPr>
              <a:t>law.</a:t>
            </a:r>
            <a:endParaRPr sz="1000">
              <a:solidFill>
                <a:prstClr val="black"/>
              </a:solidFill>
              <a:cs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4E4FC9-5299-3F45-8C23-38AD3638A478}"/>
              </a:ext>
            </a:extLst>
          </p:cNvPr>
          <p:cNvPicPr>
            <a:picLocks noChangeAspect="1"/>
          </p:cNvPicPr>
          <p:nvPr/>
        </p:nvPicPr>
        <p:blipFill>
          <a:blip r:embed="rId3">
            <a:alphaModFix amt="10000"/>
          </a:blip>
          <a:stretch>
            <a:fillRect/>
          </a:stretch>
        </p:blipFill>
        <p:spPr>
          <a:xfrm>
            <a:off x="0" y="1101724"/>
            <a:ext cx="9144000" cy="3817999"/>
          </a:xfrm>
          <a:prstGeom prst="rect">
            <a:avLst/>
          </a:prstGeom>
        </p:spPr>
      </p:pic>
      <p:sp>
        <p:nvSpPr>
          <p:cNvPr id="5" name="Title 4">
            <a:extLst>
              <a:ext uri="{FF2B5EF4-FFF2-40B4-BE49-F238E27FC236}">
                <a16:creationId xmlns:a16="http://schemas.microsoft.com/office/drawing/2014/main" id="{F5FF713C-B40C-6749-9405-DE3CFCF76617}"/>
              </a:ext>
            </a:extLst>
          </p:cNvPr>
          <p:cNvSpPr>
            <a:spLocks noGrp="1"/>
          </p:cNvSpPr>
          <p:nvPr>
            <p:ph type="title"/>
          </p:nvPr>
        </p:nvSpPr>
        <p:spPr/>
        <p:txBody>
          <a:bodyPr/>
          <a:lstStyle/>
          <a:p>
            <a:r>
              <a:rPr lang="en-US"/>
              <a:t>Robust process flow sheet</a:t>
            </a:r>
          </a:p>
        </p:txBody>
      </p:sp>
      <p:sp>
        <p:nvSpPr>
          <p:cNvPr id="3" name="Slide Number Placeholder 2">
            <a:extLst>
              <a:ext uri="{FF2B5EF4-FFF2-40B4-BE49-F238E27FC236}">
                <a16:creationId xmlns:a16="http://schemas.microsoft.com/office/drawing/2014/main" id="{38442BF0-F6E1-4B46-A191-6CCBDEF9BB74}"/>
              </a:ext>
            </a:extLst>
          </p:cNvPr>
          <p:cNvSpPr>
            <a:spLocks noGrp="1"/>
          </p:cNvSpPr>
          <p:nvPr>
            <p:ph type="sldNum" sz="quarter" idx="12"/>
          </p:nvPr>
        </p:nvSpPr>
        <p:spPr/>
        <p:txBody>
          <a:bodyPr/>
          <a:lstStyle/>
          <a:p>
            <a:fld id="{8F0AAAA6-56A2-7644-A023-2910ED97B8A2}" type="slidenum">
              <a:rPr lang="en-US"/>
              <a:pPr/>
              <a:t>30</a:t>
            </a:fld>
            <a:endParaRPr lang="en-US"/>
          </a:p>
        </p:txBody>
      </p:sp>
      <p:sp>
        <p:nvSpPr>
          <p:cNvPr id="4" name="TextBox 3">
            <a:extLst>
              <a:ext uri="{FF2B5EF4-FFF2-40B4-BE49-F238E27FC236}">
                <a16:creationId xmlns:a16="http://schemas.microsoft.com/office/drawing/2014/main" id="{F4786CDE-69F7-44B8-BAEE-14241A837135}"/>
              </a:ext>
            </a:extLst>
          </p:cNvPr>
          <p:cNvSpPr txBox="1"/>
          <p:nvPr/>
        </p:nvSpPr>
        <p:spPr>
          <a:xfrm>
            <a:off x="772977" y="780483"/>
            <a:ext cx="5073520" cy="234130"/>
          </a:xfrm>
          <a:prstGeom prst="rect">
            <a:avLst/>
          </a:prstGeom>
          <a:noFill/>
        </p:spPr>
        <p:txBody>
          <a:bodyPr rot="0" spcFirstLastPara="0" vertOverflow="overflow" horzOverflow="overflow" vert="horz" wrap="square" lIns="48986" tIns="24493" rIns="48986" bIns="24493" numCol="1" spcCol="0" rtlCol="0" fromWordArt="0" anchor="t" anchorCtr="0" forceAA="0" compatLnSpc="1">
            <a:prstTxWarp prst="textNoShape">
              <a:avLst/>
            </a:prstTxWarp>
            <a:spAutoFit/>
          </a:bodyPr>
          <a:lstStyle/>
          <a:p>
            <a:pPr defTabSz="576056">
              <a:defRPr/>
            </a:pPr>
            <a:r>
              <a:rPr lang="en-US" sz="1200">
                <a:solidFill>
                  <a:srgbClr val="196787"/>
                </a:solidFill>
                <a:latin typeface="+mj-lt"/>
                <a:ea typeface="Montserrat" charset="0"/>
                <a:cs typeface="Montserrat" charset="0"/>
              </a:rPr>
              <a:t>Using proven, conventional and commercial technologies</a:t>
            </a:r>
          </a:p>
        </p:txBody>
      </p:sp>
      <p:sp>
        <p:nvSpPr>
          <p:cNvPr id="7" name="TextBox 6">
            <a:extLst>
              <a:ext uri="{FF2B5EF4-FFF2-40B4-BE49-F238E27FC236}">
                <a16:creationId xmlns:a16="http://schemas.microsoft.com/office/drawing/2014/main" id="{26709DFC-4E68-4A6B-93D1-D573EF57D844}"/>
              </a:ext>
            </a:extLst>
          </p:cNvPr>
          <p:cNvSpPr txBox="1"/>
          <p:nvPr/>
        </p:nvSpPr>
        <p:spPr>
          <a:xfrm>
            <a:off x="1114431" y="1328797"/>
            <a:ext cx="5209276" cy="234130"/>
          </a:xfrm>
          <a:prstGeom prst="rect">
            <a:avLst/>
          </a:prstGeom>
          <a:noFill/>
        </p:spPr>
        <p:txBody>
          <a:bodyPr rot="0" spcFirstLastPara="0" vertOverflow="overflow" horzOverflow="overflow" vert="horz" wrap="square" lIns="48986" tIns="24493" rIns="48986" bIns="24493" numCol="1" spcCol="0" rtlCol="0" fromWordArt="0" anchor="t" anchorCtr="0" forceAA="0" compatLnSpc="1">
            <a:prstTxWarp prst="textNoShape">
              <a:avLst/>
            </a:prstTxWarp>
            <a:spAutoFit/>
          </a:bodyPr>
          <a:lstStyle/>
          <a:p>
            <a:pPr defTabSz="576056">
              <a:defRPr/>
            </a:pPr>
            <a:r>
              <a:rPr lang="en-US" sz="1200">
                <a:ea typeface="Source Sans Pro" panose="020B0503030403020204" pitchFamily="34" charset="0"/>
                <a:cs typeface="Montserrat" charset="0"/>
              </a:rPr>
              <a:t>High quality product assurance, flexible, efficient and clean </a:t>
            </a:r>
          </a:p>
        </p:txBody>
      </p:sp>
      <p:sp>
        <p:nvSpPr>
          <p:cNvPr id="8" name="TextBox 7">
            <a:extLst>
              <a:ext uri="{FF2B5EF4-FFF2-40B4-BE49-F238E27FC236}">
                <a16:creationId xmlns:a16="http://schemas.microsoft.com/office/drawing/2014/main" id="{E441AEE6-CF13-469A-A37C-F00217AFE9EE}"/>
              </a:ext>
            </a:extLst>
          </p:cNvPr>
          <p:cNvSpPr txBox="1"/>
          <p:nvPr/>
        </p:nvSpPr>
        <p:spPr>
          <a:xfrm>
            <a:off x="5154073" y="4010288"/>
            <a:ext cx="3539353" cy="234130"/>
          </a:xfrm>
          <a:prstGeom prst="rect">
            <a:avLst/>
          </a:prstGeom>
          <a:noFill/>
        </p:spPr>
        <p:txBody>
          <a:bodyPr rot="0" spcFirstLastPara="0" vertOverflow="overflow" horzOverflow="overflow" vert="horz" wrap="square" lIns="48986" tIns="24493" rIns="48986" bIns="24493" numCol="1" spcCol="0" rtlCol="0" fromWordArt="0" anchor="t" anchorCtr="0" forceAA="0" compatLnSpc="1">
            <a:prstTxWarp prst="textNoShape">
              <a:avLst/>
            </a:prstTxWarp>
            <a:spAutoFit/>
          </a:bodyPr>
          <a:lstStyle/>
          <a:p>
            <a:pPr algn="ctr" defTabSz="576056">
              <a:defRPr/>
            </a:pPr>
            <a:r>
              <a:rPr lang="en-US" sz="1200">
                <a:ea typeface="Source Sans Pro" panose="020B0503030403020204" pitchFamily="34" charset="0"/>
                <a:cs typeface="Montserrat" charset="0"/>
              </a:rPr>
              <a:t>Opportunities for additional value-added products</a:t>
            </a:r>
          </a:p>
        </p:txBody>
      </p:sp>
      <p:grpSp>
        <p:nvGrpSpPr>
          <p:cNvPr id="2" name="Group 1">
            <a:extLst>
              <a:ext uri="{FF2B5EF4-FFF2-40B4-BE49-F238E27FC236}">
                <a16:creationId xmlns:a16="http://schemas.microsoft.com/office/drawing/2014/main" id="{D0A6C406-95AB-F145-8C6A-6F50E0531EFE}"/>
              </a:ext>
            </a:extLst>
          </p:cNvPr>
          <p:cNvGrpSpPr/>
          <p:nvPr/>
        </p:nvGrpSpPr>
        <p:grpSpPr>
          <a:xfrm>
            <a:off x="1166707" y="1691770"/>
            <a:ext cx="6756612" cy="2708292"/>
            <a:chOff x="1668373" y="1691770"/>
            <a:chExt cx="5791006" cy="2486472"/>
          </a:xfrm>
        </p:grpSpPr>
        <p:sp>
          <p:nvSpPr>
            <p:cNvPr id="11" name="TextBox 10">
              <a:extLst>
                <a:ext uri="{FF2B5EF4-FFF2-40B4-BE49-F238E27FC236}">
                  <a16:creationId xmlns:a16="http://schemas.microsoft.com/office/drawing/2014/main" id="{278F4308-6D37-4DEC-B5B5-ED83E78E79DE}"/>
                </a:ext>
              </a:extLst>
            </p:cNvPr>
            <p:cNvSpPr txBox="1"/>
            <p:nvPr/>
          </p:nvSpPr>
          <p:spPr>
            <a:xfrm>
              <a:off x="6327146" y="1691770"/>
              <a:ext cx="1132232" cy="511129"/>
            </a:xfrm>
            <a:prstGeom prst="rect">
              <a:avLst/>
            </a:prstGeom>
            <a:solidFill>
              <a:srgbClr val="196787"/>
            </a:solidFill>
          </p:spPr>
          <p:txBody>
            <a:bodyPr wrap="square" lIns="48986" tIns="24493" rIns="48986" bIns="24493" rtlCol="0" anchor="ctr">
              <a:noAutofit/>
            </a:bodyPr>
            <a:lstStyle/>
            <a:p>
              <a:pPr algn="ctr" defTabSz="576056">
                <a:defRPr/>
              </a:pPr>
              <a:r>
                <a:rPr lang="en-US" sz="800">
                  <a:solidFill>
                    <a:prstClr val="white"/>
                  </a:solidFill>
                  <a:latin typeface="+mj-lt"/>
                  <a:ea typeface="Montserrat" charset="0"/>
                  <a:cs typeface="Montserrat" charset="0"/>
                </a:rPr>
                <a:t>HPEMM dissolution, deep purification &amp; crystallization = HPMSM powder</a:t>
              </a:r>
              <a:endParaRPr lang="en-CA" sz="800">
                <a:solidFill>
                  <a:prstClr val="white"/>
                </a:solidFill>
                <a:latin typeface="+mj-lt"/>
                <a:ea typeface="Montserrat" charset="0"/>
                <a:cs typeface="Montserrat" charset="0"/>
              </a:endParaRPr>
            </a:p>
          </p:txBody>
        </p:sp>
        <p:sp>
          <p:nvSpPr>
            <p:cNvPr id="12" name="TextBox 11">
              <a:extLst>
                <a:ext uri="{FF2B5EF4-FFF2-40B4-BE49-F238E27FC236}">
                  <a16:creationId xmlns:a16="http://schemas.microsoft.com/office/drawing/2014/main" id="{1F9D06AE-F37B-4DC4-8D39-4EB01F725133}"/>
                </a:ext>
              </a:extLst>
            </p:cNvPr>
            <p:cNvSpPr txBox="1"/>
            <p:nvPr/>
          </p:nvSpPr>
          <p:spPr>
            <a:xfrm>
              <a:off x="2816854" y="1692609"/>
              <a:ext cx="870490" cy="509451"/>
            </a:xfrm>
            <a:prstGeom prst="rect">
              <a:avLst/>
            </a:prstGeom>
            <a:solidFill>
              <a:srgbClr val="196787"/>
            </a:solidFill>
          </p:spPr>
          <p:txBody>
            <a:bodyPr wrap="square" lIns="48986" tIns="24493" rIns="48986" bIns="24493" rtlCol="0" anchor="ctr">
              <a:noAutofit/>
            </a:bodyPr>
            <a:lstStyle/>
            <a:p>
              <a:pPr algn="ctr" defTabSz="576056">
                <a:defRPr/>
              </a:pPr>
              <a:r>
                <a:rPr lang="en-US" sz="800">
                  <a:solidFill>
                    <a:prstClr val="white"/>
                  </a:solidFill>
                  <a:latin typeface="+mj-lt"/>
                  <a:ea typeface="Montserrat" charset="0"/>
                  <a:cs typeface="Montserrat" charset="0"/>
                </a:rPr>
                <a:t>Magnetic </a:t>
              </a:r>
              <a:br>
                <a:rPr lang="en-US" sz="800">
                  <a:solidFill>
                    <a:prstClr val="white"/>
                  </a:solidFill>
                  <a:latin typeface="+mj-lt"/>
                  <a:ea typeface="Montserrat" charset="0"/>
                  <a:cs typeface="Montserrat" charset="0"/>
                </a:rPr>
              </a:br>
              <a:r>
                <a:rPr lang="en-US" sz="800">
                  <a:solidFill>
                    <a:prstClr val="white"/>
                  </a:solidFill>
                  <a:latin typeface="+mj-lt"/>
                  <a:ea typeface="Montserrat" charset="0"/>
                  <a:cs typeface="Montserrat" charset="0"/>
                </a:rPr>
                <a:t>separation</a:t>
              </a:r>
              <a:endParaRPr lang="en-CA" sz="800">
                <a:solidFill>
                  <a:prstClr val="white"/>
                </a:solidFill>
                <a:latin typeface="+mj-lt"/>
                <a:ea typeface="Montserrat" charset="0"/>
                <a:cs typeface="Montserrat" charset="0"/>
              </a:endParaRPr>
            </a:p>
          </p:txBody>
        </p:sp>
        <p:sp>
          <p:nvSpPr>
            <p:cNvPr id="13" name="TextBox 12">
              <a:extLst>
                <a:ext uri="{FF2B5EF4-FFF2-40B4-BE49-F238E27FC236}">
                  <a16:creationId xmlns:a16="http://schemas.microsoft.com/office/drawing/2014/main" id="{D744047E-361A-4599-A6F1-D7473AC9BE19}"/>
                </a:ext>
              </a:extLst>
            </p:cNvPr>
            <p:cNvSpPr txBox="1"/>
            <p:nvPr/>
          </p:nvSpPr>
          <p:spPr>
            <a:xfrm>
              <a:off x="3895332" y="1692609"/>
              <a:ext cx="870490" cy="509451"/>
            </a:xfrm>
            <a:prstGeom prst="rect">
              <a:avLst/>
            </a:prstGeom>
            <a:solidFill>
              <a:srgbClr val="196787"/>
            </a:solidFill>
          </p:spPr>
          <p:txBody>
            <a:bodyPr wrap="square" lIns="48986" tIns="24493" rIns="48986" bIns="24493" rtlCol="0" anchor="ctr">
              <a:noAutofit/>
            </a:bodyPr>
            <a:lstStyle/>
            <a:p>
              <a:pPr algn="ctr" defTabSz="576056">
                <a:defRPr/>
              </a:pPr>
              <a:r>
                <a:rPr lang="en-US" sz="800">
                  <a:solidFill>
                    <a:prstClr val="white"/>
                  </a:solidFill>
                  <a:latin typeface="+mj-lt"/>
                  <a:ea typeface="Montserrat" charset="0"/>
                  <a:cs typeface="Montserrat" charset="0"/>
                </a:rPr>
                <a:t>Leaching and  </a:t>
              </a:r>
            </a:p>
            <a:p>
              <a:pPr algn="ctr" defTabSz="576056">
                <a:defRPr/>
              </a:pPr>
              <a:r>
                <a:rPr lang="en-US" sz="800">
                  <a:solidFill>
                    <a:prstClr val="white"/>
                  </a:solidFill>
                  <a:latin typeface="+mj-lt"/>
                  <a:ea typeface="Montserrat" charset="0"/>
                  <a:cs typeface="Montserrat" charset="0"/>
                </a:rPr>
                <a:t>purification</a:t>
              </a:r>
              <a:endParaRPr lang="en-CA" sz="800">
                <a:solidFill>
                  <a:prstClr val="white"/>
                </a:solidFill>
                <a:latin typeface="+mj-lt"/>
                <a:ea typeface="Montserrat" charset="0"/>
                <a:cs typeface="Montserrat" charset="0"/>
              </a:endParaRPr>
            </a:p>
          </p:txBody>
        </p:sp>
        <p:sp>
          <p:nvSpPr>
            <p:cNvPr id="14" name="TextBox 13">
              <a:extLst>
                <a:ext uri="{FF2B5EF4-FFF2-40B4-BE49-F238E27FC236}">
                  <a16:creationId xmlns:a16="http://schemas.microsoft.com/office/drawing/2014/main" id="{B65D9BFB-3E97-4811-9BB6-8A85A7A494A4}"/>
                </a:ext>
              </a:extLst>
            </p:cNvPr>
            <p:cNvSpPr txBox="1"/>
            <p:nvPr/>
          </p:nvSpPr>
          <p:spPr>
            <a:xfrm>
              <a:off x="4973809" y="1692609"/>
              <a:ext cx="1131570" cy="509451"/>
            </a:xfrm>
            <a:prstGeom prst="rect">
              <a:avLst/>
            </a:prstGeom>
            <a:solidFill>
              <a:srgbClr val="196787"/>
            </a:solidFill>
          </p:spPr>
          <p:txBody>
            <a:bodyPr wrap="square" lIns="48986" tIns="24493" rIns="48986" bIns="24493" rtlCol="0" anchor="ctr">
              <a:noAutofit/>
            </a:bodyPr>
            <a:lstStyle/>
            <a:p>
              <a:pPr algn="ctr" defTabSz="576056">
                <a:defRPr/>
              </a:pPr>
              <a:r>
                <a:rPr lang="en-US" sz="800">
                  <a:solidFill>
                    <a:prstClr val="white"/>
                  </a:solidFill>
                  <a:latin typeface="+mj-lt"/>
                  <a:ea typeface="Montserrat" charset="0"/>
                  <a:cs typeface="Montserrat" charset="0"/>
                </a:rPr>
                <a:t>Electrolysis = HPEMM flakes</a:t>
              </a:r>
              <a:endParaRPr lang="en-CA" sz="800">
                <a:solidFill>
                  <a:prstClr val="white"/>
                </a:solidFill>
                <a:latin typeface="+mj-lt"/>
                <a:ea typeface="Montserrat" charset="0"/>
                <a:cs typeface="Montserrat" charset="0"/>
              </a:endParaRPr>
            </a:p>
          </p:txBody>
        </p:sp>
        <p:sp>
          <p:nvSpPr>
            <p:cNvPr id="15" name="TextBox 14">
              <a:extLst>
                <a:ext uri="{FF2B5EF4-FFF2-40B4-BE49-F238E27FC236}">
                  <a16:creationId xmlns:a16="http://schemas.microsoft.com/office/drawing/2014/main" id="{D7994881-9478-4D44-ADC0-C17658676FBC}"/>
                </a:ext>
              </a:extLst>
            </p:cNvPr>
            <p:cNvSpPr txBox="1"/>
            <p:nvPr/>
          </p:nvSpPr>
          <p:spPr>
            <a:xfrm>
              <a:off x="1668373" y="1691770"/>
              <a:ext cx="940494" cy="511129"/>
            </a:xfrm>
            <a:prstGeom prst="rect">
              <a:avLst/>
            </a:prstGeom>
            <a:solidFill>
              <a:srgbClr val="196787"/>
            </a:solidFill>
          </p:spPr>
          <p:txBody>
            <a:bodyPr wrap="square" lIns="48986" tIns="24493" rIns="48986" bIns="24493" rtlCol="0" anchor="ctr">
              <a:noAutofit/>
            </a:bodyPr>
            <a:lstStyle/>
            <a:p>
              <a:pPr algn="ctr" defTabSz="576056">
                <a:defRPr/>
              </a:pPr>
              <a:r>
                <a:rPr lang="en-US" sz="800">
                  <a:solidFill>
                    <a:prstClr val="white"/>
                  </a:solidFill>
                  <a:latin typeface="+mj-lt"/>
                  <a:ea typeface="Montserrat" charset="0"/>
                  <a:cs typeface="Montserrat" charset="0"/>
                </a:rPr>
                <a:t>Raw tailings </a:t>
              </a:r>
              <a:br>
                <a:rPr lang="en-US" sz="800">
                  <a:solidFill>
                    <a:prstClr val="white"/>
                  </a:solidFill>
                  <a:latin typeface="+mj-lt"/>
                  <a:ea typeface="Montserrat" charset="0"/>
                  <a:cs typeface="Montserrat" charset="0"/>
                </a:rPr>
              </a:br>
              <a:r>
                <a:rPr lang="en-US" sz="800">
                  <a:solidFill>
                    <a:prstClr val="white"/>
                  </a:solidFill>
                  <a:latin typeface="+mj-lt"/>
                  <a:ea typeface="Montserrat" charset="0"/>
                  <a:cs typeface="Montserrat" charset="0"/>
                </a:rPr>
                <a:t>excavated and fed </a:t>
              </a:r>
              <a:br>
                <a:rPr lang="en-US" sz="800">
                  <a:solidFill>
                    <a:prstClr val="white"/>
                  </a:solidFill>
                  <a:latin typeface="+mj-lt"/>
                  <a:ea typeface="Montserrat" charset="0"/>
                  <a:cs typeface="Montserrat" charset="0"/>
                </a:rPr>
              </a:br>
              <a:r>
                <a:rPr lang="en-US" sz="800">
                  <a:solidFill>
                    <a:prstClr val="white"/>
                  </a:solidFill>
                  <a:latin typeface="+mj-lt"/>
                  <a:ea typeface="Montserrat" charset="0"/>
                  <a:cs typeface="Montserrat" charset="0"/>
                </a:rPr>
                <a:t>into plant</a:t>
              </a:r>
              <a:endParaRPr lang="en-CA" sz="800">
                <a:solidFill>
                  <a:prstClr val="white"/>
                </a:solidFill>
                <a:latin typeface="+mj-lt"/>
                <a:ea typeface="Montserrat" charset="0"/>
                <a:cs typeface="Montserrat" charset="0"/>
              </a:endParaRPr>
            </a:p>
          </p:txBody>
        </p:sp>
        <p:pic>
          <p:nvPicPr>
            <p:cNvPr id="16" name="Picture 15" descr="A picture containing person, hand, holding, indoor&#10;&#10;Description automatically generated">
              <a:extLst>
                <a:ext uri="{FF2B5EF4-FFF2-40B4-BE49-F238E27FC236}">
                  <a16:creationId xmlns:a16="http://schemas.microsoft.com/office/drawing/2014/main" id="{8BA78D4A-C0D9-4161-8B03-473B69092812}"/>
                </a:ext>
              </a:extLst>
            </p:cNvPr>
            <p:cNvPicPr>
              <a:picLocks noChangeAspect="1"/>
            </p:cNvPicPr>
            <p:nvPr/>
          </p:nvPicPr>
          <p:blipFill rotWithShape="1">
            <a:blip r:embed="rId4"/>
            <a:srcRect l="33671" t="10667" r="18277" b="12551"/>
            <a:stretch/>
          </p:blipFill>
          <p:spPr>
            <a:xfrm>
              <a:off x="4973809" y="2306362"/>
              <a:ext cx="1131571" cy="1108991"/>
            </a:xfrm>
            <a:prstGeom prst="rect">
              <a:avLst/>
            </a:prstGeom>
          </p:spPr>
        </p:pic>
        <p:pic>
          <p:nvPicPr>
            <p:cNvPr id="17" name="Picture 16" descr="A picture containing text, food, plate, indoor&#10;&#10;Description automatically generated">
              <a:extLst>
                <a:ext uri="{FF2B5EF4-FFF2-40B4-BE49-F238E27FC236}">
                  <a16:creationId xmlns:a16="http://schemas.microsoft.com/office/drawing/2014/main" id="{1378F2DE-34ED-4617-90D2-8711AA44F457}"/>
                </a:ext>
              </a:extLst>
            </p:cNvPr>
            <p:cNvPicPr>
              <a:picLocks noChangeAspect="1"/>
            </p:cNvPicPr>
            <p:nvPr/>
          </p:nvPicPr>
          <p:blipFill rotWithShape="1">
            <a:blip r:embed="rId5"/>
            <a:srcRect l="20302" t="38489" r="13660" b="10945"/>
            <a:stretch/>
          </p:blipFill>
          <p:spPr>
            <a:xfrm rot="16200000">
              <a:off x="6338767" y="2294742"/>
              <a:ext cx="1108991" cy="1132232"/>
            </a:xfrm>
            <a:prstGeom prst="rect">
              <a:avLst/>
            </a:prstGeom>
          </p:spPr>
        </p:pic>
        <p:sp>
          <p:nvSpPr>
            <p:cNvPr id="20" name="Arrow: Right 19">
              <a:extLst>
                <a:ext uri="{FF2B5EF4-FFF2-40B4-BE49-F238E27FC236}">
                  <a16:creationId xmlns:a16="http://schemas.microsoft.com/office/drawing/2014/main" id="{488A6E1C-9FF9-41C4-905B-107D4160FA77}"/>
                </a:ext>
              </a:extLst>
            </p:cNvPr>
            <p:cNvSpPr/>
            <p:nvPr/>
          </p:nvSpPr>
          <p:spPr>
            <a:xfrm>
              <a:off x="2608234" y="1780215"/>
              <a:ext cx="173423" cy="34475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56">
                <a:defRPr/>
              </a:pPr>
              <a:endParaRPr lang="en-CA" sz="1134" b="1">
                <a:solidFill>
                  <a:prstClr val="white"/>
                </a:solidFill>
                <a:latin typeface="Calibri" panose="020F0502020204030204"/>
              </a:endParaRPr>
            </a:p>
          </p:txBody>
        </p:sp>
        <p:sp>
          <p:nvSpPr>
            <p:cNvPr id="21" name="Arrow: Right 20">
              <a:extLst>
                <a:ext uri="{FF2B5EF4-FFF2-40B4-BE49-F238E27FC236}">
                  <a16:creationId xmlns:a16="http://schemas.microsoft.com/office/drawing/2014/main" id="{248160DC-35EE-4D83-8784-7AB9D45D8134}"/>
                </a:ext>
              </a:extLst>
            </p:cNvPr>
            <p:cNvSpPr/>
            <p:nvPr/>
          </p:nvSpPr>
          <p:spPr>
            <a:xfrm>
              <a:off x="3687344" y="1780215"/>
              <a:ext cx="173423" cy="34475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56">
                <a:defRPr/>
              </a:pPr>
              <a:endParaRPr lang="en-CA" sz="1134" b="1">
                <a:solidFill>
                  <a:prstClr val="white"/>
                </a:solidFill>
                <a:latin typeface="Calibri" panose="020F0502020204030204"/>
              </a:endParaRPr>
            </a:p>
          </p:txBody>
        </p:sp>
        <p:sp>
          <p:nvSpPr>
            <p:cNvPr id="22" name="Arrow: Right 21">
              <a:extLst>
                <a:ext uri="{FF2B5EF4-FFF2-40B4-BE49-F238E27FC236}">
                  <a16:creationId xmlns:a16="http://schemas.microsoft.com/office/drawing/2014/main" id="{979F5AD9-9698-490C-BB1B-22A580BD2C21}"/>
                </a:ext>
              </a:extLst>
            </p:cNvPr>
            <p:cNvSpPr/>
            <p:nvPr/>
          </p:nvSpPr>
          <p:spPr>
            <a:xfrm>
              <a:off x="4765822" y="1780215"/>
              <a:ext cx="173423" cy="34475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56">
                <a:defRPr/>
              </a:pPr>
              <a:endParaRPr lang="en-CA" sz="1134" b="1">
                <a:solidFill>
                  <a:prstClr val="white"/>
                </a:solidFill>
                <a:latin typeface="Calibri" panose="020F0502020204030204"/>
              </a:endParaRPr>
            </a:p>
          </p:txBody>
        </p:sp>
        <p:sp>
          <p:nvSpPr>
            <p:cNvPr id="23" name="Arrow: Right 22">
              <a:extLst>
                <a:ext uri="{FF2B5EF4-FFF2-40B4-BE49-F238E27FC236}">
                  <a16:creationId xmlns:a16="http://schemas.microsoft.com/office/drawing/2014/main" id="{E94CC7A0-EA6B-48E6-82EC-6A71F9448D08}"/>
                </a:ext>
              </a:extLst>
            </p:cNvPr>
            <p:cNvSpPr/>
            <p:nvPr/>
          </p:nvSpPr>
          <p:spPr>
            <a:xfrm>
              <a:off x="6105380" y="1780215"/>
              <a:ext cx="173423" cy="34475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56">
                <a:defRPr/>
              </a:pPr>
              <a:endParaRPr lang="en-CA" sz="1134" b="1">
                <a:solidFill>
                  <a:prstClr val="white"/>
                </a:solidFill>
                <a:latin typeface="Calibri" panose="020F0502020204030204"/>
              </a:endParaRPr>
            </a:p>
          </p:txBody>
        </p:sp>
        <p:pic>
          <p:nvPicPr>
            <p:cNvPr id="24" name="Picture 23" descr="A picture containing green&#10;&#10;Description automatically generated">
              <a:extLst>
                <a:ext uri="{FF2B5EF4-FFF2-40B4-BE49-F238E27FC236}">
                  <a16:creationId xmlns:a16="http://schemas.microsoft.com/office/drawing/2014/main" id="{185CC350-FD20-4EA0-A01F-B3A6DFE1E893}"/>
                </a:ext>
              </a:extLst>
            </p:cNvPr>
            <p:cNvPicPr>
              <a:picLocks noChangeAspect="1"/>
            </p:cNvPicPr>
            <p:nvPr/>
          </p:nvPicPr>
          <p:blipFill>
            <a:blip r:embed="rId6"/>
            <a:stretch>
              <a:fillRect/>
            </a:stretch>
          </p:blipFill>
          <p:spPr>
            <a:xfrm>
              <a:off x="2815034" y="2306362"/>
              <a:ext cx="1950788" cy="1871880"/>
            </a:xfrm>
            <a:prstGeom prst="rect">
              <a:avLst/>
            </a:prstGeom>
          </p:spPr>
        </p:pic>
        <p:pic>
          <p:nvPicPr>
            <p:cNvPr id="18" name="Picture 17" descr="A picture containing cake, chocolate, piece, indoor&#10;&#10;Description automatically generated">
              <a:extLst>
                <a:ext uri="{FF2B5EF4-FFF2-40B4-BE49-F238E27FC236}">
                  <a16:creationId xmlns:a16="http://schemas.microsoft.com/office/drawing/2014/main" id="{6EEBA584-CAD1-47AE-A1BB-BA0EE2B33A7F}"/>
                </a:ext>
              </a:extLst>
            </p:cNvPr>
            <p:cNvPicPr>
              <a:picLocks noChangeAspect="1"/>
            </p:cNvPicPr>
            <p:nvPr/>
          </p:nvPicPr>
          <p:blipFill rotWithShape="1">
            <a:blip r:embed="rId7"/>
            <a:srcRect l="74887" t="37291" b="25397"/>
            <a:stretch/>
          </p:blipFill>
          <p:spPr>
            <a:xfrm>
              <a:off x="1684622" y="2306362"/>
              <a:ext cx="981675" cy="1093939"/>
            </a:xfrm>
            <a:prstGeom prst="rect">
              <a:avLst/>
            </a:prstGeom>
          </p:spPr>
        </p:pic>
      </p:grpSp>
    </p:spTree>
    <p:extLst>
      <p:ext uri="{BB962C8B-B14F-4D97-AF65-F5344CB8AC3E}">
        <p14:creationId xmlns:p14="http://schemas.microsoft.com/office/powerpoint/2010/main" val="4214875466"/>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819A-D231-F040-AC02-E9F21C10A200}"/>
              </a:ext>
            </a:extLst>
          </p:cNvPr>
          <p:cNvSpPr>
            <a:spLocks noGrp="1"/>
          </p:cNvSpPr>
          <p:nvPr>
            <p:ph type="title"/>
          </p:nvPr>
        </p:nvSpPr>
        <p:spPr/>
        <p:txBody>
          <a:bodyPr>
            <a:noAutofit/>
          </a:bodyPr>
          <a:lstStyle/>
          <a:p>
            <a:r>
              <a:rPr lang="en-US"/>
              <a:t>Project Focused on Two Manganese Products</a:t>
            </a:r>
            <a:br>
              <a:rPr lang="en-US"/>
            </a:br>
            <a:endParaRPr lang="en-US"/>
          </a:p>
        </p:txBody>
      </p:sp>
      <p:sp>
        <p:nvSpPr>
          <p:cNvPr id="3" name="Slide Number Placeholder 2">
            <a:extLst>
              <a:ext uri="{FF2B5EF4-FFF2-40B4-BE49-F238E27FC236}">
                <a16:creationId xmlns:a16="http://schemas.microsoft.com/office/drawing/2014/main" id="{9017E840-AB80-914E-8792-1CB0EE973B1D}"/>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800" b="0" i="0" u="none" strike="noStrike" kern="1200" cap="none" spc="0" normalizeH="0" baseline="0" noProof="0">
                <a:ln>
                  <a:noFill/>
                </a:ln>
                <a:solidFill>
                  <a:prstClr val="white"/>
                </a:solidFill>
                <a:effectLst/>
                <a:uLnTx/>
                <a:uFillTx/>
                <a:latin typeface="Franklin Gothic Book" panose="020B0503020102020204"/>
              </a:rPr>
              <a:pPr marL="0" marR="0" lvl="0" indent="0" algn="r" defTabSz="576056"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prstClr val="white"/>
              </a:solidFill>
              <a:effectLst/>
              <a:uLnTx/>
              <a:uFillTx/>
              <a:latin typeface="Franklin Gothic Book" panose="020B0503020102020204"/>
            </a:endParaRPr>
          </a:p>
        </p:txBody>
      </p:sp>
      <p:pic>
        <p:nvPicPr>
          <p:cNvPr id="13" name="Picture 12" descr="A picture containing text, food, plate, indoor&#10;&#10;Description automatically generated">
            <a:extLst>
              <a:ext uri="{FF2B5EF4-FFF2-40B4-BE49-F238E27FC236}">
                <a16:creationId xmlns:a16="http://schemas.microsoft.com/office/drawing/2014/main" id="{BB641723-3538-42B9-B521-EC8AB6D0A851}"/>
              </a:ext>
            </a:extLst>
          </p:cNvPr>
          <p:cNvPicPr>
            <a:picLocks/>
          </p:cNvPicPr>
          <p:nvPr/>
        </p:nvPicPr>
        <p:blipFill rotWithShape="1">
          <a:blip r:embed="rId3"/>
          <a:srcRect l="20302" t="38489" r="13660" b="10945"/>
          <a:stretch/>
        </p:blipFill>
        <p:spPr>
          <a:xfrm rot="16200000">
            <a:off x="1219927" y="1011736"/>
            <a:ext cx="1246354" cy="1318365"/>
          </a:xfrm>
          <a:prstGeom prst="rect">
            <a:avLst/>
          </a:prstGeom>
          <a:ln>
            <a:solidFill>
              <a:schemeClr val="bg1">
                <a:lumMod val="65000"/>
              </a:schemeClr>
            </a:solidFill>
          </a:ln>
        </p:spPr>
      </p:pic>
      <p:sp>
        <p:nvSpPr>
          <p:cNvPr id="15" name="TextBox 14">
            <a:extLst>
              <a:ext uri="{FF2B5EF4-FFF2-40B4-BE49-F238E27FC236}">
                <a16:creationId xmlns:a16="http://schemas.microsoft.com/office/drawing/2014/main" id="{64EB485A-D1CE-4A3B-8DDC-053E853843BD}"/>
              </a:ext>
            </a:extLst>
          </p:cNvPr>
          <p:cNvSpPr txBox="1"/>
          <p:nvPr/>
        </p:nvSpPr>
        <p:spPr>
          <a:xfrm>
            <a:off x="1092861" y="2312373"/>
            <a:ext cx="1645279" cy="562783"/>
          </a:xfrm>
          <a:prstGeom prst="rect">
            <a:avLst/>
          </a:prstGeom>
          <a:noFill/>
        </p:spPr>
        <p:txBody>
          <a:bodyPr wrap="square" rtlCol="0">
            <a:spAutoFit/>
          </a:bodyPr>
          <a:lstStyle/>
          <a:p>
            <a:pPr marL="0" marR="0" lvl="0" indent="0" algn="l" defTabSz="57605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494BA"/>
                </a:solidFill>
                <a:effectLst/>
                <a:uLnTx/>
                <a:uFillTx/>
                <a:latin typeface="Franklin Gothic Medium" panose="020B0603020102020204"/>
                <a:ea typeface="Source Sans Pro" panose="020B0503030403020204" pitchFamily="34" charset="0"/>
                <a:cs typeface="+mn-cs"/>
              </a:rPr>
              <a:t>High-purity manganese </a:t>
            </a:r>
          </a:p>
          <a:p>
            <a:pPr marL="0" marR="0" lvl="0" indent="0" algn="l" defTabSz="57605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494BA"/>
                </a:solidFill>
                <a:effectLst/>
                <a:uLnTx/>
                <a:uFillTx/>
                <a:latin typeface="Franklin Gothic Medium" panose="020B0603020102020204"/>
                <a:ea typeface="Source Sans Pro" panose="020B0503030403020204" pitchFamily="34" charset="0"/>
                <a:cs typeface="+mn-cs"/>
              </a:rPr>
              <a:t>sulphate Monohydrate</a:t>
            </a:r>
          </a:p>
          <a:p>
            <a:pPr marL="0" marR="0" lvl="0" indent="0" algn="l" defTabSz="576056" rtl="0" eaLnBrk="1" fontAlgn="auto" latinLnBrk="0" hangingPunct="1">
              <a:lnSpc>
                <a:spcPct val="100000"/>
              </a:lnSpc>
              <a:spcBef>
                <a:spcPts val="0"/>
              </a:spcBef>
              <a:spcAft>
                <a:spcPts val="0"/>
              </a:spcAft>
              <a:buClrTx/>
              <a:buSzTx/>
              <a:buFontTx/>
              <a:buNone/>
              <a:tabLst/>
              <a:defRPr/>
            </a:pPr>
            <a:r>
              <a:rPr kumimoji="0" lang="en-GB" sz="857"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(HP</a:t>
            </a:r>
            <a:r>
              <a:rPr kumimoji="0" lang="en-GB" sz="857" b="0" i="0" u="sng"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MSM</a:t>
            </a:r>
            <a:r>
              <a:rPr kumimoji="0" lang="en-GB" sz="857"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 &gt;99.9% purity)</a:t>
            </a:r>
          </a:p>
        </p:txBody>
      </p:sp>
      <p:sp>
        <p:nvSpPr>
          <p:cNvPr id="22" name="TextBox 21">
            <a:extLst>
              <a:ext uri="{FF2B5EF4-FFF2-40B4-BE49-F238E27FC236}">
                <a16:creationId xmlns:a16="http://schemas.microsoft.com/office/drawing/2014/main" id="{BC2276C4-B5A3-4C26-9A06-FA689069BFF4}"/>
              </a:ext>
            </a:extLst>
          </p:cNvPr>
          <p:cNvSpPr txBox="1"/>
          <p:nvPr/>
        </p:nvSpPr>
        <p:spPr>
          <a:xfrm>
            <a:off x="1049687" y="2980831"/>
            <a:ext cx="1787411" cy="1193367"/>
          </a:xfrm>
          <a:prstGeom prst="rect">
            <a:avLst/>
          </a:prstGeom>
          <a:noFill/>
        </p:spPr>
        <p:txBody>
          <a:bodyPr wrap="square" lIns="48986" tIns="24493" rIns="48986" bIns="24493" rtlCol="0" anchor="t">
            <a:spAutoFit/>
          </a:bodyPr>
          <a:lstStyle/>
          <a:p>
            <a:pPr marL="171450" marR="2721" lvl="0" indent="-171450" algn="l" defTabSz="489844" rtl="0" eaLnBrk="1" fontAlgn="auto" latinLnBrk="0" hangingPunct="1">
              <a:lnSpc>
                <a:spcPct val="100000"/>
              </a:lnSpc>
              <a:spcBef>
                <a:spcPts val="964"/>
              </a:spcBef>
              <a:spcAft>
                <a:spcPts val="0"/>
              </a:spcAft>
              <a:buClrTx/>
              <a:buSzPct val="100000"/>
              <a:buFontTx/>
              <a:buBlip>
                <a:blip r:embed="rId4"/>
              </a:buBlip>
              <a:tabLst/>
              <a:defRPr/>
            </a:pPr>
            <a:r>
              <a:rPr kumimoji="0" lang="en-US" sz="110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mn-cs"/>
              </a:rPr>
              <a:t>The manganese product used by most lithium-ion battery makers</a:t>
            </a:r>
          </a:p>
          <a:p>
            <a:pPr marL="171450" marR="2721" lvl="0" indent="-171450" algn="l" defTabSz="489844" rtl="0" eaLnBrk="1" fontAlgn="auto" latinLnBrk="0" hangingPunct="1">
              <a:lnSpc>
                <a:spcPct val="100000"/>
              </a:lnSpc>
              <a:spcBef>
                <a:spcPts val="964"/>
              </a:spcBef>
              <a:spcAft>
                <a:spcPts val="0"/>
              </a:spcAft>
              <a:buClrTx/>
              <a:buSzPct val="100000"/>
              <a:buFontTx/>
              <a:buBlip>
                <a:blip r:embed="rId4"/>
              </a:buBlip>
              <a:tabLst/>
              <a:defRPr/>
            </a:pPr>
            <a:r>
              <a:rPr kumimoji="0" lang="en-US" sz="110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mn-cs"/>
              </a:rPr>
              <a:t>Will account for approximately 2/3 of </a:t>
            </a:r>
            <a:r>
              <a:rPr kumimoji="0" lang="en-US" sz="1100" b="0" i="0" u="none" strike="noStrike" kern="1200" cap="none" spc="-3" normalizeH="0" baseline="0" noProof="0" err="1">
                <a:ln>
                  <a:noFill/>
                </a:ln>
                <a:solidFill>
                  <a:prstClr val="black"/>
                </a:solidFill>
                <a:effectLst/>
                <a:uLnTx/>
                <a:uFillTx/>
                <a:latin typeface="Franklin Gothic Book" panose="020B0503020102020204"/>
                <a:ea typeface="Source Sans Pro" panose="020B0503030403020204" pitchFamily="34" charset="0"/>
                <a:cs typeface="+mn-cs"/>
              </a:rPr>
              <a:t>Chvaletice</a:t>
            </a:r>
            <a:r>
              <a:rPr kumimoji="0" lang="en-US" sz="110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mn-cs"/>
              </a:rPr>
              <a:t> production</a:t>
            </a:r>
          </a:p>
        </p:txBody>
      </p:sp>
      <p:sp>
        <p:nvSpPr>
          <p:cNvPr id="28" name="Text Box 232">
            <a:extLst>
              <a:ext uri="{FF2B5EF4-FFF2-40B4-BE49-F238E27FC236}">
                <a16:creationId xmlns:a16="http://schemas.microsoft.com/office/drawing/2014/main" id="{1665BDD0-8811-4F52-8990-A9AF2A3DC882}"/>
              </a:ext>
            </a:extLst>
          </p:cNvPr>
          <p:cNvSpPr txBox="1"/>
          <p:nvPr/>
        </p:nvSpPr>
        <p:spPr>
          <a:xfrm>
            <a:off x="5166858" y="1363307"/>
            <a:ext cx="3526567" cy="1049738"/>
          </a:xfrm>
          <a:prstGeom prst="rect">
            <a:avLst/>
          </a:prstGeom>
          <a:noFill/>
          <a:ln w="6350">
            <a:noFill/>
          </a:ln>
        </p:spPr>
        <p:txBody>
          <a:bodyPr rot="0" spcFirstLastPara="0" vert="horz" wrap="square" lIns="48986" tIns="24493" rIns="48986" bIns="24493" numCol="1" spcCol="0" rtlCol="0" fromWordArt="0" anchor="t" anchorCtr="0" forceAA="0" compatLnSpc="1">
            <a:prstTxWarp prst="textNoShape">
              <a:avLst/>
            </a:prstTxWarp>
            <a:spAutoFit/>
          </a:bodyPr>
          <a:lstStyle/>
          <a:p>
            <a:pPr marL="171450" marR="2721" lvl="0" indent="-171450" algn="l" defTabSz="489844" rtl="0" eaLnBrk="1" fontAlgn="auto" latinLnBrk="0" hangingPunct="1">
              <a:lnSpc>
                <a:spcPct val="100000"/>
              </a:lnSpc>
              <a:spcBef>
                <a:spcPts val="643"/>
              </a:spcBef>
              <a:spcAft>
                <a:spcPts val="0"/>
              </a:spcAft>
              <a:buClrTx/>
              <a:buSzPct val="100000"/>
              <a:buFontTx/>
              <a:buBlip>
                <a:blip r:embed="rId5"/>
              </a:buBlip>
              <a:tabLst/>
              <a:defRPr/>
            </a:pPr>
            <a:r>
              <a:rPr kumimoji="0" lang="en-GB" sz="1100" b="0" i="0" u="none" strike="noStrike" kern="1200" cap="none" spc="0" normalizeH="0" baseline="0" noProof="0">
                <a:ln>
                  <a:noFill/>
                </a:ln>
                <a:solidFill>
                  <a:prstClr val="black"/>
                </a:solidFill>
                <a:effectLst/>
                <a:uLnTx/>
                <a:uFillTx/>
                <a:latin typeface="Franklin Gothic Book" panose="020B0503020102020204"/>
                <a:ea typeface="Source Sans Pro"/>
                <a:cs typeface="Times New Roman"/>
              </a:rPr>
              <a:t>Not a commodity – a highly specialized product</a:t>
            </a:r>
          </a:p>
          <a:p>
            <a:pPr marL="171450" marR="2721" lvl="0" indent="-171450" algn="l" defTabSz="489844" rtl="0" eaLnBrk="1" fontAlgn="auto" latinLnBrk="0" hangingPunct="1">
              <a:lnSpc>
                <a:spcPct val="100000"/>
              </a:lnSpc>
              <a:spcBef>
                <a:spcPts val="643"/>
              </a:spcBef>
              <a:spcAft>
                <a:spcPts val="0"/>
              </a:spcAft>
              <a:buClrTx/>
              <a:buSzPct val="100000"/>
              <a:buFontTx/>
              <a:buBlip>
                <a:blip r:embed="rId5"/>
              </a:buBlip>
              <a:tabLst/>
              <a:defRPr/>
            </a:pPr>
            <a:r>
              <a:rPr kumimoji="0" lang="en-GB" sz="1100" b="0" i="0" u="none" strike="noStrike" kern="1200" cap="none" spc="0" normalizeH="0" baseline="0" noProof="0">
                <a:ln>
                  <a:noFill/>
                </a:ln>
                <a:solidFill>
                  <a:prstClr val="black"/>
                </a:solidFill>
                <a:effectLst/>
                <a:uLnTx/>
                <a:uFillTx/>
                <a:latin typeface="Franklin Gothic Book" panose="020B0503020102020204"/>
                <a:ea typeface="Source Sans Pro"/>
                <a:cs typeface="Times New Roman"/>
              </a:rPr>
              <a:t>Unlike the manganese ore that is used to make steel and aluminium alloys, agricultural soil supplements, food supplements, pigments, batteries and more</a:t>
            </a:r>
          </a:p>
          <a:p>
            <a:pPr marL="171450" marR="2721" lvl="0" indent="-171450" algn="l" defTabSz="489844" rtl="0" eaLnBrk="1" fontAlgn="auto" latinLnBrk="0" hangingPunct="1">
              <a:lnSpc>
                <a:spcPct val="100000"/>
              </a:lnSpc>
              <a:spcBef>
                <a:spcPts val="643"/>
              </a:spcBef>
              <a:spcAft>
                <a:spcPts val="0"/>
              </a:spcAft>
              <a:buClrTx/>
              <a:buSzPct val="100000"/>
              <a:buFontTx/>
              <a:buBlip>
                <a:blip r:embed="rId5"/>
              </a:buBlip>
              <a:tabLst/>
              <a:defRPr/>
            </a:pPr>
            <a:r>
              <a:rPr kumimoji="0" lang="en-GB" sz="1100" b="0" i="0" u="none" strike="noStrike" kern="1200" cap="none" spc="0" normalizeH="0" baseline="0" noProof="0">
                <a:ln>
                  <a:noFill/>
                </a:ln>
                <a:solidFill>
                  <a:prstClr val="black"/>
                </a:solidFill>
                <a:effectLst/>
                <a:uLnTx/>
                <a:uFillTx/>
                <a:latin typeface="Franklin Gothic Book" panose="020B0503020102020204"/>
                <a:ea typeface="Source Sans Pro"/>
                <a:cs typeface="Times New Roman"/>
              </a:rPr>
              <a:t>Challenging to produce battery-grade HPM sustainably</a:t>
            </a:r>
          </a:p>
        </p:txBody>
      </p:sp>
      <p:sp>
        <p:nvSpPr>
          <p:cNvPr id="37" name="TextBox 36">
            <a:extLst>
              <a:ext uri="{FF2B5EF4-FFF2-40B4-BE49-F238E27FC236}">
                <a16:creationId xmlns:a16="http://schemas.microsoft.com/office/drawing/2014/main" id="{70307730-5693-42B2-AA5B-B30D1EFCF169}"/>
              </a:ext>
            </a:extLst>
          </p:cNvPr>
          <p:cNvSpPr txBox="1"/>
          <p:nvPr/>
        </p:nvSpPr>
        <p:spPr>
          <a:xfrm>
            <a:off x="3049152" y="2307752"/>
            <a:ext cx="1645279" cy="562783"/>
          </a:xfrm>
          <a:prstGeom prst="rect">
            <a:avLst/>
          </a:prstGeom>
          <a:noFill/>
        </p:spPr>
        <p:txBody>
          <a:bodyPr wrap="square" rtlCol="0">
            <a:spAutoFit/>
          </a:bodyPr>
          <a:lstStyle/>
          <a:p>
            <a:pPr marL="0" marR="0" lvl="0" indent="0" algn="l" defTabSz="57605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494BA"/>
                </a:solidFill>
                <a:effectLst/>
                <a:uLnTx/>
                <a:uFillTx/>
                <a:latin typeface="Franklin Gothic Medium" panose="020B0603020102020204"/>
                <a:ea typeface="Source Sans Pro" panose="020B0503030403020204" pitchFamily="34" charset="0"/>
                <a:cs typeface="+mn-cs"/>
              </a:rPr>
              <a:t>High-purity electrolytic </a:t>
            </a:r>
          </a:p>
          <a:p>
            <a:pPr marL="0" marR="0" lvl="0" indent="0" algn="l" defTabSz="57605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494BA"/>
                </a:solidFill>
                <a:effectLst/>
                <a:uLnTx/>
                <a:uFillTx/>
                <a:latin typeface="Franklin Gothic Medium" panose="020B0603020102020204"/>
                <a:ea typeface="Source Sans Pro" panose="020B0503030403020204" pitchFamily="34" charset="0"/>
                <a:cs typeface="+mn-cs"/>
              </a:rPr>
              <a:t>manganese </a:t>
            </a:r>
            <a:r>
              <a:rPr kumimoji="0" lang="en-GB" sz="1100" b="0" i="0" u="none" strike="noStrike" kern="1200" cap="none" spc="0" normalizeH="0" baseline="0" noProof="0">
                <a:ln>
                  <a:noFill/>
                </a:ln>
                <a:solidFill>
                  <a:srgbClr val="3494BA"/>
                </a:solidFill>
                <a:effectLst/>
                <a:uLnTx/>
                <a:uFillTx/>
                <a:latin typeface="Franklin Gothic Medium" panose="020B0603020102020204" pitchFamily="34" charset="0"/>
                <a:ea typeface="Source Sans Pro" panose="020B0503030403020204" pitchFamily="34" charset="0"/>
                <a:cs typeface="+mn-cs"/>
              </a:rPr>
              <a:t>metal </a:t>
            </a:r>
          </a:p>
          <a:p>
            <a:pPr marL="0" marR="0" lvl="0" indent="0" algn="l" defTabSz="576056" rtl="0" eaLnBrk="1" fontAlgn="auto" latinLnBrk="0" hangingPunct="1">
              <a:lnSpc>
                <a:spcPct val="100000"/>
              </a:lnSpc>
              <a:spcBef>
                <a:spcPts val="0"/>
              </a:spcBef>
              <a:spcAft>
                <a:spcPts val="0"/>
              </a:spcAft>
              <a:buClrTx/>
              <a:buSzTx/>
              <a:buFontTx/>
              <a:buNone/>
              <a:tabLst/>
              <a:defRPr/>
            </a:pPr>
            <a:r>
              <a:rPr kumimoji="0" lang="en-GB" sz="857"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(HP</a:t>
            </a:r>
            <a:r>
              <a:rPr kumimoji="0" lang="en-GB" sz="857" b="0" i="0" u="sng"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EMM</a:t>
            </a:r>
            <a:r>
              <a:rPr kumimoji="0" lang="en-GB" sz="857"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 &gt;99.9% purity)</a:t>
            </a:r>
          </a:p>
        </p:txBody>
      </p:sp>
      <p:pic>
        <p:nvPicPr>
          <p:cNvPr id="38" name="Picture 37" descr="A picture containing person, hand, holding, indoor&#10;&#10;Description automatically generated">
            <a:extLst>
              <a:ext uri="{FF2B5EF4-FFF2-40B4-BE49-F238E27FC236}">
                <a16:creationId xmlns:a16="http://schemas.microsoft.com/office/drawing/2014/main" id="{5BD7FEC0-AC61-473D-AF8E-FE882766039A}"/>
              </a:ext>
            </a:extLst>
          </p:cNvPr>
          <p:cNvPicPr>
            <a:picLocks/>
          </p:cNvPicPr>
          <p:nvPr/>
        </p:nvPicPr>
        <p:blipFill rotWithShape="1">
          <a:blip r:embed="rId6"/>
          <a:srcRect l="33671" t="10667" r="18277" b="12551"/>
          <a:stretch/>
        </p:blipFill>
        <p:spPr>
          <a:xfrm>
            <a:off x="3138072" y="1052362"/>
            <a:ext cx="1316135" cy="1248415"/>
          </a:xfrm>
          <a:prstGeom prst="rect">
            <a:avLst/>
          </a:prstGeom>
          <a:ln>
            <a:solidFill>
              <a:schemeClr val="bg1">
                <a:lumMod val="65000"/>
              </a:schemeClr>
            </a:solidFill>
          </a:ln>
        </p:spPr>
      </p:pic>
      <p:sp>
        <p:nvSpPr>
          <p:cNvPr id="39" name="TextBox 38">
            <a:extLst>
              <a:ext uri="{FF2B5EF4-FFF2-40B4-BE49-F238E27FC236}">
                <a16:creationId xmlns:a16="http://schemas.microsoft.com/office/drawing/2014/main" id="{BC175F4C-2E89-4E37-9B77-BFFB42F543D8}"/>
              </a:ext>
            </a:extLst>
          </p:cNvPr>
          <p:cNvSpPr txBox="1"/>
          <p:nvPr/>
        </p:nvSpPr>
        <p:spPr>
          <a:xfrm>
            <a:off x="3000426" y="2980831"/>
            <a:ext cx="2003105" cy="1362644"/>
          </a:xfrm>
          <a:prstGeom prst="rect">
            <a:avLst/>
          </a:prstGeom>
          <a:noFill/>
        </p:spPr>
        <p:txBody>
          <a:bodyPr wrap="square" lIns="48986" tIns="24493" rIns="48986" bIns="24493" rtlCol="0" anchor="t">
            <a:spAutoFit/>
          </a:bodyPr>
          <a:lstStyle/>
          <a:p>
            <a:pPr marL="171450" marR="2721" lvl="0" indent="-171450" algn="l" defTabSz="489844" rtl="0" eaLnBrk="1" fontAlgn="auto" latinLnBrk="0" hangingPunct="1">
              <a:lnSpc>
                <a:spcPct val="100000"/>
              </a:lnSpc>
              <a:spcBef>
                <a:spcPts val="964"/>
              </a:spcBef>
              <a:spcAft>
                <a:spcPts val="0"/>
              </a:spcAft>
              <a:buClrTx/>
              <a:buSzPct val="100000"/>
              <a:buFontTx/>
              <a:buBlip>
                <a:blip r:embed="rId4"/>
              </a:buBlip>
              <a:tabLst/>
              <a:defRPr/>
            </a:pPr>
            <a:r>
              <a:rPr kumimoji="0" lang="en-US" sz="110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mn-cs"/>
              </a:rPr>
              <a:t>Used by some precursor producers who prefer to make their own manganese sulphate  solution</a:t>
            </a:r>
          </a:p>
          <a:p>
            <a:pPr marL="171450" marR="2721" lvl="0" indent="-171450" algn="l" defTabSz="489844" rtl="0" eaLnBrk="1" fontAlgn="auto" latinLnBrk="0" hangingPunct="1">
              <a:lnSpc>
                <a:spcPct val="100000"/>
              </a:lnSpc>
              <a:spcBef>
                <a:spcPts val="964"/>
              </a:spcBef>
              <a:spcAft>
                <a:spcPts val="0"/>
              </a:spcAft>
              <a:buClrTx/>
              <a:buSzPct val="100000"/>
              <a:buFontTx/>
              <a:buBlip>
                <a:blip r:embed="rId4"/>
              </a:buBlip>
              <a:tabLst/>
              <a:defRPr/>
            </a:pPr>
            <a:r>
              <a:rPr kumimoji="0" lang="en-US" sz="110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mn-cs"/>
              </a:rPr>
              <a:t>Will account for approximately 1/3 of </a:t>
            </a:r>
            <a:r>
              <a:rPr kumimoji="0" lang="en-US" sz="1100" b="0" i="0" u="none" strike="noStrike" kern="1200" cap="none" spc="-3" normalizeH="0" baseline="0" noProof="0" err="1">
                <a:ln>
                  <a:noFill/>
                </a:ln>
                <a:solidFill>
                  <a:prstClr val="black"/>
                </a:solidFill>
                <a:effectLst/>
                <a:uLnTx/>
                <a:uFillTx/>
                <a:latin typeface="Franklin Gothic Book" panose="020B0503020102020204"/>
                <a:ea typeface="Source Sans Pro" panose="020B0503030403020204" pitchFamily="34" charset="0"/>
                <a:cs typeface="+mn-cs"/>
              </a:rPr>
              <a:t>Chvaletice</a:t>
            </a:r>
            <a:r>
              <a:rPr kumimoji="0" lang="en-US" sz="1100" b="0" i="0" u="none" strike="noStrike" kern="1200" cap="none" spc="-3" normalizeH="0" baseline="0" noProof="0">
                <a:ln>
                  <a:noFill/>
                </a:ln>
                <a:solidFill>
                  <a:prstClr val="black"/>
                </a:solidFill>
                <a:effectLst/>
                <a:uLnTx/>
                <a:uFillTx/>
                <a:latin typeface="Franklin Gothic Book" panose="020B0503020102020204"/>
                <a:ea typeface="Source Sans Pro" panose="020B0503030403020204" pitchFamily="34" charset="0"/>
                <a:cs typeface="+mn-cs"/>
              </a:rPr>
              <a:t> production</a:t>
            </a:r>
          </a:p>
        </p:txBody>
      </p:sp>
      <p:sp>
        <p:nvSpPr>
          <p:cNvPr id="21" name="TextBox 20">
            <a:extLst>
              <a:ext uri="{FF2B5EF4-FFF2-40B4-BE49-F238E27FC236}">
                <a16:creationId xmlns:a16="http://schemas.microsoft.com/office/drawing/2014/main" id="{D639B737-EFFF-4C6C-82C0-C9DE79AAB514}"/>
              </a:ext>
            </a:extLst>
          </p:cNvPr>
          <p:cNvSpPr txBox="1"/>
          <p:nvPr/>
        </p:nvSpPr>
        <p:spPr>
          <a:xfrm>
            <a:off x="1092861" y="4377376"/>
            <a:ext cx="3438242" cy="276999"/>
          </a:xfrm>
          <a:prstGeom prst="rect">
            <a:avLst/>
          </a:prstGeom>
          <a:noFill/>
        </p:spPr>
        <p:txBody>
          <a:bodyPr wrap="square">
            <a:spAutoFit/>
          </a:bodyPr>
          <a:lstStyle/>
          <a:p>
            <a:pPr marL="0" marR="0" lvl="0" indent="0" algn="ctr" defTabSz="57605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96787"/>
                </a:solidFill>
                <a:effectLst/>
                <a:uLnTx/>
                <a:uFillTx/>
                <a:latin typeface="Franklin Gothic Demi" panose="020B0603020102020204" pitchFamily="34" charset="0"/>
                <a:ea typeface="+mn-ea"/>
                <a:cs typeface="+mn-cs"/>
              </a:rPr>
              <a:t>Additional, bespoke products under evaluation</a:t>
            </a:r>
            <a:endParaRPr kumimoji="0" lang="en-CA" sz="1200" b="1" i="0" u="none" strike="noStrike" kern="1200" cap="none" spc="0" normalizeH="0" baseline="0" noProof="0">
              <a:ln>
                <a:noFill/>
              </a:ln>
              <a:solidFill>
                <a:srgbClr val="196787"/>
              </a:solidFill>
              <a:effectLst/>
              <a:uLnTx/>
              <a:uFillTx/>
              <a:latin typeface="Franklin Gothic Demi" panose="020B0603020102020204" pitchFamily="34" charset="0"/>
              <a:ea typeface="+mn-ea"/>
              <a:cs typeface="+mn-cs"/>
            </a:endParaRPr>
          </a:p>
        </p:txBody>
      </p:sp>
      <p:sp>
        <p:nvSpPr>
          <p:cNvPr id="24" name="TextBox 23">
            <a:extLst>
              <a:ext uri="{FF2B5EF4-FFF2-40B4-BE49-F238E27FC236}">
                <a16:creationId xmlns:a16="http://schemas.microsoft.com/office/drawing/2014/main" id="{778B8E21-F2A7-46CA-87D9-3F706BD8CE9C}"/>
              </a:ext>
            </a:extLst>
          </p:cNvPr>
          <p:cNvSpPr txBox="1"/>
          <p:nvPr/>
        </p:nvSpPr>
        <p:spPr>
          <a:xfrm>
            <a:off x="5118700" y="1040900"/>
            <a:ext cx="2852204" cy="276999"/>
          </a:xfrm>
          <a:prstGeom prst="rect">
            <a:avLst/>
          </a:prstGeom>
          <a:noFill/>
        </p:spPr>
        <p:txBody>
          <a:bodyPr wrap="square">
            <a:spAutoFit/>
          </a:bodyPr>
          <a:lstStyle/>
          <a:p>
            <a:pPr marL="0" marR="0" lvl="0" indent="0" algn="l" defTabSz="57605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494BA"/>
                </a:solidFill>
                <a:effectLst/>
                <a:uLnTx/>
                <a:uFillTx/>
                <a:latin typeface="Franklin Gothic Medium" panose="020B0603020102020204"/>
                <a:ea typeface="Source Sans Pro"/>
                <a:cs typeface="Times New Roman"/>
              </a:rPr>
              <a:t>High-Purity Manganese (HPM)</a:t>
            </a:r>
            <a:endParaRPr kumimoji="0" lang="en-GB" sz="1200" b="0" i="0" u="none" strike="noStrike" kern="1200" cap="none" spc="0" normalizeH="0" baseline="0" noProof="0">
              <a:ln>
                <a:noFill/>
              </a:ln>
              <a:solidFill>
                <a:srgbClr val="3494BA"/>
              </a:solidFill>
              <a:effectLst/>
              <a:uLnTx/>
              <a:uFillTx/>
              <a:latin typeface="Franklin Gothic Medium" panose="020B0603020102020204"/>
              <a:ea typeface="Source Sans Pro" panose="020B0503030403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C062E5A-0AB2-9A4A-9C08-CAC0F0962D1A}"/>
              </a:ext>
            </a:extLst>
          </p:cNvPr>
          <p:cNvPicPr>
            <a:picLocks noChangeAspect="1"/>
          </p:cNvPicPr>
          <p:nvPr/>
        </p:nvPicPr>
        <p:blipFill>
          <a:blip r:embed="rId7"/>
          <a:stretch>
            <a:fillRect/>
          </a:stretch>
        </p:blipFill>
        <p:spPr>
          <a:xfrm>
            <a:off x="5166859" y="2503394"/>
            <a:ext cx="3938864" cy="2209796"/>
          </a:xfrm>
          <a:prstGeom prst="rect">
            <a:avLst/>
          </a:prstGeom>
        </p:spPr>
      </p:pic>
    </p:spTree>
    <p:extLst>
      <p:ext uri="{BB962C8B-B14F-4D97-AF65-F5344CB8AC3E}">
        <p14:creationId xmlns:p14="http://schemas.microsoft.com/office/powerpoint/2010/main" val="226135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02468EE-5C3D-B84B-9ED6-94983DC964D4}"/>
              </a:ext>
            </a:extLst>
          </p:cNvPr>
          <p:cNvPicPr>
            <a:picLocks noChangeAspect="1"/>
          </p:cNvPicPr>
          <p:nvPr/>
        </p:nvPicPr>
        <p:blipFill>
          <a:blip r:embed="rId3">
            <a:alphaModFix/>
          </a:blip>
          <a:stretch>
            <a:fillRect/>
          </a:stretch>
        </p:blipFill>
        <p:spPr>
          <a:xfrm>
            <a:off x="5765690" y="663778"/>
            <a:ext cx="3378310" cy="4016772"/>
          </a:xfrm>
          <a:prstGeom prst="rect">
            <a:avLst/>
          </a:prstGeom>
        </p:spPr>
      </p:pic>
      <p:grpSp>
        <p:nvGrpSpPr>
          <p:cNvPr id="423" name="Group 422">
            <a:extLst>
              <a:ext uri="{FF2B5EF4-FFF2-40B4-BE49-F238E27FC236}">
                <a16:creationId xmlns:a16="http://schemas.microsoft.com/office/drawing/2014/main" id="{B86CA0DF-CBD8-2243-BB44-3838048592C9}"/>
              </a:ext>
            </a:extLst>
          </p:cNvPr>
          <p:cNvGrpSpPr/>
          <p:nvPr/>
        </p:nvGrpSpPr>
        <p:grpSpPr>
          <a:xfrm>
            <a:off x="6240497" y="1089169"/>
            <a:ext cx="2815238" cy="3078641"/>
            <a:chOff x="7091737" y="2158913"/>
            <a:chExt cx="5531816" cy="6049391"/>
          </a:xfrm>
        </p:grpSpPr>
        <p:pic>
          <p:nvPicPr>
            <p:cNvPr id="453" name="Picture 452">
              <a:extLst>
                <a:ext uri="{FF2B5EF4-FFF2-40B4-BE49-F238E27FC236}">
                  <a16:creationId xmlns:a16="http://schemas.microsoft.com/office/drawing/2014/main" id="{BBB91757-8BEA-234E-B1A3-7683F76671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74026" y="5037057"/>
              <a:ext cx="125013" cy="259643"/>
            </a:xfrm>
            <a:prstGeom prst="rect">
              <a:avLst/>
            </a:prstGeom>
          </p:spPr>
        </p:pic>
        <p:pic>
          <p:nvPicPr>
            <p:cNvPr id="454" name="Picture 453">
              <a:extLst>
                <a:ext uri="{FF2B5EF4-FFF2-40B4-BE49-F238E27FC236}">
                  <a16:creationId xmlns:a16="http://schemas.microsoft.com/office/drawing/2014/main" id="{7C73AA49-1300-0C41-AA07-3D53C84F7F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77105" y="2724286"/>
              <a:ext cx="125013" cy="259643"/>
            </a:xfrm>
            <a:prstGeom prst="rect">
              <a:avLst/>
            </a:prstGeom>
          </p:spPr>
        </p:pic>
        <p:pic>
          <p:nvPicPr>
            <p:cNvPr id="455" name="Picture 454">
              <a:extLst>
                <a:ext uri="{FF2B5EF4-FFF2-40B4-BE49-F238E27FC236}">
                  <a16:creationId xmlns:a16="http://schemas.microsoft.com/office/drawing/2014/main" id="{94068BD5-C807-984C-8113-225F93745F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21619" y="2668160"/>
              <a:ext cx="125013" cy="259643"/>
            </a:xfrm>
            <a:prstGeom prst="rect">
              <a:avLst/>
            </a:prstGeom>
          </p:spPr>
        </p:pic>
        <p:pic>
          <p:nvPicPr>
            <p:cNvPr id="456" name="Picture 455">
              <a:extLst>
                <a:ext uri="{FF2B5EF4-FFF2-40B4-BE49-F238E27FC236}">
                  <a16:creationId xmlns:a16="http://schemas.microsoft.com/office/drawing/2014/main" id="{193B6D28-79B3-8D43-950D-76AA17B47D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25784" y="2896760"/>
              <a:ext cx="125013" cy="259643"/>
            </a:xfrm>
            <a:prstGeom prst="rect">
              <a:avLst/>
            </a:prstGeom>
          </p:spPr>
        </p:pic>
        <p:pic>
          <p:nvPicPr>
            <p:cNvPr id="457" name="Picture 456">
              <a:extLst>
                <a:ext uri="{FF2B5EF4-FFF2-40B4-BE49-F238E27FC236}">
                  <a16:creationId xmlns:a16="http://schemas.microsoft.com/office/drawing/2014/main" id="{9ED5DCFB-4CC8-1243-A9B3-1E2462205D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64419" y="3300172"/>
              <a:ext cx="125013" cy="259643"/>
            </a:xfrm>
            <a:prstGeom prst="rect">
              <a:avLst/>
            </a:prstGeom>
          </p:spPr>
        </p:pic>
        <p:pic>
          <p:nvPicPr>
            <p:cNvPr id="458" name="Picture 457">
              <a:extLst>
                <a:ext uri="{FF2B5EF4-FFF2-40B4-BE49-F238E27FC236}">
                  <a16:creationId xmlns:a16="http://schemas.microsoft.com/office/drawing/2014/main" id="{DA725A5F-A763-4047-AADA-75370AD738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89838" y="5699197"/>
              <a:ext cx="125013" cy="259643"/>
            </a:xfrm>
            <a:prstGeom prst="rect">
              <a:avLst/>
            </a:prstGeom>
          </p:spPr>
        </p:pic>
        <p:pic>
          <p:nvPicPr>
            <p:cNvPr id="459" name="Picture 458">
              <a:extLst>
                <a:ext uri="{FF2B5EF4-FFF2-40B4-BE49-F238E27FC236}">
                  <a16:creationId xmlns:a16="http://schemas.microsoft.com/office/drawing/2014/main" id="{335648A8-4F9F-374D-80BB-2C14EE8619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3133" y="4282681"/>
              <a:ext cx="125013" cy="259643"/>
            </a:xfrm>
            <a:prstGeom prst="rect">
              <a:avLst/>
            </a:prstGeom>
          </p:spPr>
        </p:pic>
        <p:pic>
          <p:nvPicPr>
            <p:cNvPr id="461" name="Picture 460">
              <a:extLst>
                <a:ext uri="{FF2B5EF4-FFF2-40B4-BE49-F238E27FC236}">
                  <a16:creationId xmlns:a16="http://schemas.microsoft.com/office/drawing/2014/main" id="{D80D0AC7-B4AC-EB47-A0F4-B0A35C023E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37557" y="5368008"/>
              <a:ext cx="125013" cy="259643"/>
            </a:xfrm>
            <a:prstGeom prst="rect">
              <a:avLst/>
            </a:prstGeom>
          </p:spPr>
        </p:pic>
        <p:pic>
          <p:nvPicPr>
            <p:cNvPr id="462" name="Picture 461">
              <a:extLst>
                <a:ext uri="{FF2B5EF4-FFF2-40B4-BE49-F238E27FC236}">
                  <a16:creationId xmlns:a16="http://schemas.microsoft.com/office/drawing/2014/main" id="{3EBED691-F28C-4A4D-950F-2496060AB8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11520" y="6440933"/>
              <a:ext cx="125013" cy="259643"/>
            </a:xfrm>
            <a:prstGeom prst="rect">
              <a:avLst/>
            </a:prstGeom>
          </p:spPr>
        </p:pic>
        <p:pic>
          <p:nvPicPr>
            <p:cNvPr id="463" name="Picture 462">
              <a:extLst>
                <a:ext uri="{FF2B5EF4-FFF2-40B4-BE49-F238E27FC236}">
                  <a16:creationId xmlns:a16="http://schemas.microsoft.com/office/drawing/2014/main" id="{E0310906-728E-4B44-99F1-EB0E2B98DD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59438" y="6420762"/>
              <a:ext cx="125013" cy="259643"/>
            </a:xfrm>
            <a:prstGeom prst="rect">
              <a:avLst/>
            </a:prstGeom>
          </p:spPr>
        </p:pic>
        <p:pic>
          <p:nvPicPr>
            <p:cNvPr id="466" name="Picture 465">
              <a:extLst>
                <a:ext uri="{FF2B5EF4-FFF2-40B4-BE49-F238E27FC236}">
                  <a16:creationId xmlns:a16="http://schemas.microsoft.com/office/drawing/2014/main" id="{2B375DAA-90B7-B747-8415-F33353C708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65308" y="6165267"/>
              <a:ext cx="125013" cy="259643"/>
            </a:xfrm>
            <a:prstGeom prst="rect">
              <a:avLst/>
            </a:prstGeom>
          </p:spPr>
        </p:pic>
        <p:pic>
          <p:nvPicPr>
            <p:cNvPr id="467" name="Picture 466">
              <a:extLst>
                <a:ext uri="{FF2B5EF4-FFF2-40B4-BE49-F238E27FC236}">
                  <a16:creationId xmlns:a16="http://schemas.microsoft.com/office/drawing/2014/main" id="{D1E6B073-FA62-0745-BF5B-5E1C2F95EA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9785" y="6501446"/>
              <a:ext cx="125013" cy="259643"/>
            </a:xfrm>
            <a:prstGeom prst="rect">
              <a:avLst/>
            </a:prstGeom>
          </p:spPr>
        </p:pic>
        <p:pic>
          <p:nvPicPr>
            <p:cNvPr id="468" name="Picture 467">
              <a:extLst>
                <a:ext uri="{FF2B5EF4-FFF2-40B4-BE49-F238E27FC236}">
                  <a16:creationId xmlns:a16="http://schemas.microsoft.com/office/drawing/2014/main" id="{138918B9-5545-C543-90CB-7C73AFD7D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3250" y="5619600"/>
              <a:ext cx="125012" cy="259643"/>
            </a:xfrm>
            <a:prstGeom prst="rect">
              <a:avLst/>
            </a:prstGeom>
          </p:spPr>
        </p:pic>
        <p:pic>
          <p:nvPicPr>
            <p:cNvPr id="469" name="Picture 468">
              <a:extLst>
                <a:ext uri="{FF2B5EF4-FFF2-40B4-BE49-F238E27FC236}">
                  <a16:creationId xmlns:a16="http://schemas.microsoft.com/office/drawing/2014/main" id="{D15FD4E5-E1E6-C54E-9031-3BF411FDE4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7121" y="5694622"/>
              <a:ext cx="125013" cy="259643"/>
            </a:xfrm>
            <a:prstGeom prst="rect">
              <a:avLst/>
            </a:prstGeom>
          </p:spPr>
        </p:pic>
        <p:pic>
          <p:nvPicPr>
            <p:cNvPr id="470" name="Picture 469">
              <a:extLst>
                <a:ext uri="{FF2B5EF4-FFF2-40B4-BE49-F238E27FC236}">
                  <a16:creationId xmlns:a16="http://schemas.microsoft.com/office/drawing/2014/main" id="{8CC53231-9FED-C047-A0AD-8711205E69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60092" y="5344999"/>
              <a:ext cx="125013" cy="259643"/>
            </a:xfrm>
            <a:prstGeom prst="rect">
              <a:avLst/>
            </a:prstGeom>
          </p:spPr>
        </p:pic>
        <p:pic>
          <p:nvPicPr>
            <p:cNvPr id="471" name="Picture 470">
              <a:extLst>
                <a:ext uri="{FF2B5EF4-FFF2-40B4-BE49-F238E27FC236}">
                  <a16:creationId xmlns:a16="http://schemas.microsoft.com/office/drawing/2014/main" id="{1A8FB235-922C-EC42-AF1A-979AF0D1B7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24868" y="5580323"/>
              <a:ext cx="125013" cy="259643"/>
            </a:xfrm>
            <a:prstGeom prst="rect">
              <a:avLst/>
            </a:prstGeom>
          </p:spPr>
        </p:pic>
        <p:pic>
          <p:nvPicPr>
            <p:cNvPr id="472" name="Picture 471">
              <a:extLst>
                <a:ext uri="{FF2B5EF4-FFF2-40B4-BE49-F238E27FC236}">
                  <a16:creationId xmlns:a16="http://schemas.microsoft.com/office/drawing/2014/main" id="{A1E3BBBC-DC39-E64C-9692-C487AD3728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15585" y="5573599"/>
              <a:ext cx="125013" cy="259643"/>
            </a:xfrm>
            <a:prstGeom prst="rect">
              <a:avLst/>
            </a:prstGeom>
          </p:spPr>
        </p:pic>
        <p:pic>
          <p:nvPicPr>
            <p:cNvPr id="473" name="Picture 472">
              <a:extLst>
                <a:ext uri="{FF2B5EF4-FFF2-40B4-BE49-F238E27FC236}">
                  <a16:creationId xmlns:a16="http://schemas.microsoft.com/office/drawing/2014/main" id="{9CBE062C-1B12-EF4F-8EEF-B997FABED3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74392" y="4901246"/>
              <a:ext cx="125013" cy="259643"/>
            </a:xfrm>
            <a:prstGeom prst="rect">
              <a:avLst/>
            </a:prstGeom>
          </p:spPr>
        </p:pic>
        <p:pic>
          <p:nvPicPr>
            <p:cNvPr id="474" name="Picture 473">
              <a:extLst>
                <a:ext uri="{FF2B5EF4-FFF2-40B4-BE49-F238E27FC236}">
                  <a16:creationId xmlns:a16="http://schemas.microsoft.com/office/drawing/2014/main" id="{E863107D-6F18-9C47-AE25-329ECAA658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75244" y="4934863"/>
              <a:ext cx="125013" cy="259643"/>
            </a:xfrm>
            <a:prstGeom prst="rect">
              <a:avLst/>
            </a:prstGeom>
          </p:spPr>
        </p:pic>
        <p:pic>
          <p:nvPicPr>
            <p:cNvPr id="475" name="Picture 474">
              <a:extLst>
                <a:ext uri="{FF2B5EF4-FFF2-40B4-BE49-F238E27FC236}">
                  <a16:creationId xmlns:a16="http://schemas.microsoft.com/office/drawing/2014/main" id="{258D73EC-C004-B54F-BBC5-33ED94C029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6950" y="6145098"/>
              <a:ext cx="125013" cy="259643"/>
            </a:xfrm>
            <a:prstGeom prst="rect">
              <a:avLst/>
            </a:prstGeom>
          </p:spPr>
        </p:pic>
        <p:pic>
          <p:nvPicPr>
            <p:cNvPr id="476" name="Picture 475">
              <a:extLst>
                <a:ext uri="{FF2B5EF4-FFF2-40B4-BE49-F238E27FC236}">
                  <a16:creationId xmlns:a16="http://schemas.microsoft.com/office/drawing/2014/main" id="{52A1DC14-F2A9-8C41-9A73-CD2AFBF765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3367" y="5862710"/>
              <a:ext cx="125013" cy="259643"/>
            </a:xfrm>
            <a:prstGeom prst="rect">
              <a:avLst/>
            </a:prstGeom>
          </p:spPr>
        </p:pic>
        <p:pic>
          <p:nvPicPr>
            <p:cNvPr id="477" name="Picture 476">
              <a:extLst>
                <a:ext uri="{FF2B5EF4-FFF2-40B4-BE49-F238E27FC236}">
                  <a16:creationId xmlns:a16="http://schemas.microsoft.com/office/drawing/2014/main" id="{0D0C746B-A655-D343-957E-3E963575B8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8896" y="5674451"/>
              <a:ext cx="125013" cy="259643"/>
            </a:xfrm>
            <a:prstGeom prst="rect">
              <a:avLst/>
            </a:prstGeom>
          </p:spPr>
        </p:pic>
        <p:pic>
          <p:nvPicPr>
            <p:cNvPr id="478" name="Picture 477">
              <a:extLst>
                <a:ext uri="{FF2B5EF4-FFF2-40B4-BE49-F238E27FC236}">
                  <a16:creationId xmlns:a16="http://schemas.microsoft.com/office/drawing/2014/main" id="{C8707C1F-5867-844D-A663-A1C24EFC89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6538" y="6682980"/>
              <a:ext cx="125013" cy="259643"/>
            </a:xfrm>
            <a:prstGeom prst="rect">
              <a:avLst/>
            </a:prstGeom>
          </p:spPr>
        </p:pic>
        <p:pic>
          <p:nvPicPr>
            <p:cNvPr id="479" name="Picture 478">
              <a:extLst>
                <a:ext uri="{FF2B5EF4-FFF2-40B4-BE49-F238E27FC236}">
                  <a16:creationId xmlns:a16="http://schemas.microsoft.com/office/drawing/2014/main" id="{71A5F2F1-637A-CB44-8210-0C00D15EBE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28379" y="5990456"/>
              <a:ext cx="125013" cy="259643"/>
            </a:xfrm>
            <a:prstGeom prst="rect">
              <a:avLst/>
            </a:prstGeom>
          </p:spPr>
        </p:pic>
        <p:pic>
          <p:nvPicPr>
            <p:cNvPr id="480" name="Picture 479">
              <a:extLst>
                <a:ext uri="{FF2B5EF4-FFF2-40B4-BE49-F238E27FC236}">
                  <a16:creationId xmlns:a16="http://schemas.microsoft.com/office/drawing/2014/main" id="{38B6F009-0839-D648-8518-D54D2371C00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690219" y="5545761"/>
              <a:ext cx="125013" cy="259642"/>
            </a:xfrm>
            <a:prstGeom prst="rect">
              <a:avLst/>
            </a:prstGeom>
          </p:spPr>
        </p:pic>
        <p:pic>
          <p:nvPicPr>
            <p:cNvPr id="481" name="Picture 480">
              <a:extLst>
                <a:ext uri="{FF2B5EF4-FFF2-40B4-BE49-F238E27FC236}">
                  <a16:creationId xmlns:a16="http://schemas.microsoft.com/office/drawing/2014/main" id="{D36155E3-9D62-C54F-B1AF-1E00BBDD9E0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912095" y="5626444"/>
              <a:ext cx="125013" cy="259642"/>
            </a:xfrm>
            <a:prstGeom prst="rect">
              <a:avLst/>
            </a:prstGeom>
          </p:spPr>
        </p:pic>
        <p:pic>
          <p:nvPicPr>
            <p:cNvPr id="482" name="Picture 481">
              <a:extLst>
                <a:ext uri="{FF2B5EF4-FFF2-40B4-BE49-F238E27FC236}">
                  <a16:creationId xmlns:a16="http://schemas.microsoft.com/office/drawing/2014/main" id="{53FE0EF2-F980-6443-818C-47D1EED650E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039842" y="5902109"/>
              <a:ext cx="125013" cy="259642"/>
            </a:xfrm>
            <a:prstGeom prst="rect">
              <a:avLst/>
            </a:prstGeom>
          </p:spPr>
        </p:pic>
        <p:pic>
          <p:nvPicPr>
            <p:cNvPr id="483" name="Picture 482">
              <a:extLst>
                <a:ext uri="{FF2B5EF4-FFF2-40B4-BE49-F238E27FC236}">
                  <a16:creationId xmlns:a16="http://schemas.microsoft.com/office/drawing/2014/main" id="{AD29BC92-9ABC-5246-9C5C-7EAB5643A06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248271" y="6399650"/>
              <a:ext cx="125013" cy="259642"/>
            </a:xfrm>
            <a:prstGeom prst="rect">
              <a:avLst/>
            </a:prstGeom>
          </p:spPr>
        </p:pic>
        <p:pic>
          <p:nvPicPr>
            <p:cNvPr id="484" name="Picture 483">
              <a:extLst>
                <a:ext uri="{FF2B5EF4-FFF2-40B4-BE49-F238E27FC236}">
                  <a16:creationId xmlns:a16="http://schemas.microsoft.com/office/drawing/2014/main" id="{58240615-8178-914E-BAD2-1445CE873C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0102" y="5709410"/>
              <a:ext cx="125013" cy="259643"/>
            </a:xfrm>
            <a:prstGeom prst="rect">
              <a:avLst/>
            </a:prstGeom>
          </p:spPr>
        </p:pic>
        <p:pic>
          <p:nvPicPr>
            <p:cNvPr id="485" name="Picture 484">
              <a:extLst>
                <a:ext uri="{FF2B5EF4-FFF2-40B4-BE49-F238E27FC236}">
                  <a16:creationId xmlns:a16="http://schemas.microsoft.com/office/drawing/2014/main" id="{C7679372-1FDA-4F46-A889-8656C0BFBE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02525" y="6596916"/>
              <a:ext cx="125013" cy="259643"/>
            </a:xfrm>
            <a:prstGeom prst="rect">
              <a:avLst/>
            </a:prstGeom>
          </p:spPr>
        </p:pic>
        <p:pic>
          <p:nvPicPr>
            <p:cNvPr id="486" name="Picture 485">
              <a:extLst>
                <a:ext uri="{FF2B5EF4-FFF2-40B4-BE49-F238E27FC236}">
                  <a16:creationId xmlns:a16="http://schemas.microsoft.com/office/drawing/2014/main" id="{083BBBBA-89DB-A24F-B587-E39D3E7D58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2190" y="4949651"/>
              <a:ext cx="125013" cy="259643"/>
            </a:xfrm>
            <a:prstGeom prst="rect">
              <a:avLst/>
            </a:prstGeom>
          </p:spPr>
        </p:pic>
        <p:pic>
          <p:nvPicPr>
            <p:cNvPr id="487" name="Picture 486">
              <a:extLst>
                <a:ext uri="{FF2B5EF4-FFF2-40B4-BE49-F238E27FC236}">
                  <a16:creationId xmlns:a16="http://schemas.microsoft.com/office/drawing/2014/main" id="{DC083E6B-5812-7644-9F78-E9E8ACAAF6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9767" y="5016886"/>
              <a:ext cx="125013" cy="259643"/>
            </a:xfrm>
            <a:prstGeom prst="rect">
              <a:avLst/>
            </a:prstGeom>
          </p:spPr>
        </p:pic>
        <p:pic>
          <p:nvPicPr>
            <p:cNvPr id="488" name="Picture 487">
              <a:extLst>
                <a:ext uri="{FF2B5EF4-FFF2-40B4-BE49-F238E27FC236}">
                  <a16:creationId xmlns:a16="http://schemas.microsoft.com/office/drawing/2014/main" id="{4C4FDB64-EB97-D943-A6BD-FFE9DB4711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52998" y="5445148"/>
              <a:ext cx="125013" cy="259643"/>
            </a:xfrm>
            <a:prstGeom prst="rect">
              <a:avLst/>
            </a:prstGeom>
          </p:spPr>
        </p:pic>
        <p:pic>
          <p:nvPicPr>
            <p:cNvPr id="489" name="Picture 488">
              <a:extLst>
                <a:ext uri="{FF2B5EF4-FFF2-40B4-BE49-F238E27FC236}">
                  <a16:creationId xmlns:a16="http://schemas.microsoft.com/office/drawing/2014/main" id="{CD9CEF94-9210-EC44-9723-C3FC21E111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07586" y="5699197"/>
              <a:ext cx="125013" cy="259643"/>
            </a:xfrm>
            <a:prstGeom prst="rect">
              <a:avLst/>
            </a:prstGeom>
          </p:spPr>
        </p:pic>
        <p:pic>
          <p:nvPicPr>
            <p:cNvPr id="490" name="Picture 489">
              <a:extLst>
                <a:ext uri="{FF2B5EF4-FFF2-40B4-BE49-F238E27FC236}">
                  <a16:creationId xmlns:a16="http://schemas.microsoft.com/office/drawing/2014/main" id="{46864A03-8071-2048-922C-B067331730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3665" y="5867316"/>
              <a:ext cx="125013" cy="259643"/>
            </a:xfrm>
            <a:prstGeom prst="rect">
              <a:avLst/>
            </a:prstGeom>
          </p:spPr>
        </p:pic>
        <p:pic>
          <p:nvPicPr>
            <p:cNvPr id="491" name="Picture 490">
              <a:extLst>
                <a:ext uri="{FF2B5EF4-FFF2-40B4-BE49-F238E27FC236}">
                  <a16:creationId xmlns:a16="http://schemas.microsoft.com/office/drawing/2014/main" id="{E280D1C5-F909-4C46-BA47-3BD1A1A37B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59309" y="5804500"/>
              <a:ext cx="125012" cy="259643"/>
            </a:xfrm>
            <a:prstGeom prst="rect">
              <a:avLst/>
            </a:prstGeom>
          </p:spPr>
        </p:pic>
        <p:pic>
          <p:nvPicPr>
            <p:cNvPr id="495" name="Picture 494">
              <a:extLst>
                <a:ext uri="{FF2B5EF4-FFF2-40B4-BE49-F238E27FC236}">
                  <a16:creationId xmlns:a16="http://schemas.microsoft.com/office/drawing/2014/main" id="{A6680F46-F37D-A740-B648-A25B1F5C0A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55740" y="3899223"/>
              <a:ext cx="125013" cy="259643"/>
            </a:xfrm>
            <a:prstGeom prst="rect">
              <a:avLst/>
            </a:prstGeom>
          </p:spPr>
        </p:pic>
        <p:pic>
          <p:nvPicPr>
            <p:cNvPr id="496" name="Picture 495">
              <a:extLst>
                <a:ext uri="{FF2B5EF4-FFF2-40B4-BE49-F238E27FC236}">
                  <a16:creationId xmlns:a16="http://schemas.microsoft.com/office/drawing/2014/main" id="{296B035A-D8FF-BF42-B9CF-A9C3E6A745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927" y="2896332"/>
              <a:ext cx="125013" cy="259643"/>
            </a:xfrm>
            <a:prstGeom prst="rect">
              <a:avLst/>
            </a:prstGeom>
          </p:spPr>
        </p:pic>
        <p:pic>
          <p:nvPicPr>
            <p:cNvPr id="497" name="Picture 496">
              <a:extLst>
                <a:ext uri="{FF2B5EF4-FFF2-40B4-BE49-F238E27FC236}">
                  <a16:creationId xmlns:a16="http://schemas.microsoft.com/office/drawing/2014/main" id="{1D345A34-018E-FA45-9DB7-92B2C8A600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14385" y="2158913"/>
              <a:ext cx="125013" cy="259643"/>
            </a:xfrm>
            <a:prstGeom prst="rect">
              <a:avLst/>
            </a:prstGeom>
          </p:spPr>
        </p:pic>
        <p:pic>
          <p:nvPicPr>
            <p:cNvPr id="498" name="Picture 497">
              <a:extLst>
                <a:ext uri="{FF2B5EF4-FFF2-40B4-BE49-F238E27FC236}">
                  <a16:creationId xmlns:a16="http://schemas.microsoft.com/office/drawing/2014/main" id="{9776CE56-7D64-0643-8D73-C55C1D5E09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0682" y="5182332"/>
              <a:ext cx="125013" cy="259643"/>
            </a:xfrm>
            <a:prstGeom prst="rect">
              <a:avLst/>
            </a:prstGeom>
          </p:spPr>
        </p:pic>
        <p:pic>
          <p:nvPicPr>
            <p:cNvPr id="499" name="Picture 498">
              <a:extLst>
                <a:ext uri="{FF2B5EF4-FFF2-40B4-BE49-F238E27FC236}">
                  <a16:creationId xmlns:a16="http://schemas.microsoft.com/office/drawing/2014/main" id="{E1298282-85E8-B447-A5D4-05FEE3BEC1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5172" y="7896036"/>
              <a:ext cx="125013" cy="259643"/>
            </a:xfrm>
            <a:prstGeom prst="rect">
              <a:avLst/>
            </a:prstGeom>
          </p:spPr>
        </p:pic>
        <p:pic>
          <p:nvPicPr>
            <p:cNvPr id="518" name="Picture 517">
              <a:extLst>
                <a:ext uri="{FF2B5EF4-FFF2-40B4-BE49-F238E27FC236}">
                  <a16:creationId xmlns:a16="http://schemas.microsoft.com/office/drawing/2014/main" id="{C9E34987-D61B-8144-BE5F-6DE489374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7070" y="5480155"/>
              <a:ext cx="125012" cy="259643"/>
            </a:xfrm>
            <a:prstGeom prst="rect">
              <a:avLst/>
            </a:prstGeom>
          </p:spPr>
        </p:pic>
        <p:pic>
          <p:nvPicPr>
            <p:cNvPr id="519" name="Picture 518">
              <a:extLst>
                <a:ext uri="{FF2B5EF4-FFF2-40B4-BE49-F238E27FC236}">
                  <a16:creationId xmlns:a16="http://schemas.microsoft.com/office/drawing/2014/main" id="{7D730A14-4C08-B140-9218-B47C940A9B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1005" y="5983142"/>
              <a:ext cx="125013" cy="259643"/>
            </a:xfrm>
            <a:prstGeom prst="rect">
              <a:avLst/>
            </a:prstGeom>
          </p:spPr>
        </p:pic>
        <p:pic>
          <p:nvPicPr>
            <p:cNvPr id="520" name="Picture 519">
              <a:extLst>
                <a:ext uri="{FF2B5EF4-FFF2-40B4-BE49-F238E27FC236}">
                  <a16:creationId xmlns:a16="http://schemas.microsoft.com/office/drawing/2014/main" id="{45B7853A-8598-F94E-9DA4-8B38925AF5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79406" y="6763551"/>
              <a:ext cx="125013" cy="259643"/>
            </a:xfrm>
            <a:prstGeom prst="rect">
              <a:avLst/>
            </a:prstGeom>
          </p:spPr>
        </p:pic>
        <p:pic>
          <p:nvPicPr>
            <p:cNvPr id="521" name="Picture 520">
              <a:extLst>
                <a:ext uri="{FF2B5EF4-FFF2-40B4-BE49-F238E27FC236}">
                  <a16:creationId xmlns:a16="http://schemas.microsoft.com/office/drawing/2014/main" id="{7CCD0FC9-20D6-1C41-B395-0FDE913B5A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5586" y="6202065"/>
              <a:ext cx="125013" cy="259643"/>
            </a:xfrm>
            <a:prstGeom prst="rect">
              <a:avLst/>
            </a:prstGeom>
          </p:spPr>
        </p:pic>
        <p:pic>
          <p:nvPicPr>
            <p:cNvPr id="522" name="Picture 521">
              <a:extLst>
                <a:ext uri="{FF2B5EF4-FFF2-40B4-BE49-F238E27FC236}">
                  <a16:creationId xmlns:a16="http://schemas.microsoft.com/office/drawing/2014/main" id="{0F03B541-E780-7A4B-A45A-34809881D3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0995" y="6858637"/>
              <a:ext cx="125012" cy="259643"/>
            </a:xfrm>
            <a:prstGeom prst="rect">
              <a:avLst/>
            </a:prstGeom>
          </p:spPr>
        </p:pic>
        <p:pic>
          <p:nvPicPr>
            <p:cNvPr id="523" name="Picture 522">
              <a:extLst>
                <a:ext uri="{FF2B5EF4-FFF2-40B4-BE49-F238E27FC236}">
                  <a16:creationId xmlns:a16="http://schemas.microsoft.com/office/drawing/2014/main" id="{1E369053-1F6F-EC42-9711-DCEAC441A8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250" y="7447959"/>
              <a:ext cx="125013" cy="259643"/>
            </a:xfrm>
            <a:prstGeom prst="rect">
              <a:avLst/>
            </a:prstGeom>
          </p:spPr>
        </p:pic>
        <p:pic>
          <p:nvPicPr>
            <p:cNvPr id="248" name="Picture 247">
              <a:extLst>
                <a:ext uri="{FF2B5EF4-FFF2-40B4-BE49-F238E27FC236}">
                  <a16:creationId xmlns:a16="http://schemas.microsoft.com/office/drawing/2014/main" id="{B87758F3-ED39-684C-9C8A-10885426B2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819029" y="2913362"/>
              <a:ext cx="125013" cy="259643"/>
            </a:xfrm>
            <a:prstGeom prst="rect">
              <a:avLst/>
            </a:prstGeom>
          </p:spPr>
        </p:pic>
        <p:pic>
          <p:nvPicPr>
            <p:cNvPr id="334" name="Picture 333">
              <a:extLst>
                <a:ext uri="{FF2B5EF4-FFF2-40B4-BE49-F238E27FC236}">
                  <a16:creationId xmlns:a16="http://schemas.microsoft.com/office/drawing/2014/main" id="{DFC6CF9F-2CEE-F849-9BAD-2E9A35E25F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1435" y="3685274"/>
              <a:ext cx="125013" cy="259643"/>
            </a:xfrm>
            <a:prstGeom prst="rect">
              <a:avLst/>
            </a:prstGeom>
          </p:spPr>
        </p:pic>
        <p:pic>
          <p:nvPicPr>
            <p:cNvPr id="335" name="Picture 334">
              <a:extLst>
                <a:ext uri="{FF2B5EF4-FFF2-40B4-BE49-F238E27FC236}">
                  <a16:creationId xmlns:a16="http://schemas.microsoft.com/office/drawing/2014/main" id="{505F2E3A-BCCE-CE44-A47E-71409D628A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0585" y="6856263"/>
              <a:ext cx="125013" cy="259643"/>
            </a:xfrm>
            <a:prstGeom prst="rect">
              <a:avLst/>
            </a:prstGeom>
          </p:spPr>
        </p:pic>
        <p:pic>
          <p:nvPicPr>
            <p:cNvPr id="338" name="Picture 337">
              <a:extLst>
                <a:ext uri="{FF2B5EF4-FFF2-40B4-BE49-F238E27FC236}">
                  <a16:creationId xmlns:a16="http://schemas.microsoft.com/office/drawing/2014/main" id="{DAD16E29-3B15-AA41-82BA-083CD7A858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73039" y="4758244"/>
              <a:ext cx="125013" cy="259643"/>
            </a:xfrm>
            <a:prstGeom prst="rect">
              <a:avLst/>
            </a:prstGeom>
          </p:spPr>
        </p:pic>
        <p:pic>
          <p:nvPicPr>
            <p:cNvPr id="297" name="Picture 296">
              <a:extLst>
                <a:ext uri="{FF2B5EF4-FFF2-40B4-BE49-F238E27FC236}">
                  <a16:creationId xmlns:a16="http://schemas.microsoft.com/office/drawing/2014/main" id="{2A313ED8-AD6F-AE4B-A0D0-C144BC3980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09067" y="6543339"/>
              <a:ext cx="125013" cy="259643"/>
            </a:xfrm>
            <a:prstGeom prst="rect">
              <a:avLst/>
            </a:prstGeom>
          </p:spPr>
        </p:pic>
        <p:pic>
          <p:nvPicPr>
            <p:cNvPr id="342" name="Picture 341">
              <a:extLst>
                <a:ext uri="{FF2B5EF4-FFF2-40B4-BE49-F238E27FC236}">
                  <a16:creationId xmlns:a16="http://schemas.microsoft.com/office/drawing/2014/main" id="{6A261F2F-2763-0845-B263-2A856F46D3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05359" y="5702678"/>
              <a:ext cx="125013" cy="259643"/>
            </a:xfrm>
            <a:prstGeom prst="rect">
              <a:avLst/>
            </a:prstGeom>
          </p:spPr>
        </p:pic>
        <p:pic>
          <p:nvPicPr>
            <p:cNvPr id="411" name="Picture 410">
              <a:extLst>
                <a:ext uri="{FF2B5EF4-FFF2-40B4-BE49-F238E27FC236}">
                  <a16:creationId xmlns:a16="http://schemas.microsoft.com/office/drawing/2014/main" id="{9120F966-4294-8C42-AD78-E834BDF3DA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72929" y="3016740"/>
              <a:ext cx="125012" cy="259643"/>
            </a:xfrm>
            <a:prstGeom prst="rect">
              <a:avLst/>
            </a:prstGeom>
          </p:spPr>
        </p:pic>
        <p:pic>
          <p:nvPicPr>
            <p:cNvPr id="412" name="Picture 411">
              <a:extLst>
                <a:ext uri="{FF2B5EF4-FFF2-40B4-BE49-F238E27FC236}">
                  <a16:creationId xmlns:a16="http://schemas.microsoft.com/office/drawing/2014/main" id="{40D561F1-8C07-4A40-A8F9-BE8C0CCF64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6017" y="3122912"/>
              <a:ext cx="125012" cy="259643"/>
            </a:xfrm>
            <a:prstGeom prst="rect">
              <a:avLst/>
            </a:prstGeom>
          </p:spPr>
        </p:pic>
        <p:pic>
          <p:nvPicPr>
            <p:cNvPr id="413" name="Picture 412">
              <a:extLst>
                <a:ext uri="{FF2B5EF4-FFF2-40B4-BE49-F238E27FC236}">
                  <a16:creationId xmlns:a16="http://schemas.microsoft.com/office/drawing/2014/main" id="{E9CD7C2A-4843-E44C-8435-BE2F699F17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01600" y="4154685"/>
              <a:ext cx="125012" cy="259643"/>
            </a:xfrm>
            <a:prstGeom prst="rect">
              <a:avLst/>
            </a:prstGeom>
          </p:spPr>
        </p:pic>
        <p:pic>
          <p:nvPicPr>
            <p:cNvPr id="414" name="Picture 413">
              <a:extLst>
                <a:ext uri="{FF2B5EF4-FFF2-40B4-BE49-F238E27FC236}">
                  <a16:creationId xmlns:a16="http://schemas.microsoft.com/office/drawing/2014/main" id="{DE437C23-219A-F242-B9A0-E77C23B809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98541" y="7767250"/>
              <a:ext cx="125012" cy="259643"/>
            </a:xfrm>
            <a:prstGeom prst="rect">
              <a:avLst/>
            </a:prstGeom>
          </p:spPr>
        </p:pic>
        <p:pic>
          <p:nvPicPr>
            <p:cNvPr id="415" name="Picture 414">
              <a:extLst>
                <a:ext uri="{FF2B5EF4-FFF2-40B4-BE49-F238E27FC236}">
                  <a16:creationId xmlns:a16="http://schemas.microsoft.com/office/drawing/2014/main" id="{6E59B396-C1FD-8241-8099-67C221EE18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5532" y="6820724"/>
              <a:ext cx="125012" cy="259643"/>
            </a:xfrm>
            <a:prstGeom prst="rect">
              <a:avLst/>
            </a:prstGeom>
          </p:spPr>
        </p:pic>
        <p:pic>
          <p:nvPicPr>
            <p:cNvPr id="416" name="Picture 415">
              <a:extLst>
                <a:ext uri="{FF2B5EF4-FFF2-40B4-BE49-F238E27FC236}">
                  <a16:creationId xmlns:a16="http://schemas.microsoft.com/office/drawing/2014/main" id="{89F09CA4-8228-BE45-AB8D-F3D1621839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9093" y="7439718"/>
              <a:ext cx="125012" cy="259643"/>
            </a:xfrm>
            <a:prstGeom prst="rect">
              <a:avLst/>
            </a:prstGeom>
          </p:spPr>
        </p:pic>
        <p:pic>
          <p:nvPicPr>
            <p:cNvPr id="417" name="Picture 416">
              <a:extLst>
                <a:ext uri="{FF2B5EF4-FFF2-40B4-BE49-F238E27FC236}">
                  <a16:creationId xmlns:a16="http://schemas.microsoft.com/office/drawing/2014/main" id="{070F3192-414B-9A4E-804B-B065C32598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8776" y="6397905"/>
              <a:ext cx="125012" cy="259643"/>
            </a:xfrm>
            <a:prstGeom prst="rect">
              <a:avLst/>
            </a:prstGeom>
          </p:spPr>
        </p:pic>
        <p:pic>
          <p:nvPicPr>
            <p:cNvPr id="418" name="Picture 417">
              <a:extLst>
                <a:ext uri="{FF2B5EF4-FFF2-40B4-BE49-F238E27FC236}">
                  <a16:creationId xmlns:a16="http://schemas.microsoft.com/office/drawing/2014/main" id="{50E001B0-4FBE-774E-85F4-BB37EC9FC5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7196" y="5820766"/>
              <a:ext cx="125012" cy="259643"/>
            </a:xfrm>
            <a:prstGeom prst="rect">
              <a:avLst/>
            </a:prstGeom>
          </p:spPr>
        </p:pic>
        <p:pic>
          <p:nvPicPr>
            <p:cNvPr id="419" name="Picture 418">
              <a:extLst>
                <a:ext uri="{FF2B5EF4-FFF2-40B4-BE49-F238E27FC236}">
                  <a16:creationId xmlns:a16="http://schemas.microsoft.com/office/drawing/2014/main" id="{561519FC-895F-164D-A0BD-EEA4CE6095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3279" y="4965955"/>
              <a:ext cx="125012" cy="259643"/>
            </a:xfrm>
            <a:prstGeom prst="rect">
              <a:avLst/>
            </a:prstGeom>
          </p:spPr>
        </p:pic>
        <p:pic>
          <p:nvPicPr>
            <p:cNvPr id="421" name="Picture 420">
              <a:extLst>
                <a:ext uri="{FF2B5EF4-FFF2-40B4-BE49-F238E27FC236}">
                  <a16:creationId xmlns:a16="http://schemas.microsoft.com/office/drawing/2014/main" id="{9A56E87B-76D5-334F-B4C4-1C00CA0A94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03410" y="5371577"/>
              <a:ext cx="125012" cy="259643"/>
            </a:xfrm>
            <a:prstGeom prst="rect">
              <a:avLst/>
            </a:prstGeom>
          </p:spPr>
        </p:pic>
        <p:pic>
          <p:nvPicPr>
            <p:cNvPr id="541" name="Picture 540">
              <a:extLst>
                <a:ext uri="{FF2B5EF4-FFF2-40B4-BE49-F238E27FC236}">
                  <a16:creationId xmlns:a16="http://schemas.microsoft.com/office/drawing/2014/main" id="{7460CE7F-8410-534E-A5B6-6C76879A10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76" y="5262683"/>
              <a:ext cx="125012" cy="259643"/>
            </a:xfrm>
            <a:prstGeom prst="rect">
              <a:avLst/>
            </a:prstGeom>
          </p:spPr>
        </p:pic>
        <p:pic>
          <p:nvPicPr>
            <p:cNvPr id="542" name="Picture 541">
              <a:extLst>
                <a:ext uri="{FF2B5EF4-FFF2-40B4-BE49-F238E27FC236}">
                  <a16:creationId xmlns:a16="http://schemas.microsoft.com/office/drawing/2014/main" id="{B7DA6887-724F-2741-8796-A8E6C49104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02869" y="5221848"/>
              <a:ext cx="125012" cy="259643"/>
            </a:xfrm>
            <a:prstGeom prst="rect">
              <a:avLst/>
            </a:prstGeom>
          </p:spPr>
        </p:pic>
        <p:pic>
          <p:nvPicPr>
            <p:cNvPr id="543" name="Picture 542">
              <a:extLst>
                <a:ext uri="{FF2B5EF4-FFF2-40B4-BE49-F238E27FC236}">
                  <a16:creationId xmlns:a16="http://schemas.microsoft.com/office/drawing/2014/main" id="{FEE89C33-73D3-E149-99DA-AD3D44637C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03410" y="5820766"/>
              <a:ext cx="125012" cy="259643"/>
            </a:xfrm>
            <a:prstGeom prst="rect">
              <a:avLst/>
            </a:prstGeom>
          </p:spPr>
        </p:pic>
        <p:pic>
          <p:nvPicPr>
            <p:cNvPr id="544" name="Picture 543">
              <a:extLst>
                <a:ext uri="{FF2B5EF4-FFF2-40B4-BE49-F238E27FC236}">
                  <a16:creationId xmlns:a16="http://schemas.microsoft.com/office/drawing/2014/main" id="{91B3CB42-723D-2F48-88E5-BBC2AEAE5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4352" y="6212786"/>
              <a:ext cx="125012" cy="259643"/>
            </a:xfrm>
            <a:prstGeom prst="rect">
              <a:avLst/>
            </a:prstGeom>
          </p:spPr>
        </p:pic>
        <p:pic>
          <p:nvPicPr>
            <p:cNvPr id="545" name="Picture 544">
              <a:extLst>
                <a:ext uri="{FF2B5EF4-FFF2-40B4-BE49-F238E27FC236}">
                  <a16:creationId xmlns:a16="http://schemas.microsoft.com/office/drawing/2014/main" id="{74B5126C-737E-E241-B588-8E9676D083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4221" y="5671036"/>
              <a:ext cx="125012" cy="259643"/>
            </a:xfrm>
            <a:prstGeom prst="rect">
              <a:avLst/>
            </a:prstGeom>
          </p:spPr>
        </p:pic>
        <p:pic>
          <p:nvPicPr>
            <p:cNvPr id="546" name="Picture 545">
              <a:extLst>
                <a:ext uri="{FF2B5EF4-FFF2-40B4-BE49-F238E27FC236}">
                  <a16:creationId xmlns:a16="http://schemas.microsoft.com/office/drawing/2014/main" id="{322EA1C2-C692-C449-B0E7-4543B856DE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4221" y="5371577"/>
              <a:ext cx="125012" cy="259643"/>
            </a:xfrm>
            <a:prstGeom prst="rect">
              <a:avLst/>
            </a:prstGeom>
          </p:spPr>
        </p:pic>
        <p:pic>
          <p:nvPicPr>
            <p:cNvPr id="547" name="Picture 546">
              <a:extLst>
                <a:ext uri="{FF2B5EF4-FFF2-40B4-BE49-F238E27FC236}">
                  <a16:creationId xmlns:a16="http://schemas.microsoft.com/office/drawing/2014/main" id="{31D0A346-53C5-3743-AA66-1C72FD92DE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03951" y="5970495"/>
              <a:ext cx="125012" cy="259643"/>
            </a:xfrm>
            <a:prstGeom prst="rect">
              <a:avLst/>
            </a:prstGeom>
          </p:spPr>
        </p:pic>
        <p:pic>
          <p:nvPicPr>
            <p:cNvPr id="548" name="Picture 547">
              <a:extLst>
                <a:ext uri="{FF2B5EF4-FFF2-40B4-BE49-F238E27FC236}">
                  <a16:creationId xmlns:a16="http://schemas.microsoft.com/office/drawing/2014/main" id="{CCB06ECE-3064-4E41-BC0A-FD3E728187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3680" y="6120225"/>
              <a:ext cx="125012" cy="259643"/>
            </a:xfrm>
            <a:prstGeom prst="rect">
              <a:avLst/>
            </a:prstGeom>
          </p:spPr>
        </p:pic>
        <p:pic>
          <p:nvPicPr>
            <p:cNvPr id="549" name="Picture 548">
              <a:extLst>
                <a:ext uri="{FF2B5EF4-FFF2-40B4-BE49-F238E27FC236}">
                  <a16:creationId xmlns:a16="http://schemas.microsoft.com/office/drawing/2014/main" id="{C31E5A16-2C23-6444-A9B0-0E11AAC643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3139" y="5820766"/>
              <a:ext cx="125012" cy="259643"/>
            </a:xfrm>
            <a:prstGeom prst="rect">
              <a:avLst/>
            </a:prstGeom>
          </p:spPr>
        </p:pic>
        <p:pic>
          <p:nvPicPr>
            <p:cNvPr id="553" name="Picture 552">
              <a:extLst>
                <a:ext uri="{FF2B5EF4-FFF2-40B4-BE49-F238E27FC236}">
                  <a16:creationId xmlns:a16="http://schemas.microsoft.com/office/drawing/2014/main" id="{970DF4AD-74F4-E04F-ADAD-1EDD5A1152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93305" y="6647483"/>
              <a:ext cx="125012" cy="259643"/>
            </a:xfrm>
            <a:prstGeom prst="rect">
              <a:avLst/>
            </a:prstGeom>
          </p:spPr>
        </p:pic>
        <p:pic>
          <p:nvPicPr>
            <p:cNvPr id="554" name="Picture 553">
              <a:extLst>
                <a:ext uri="{FF2B5EF4-FFF2-40B4-BE49-F238E27FC236}">
                  <a16:creationId xmlns:a16="http://schemas.microsoft.com/office/drawing/2014/main" id="{48F3C4F0-6128-D249-92EF-CDD528C4EB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91500" y="7948661"/>
              <a:ext cx="125012" cy="259643"/>
            </a:xfrm>
            <a:prstGeom prst="rect">
              <a:avLst/>
            </a:prstGeom>
          </p:spPr>
        </p:pic>
        <p:pic>
          <p:nvPicPr>
            <p:cNvPr id="323" name="Picture 322">
              <a:extLst>
                <a:ext uri="{FF2B5EF4-FFF2-40B4-BE49-F238E27FC236}">
                  <a16:creationId xmlns:a16="http://schemas.microsoft.com/office/drawing/2014/main" id="{C1F89C98-6DCC-F44D-8003-3E02935C4F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1737" y="7419160"/>
              <a:ext cx="125012" cy="259643"/>
            </a:xfrm>
            <a:prstGeom prst="rect">
              <a:avLst/>
            </a:prstGeom>
          </p:spPr>
        </p:pic>
        <p:pic>
          <p:nvPicPr>
            <p:cNvPr id="324" name="Picture 323">
              <a:extLst>
                <a:ext uri="{FF2B5EF4-FFF2-40B4-BE49-F238E27FC236}">
                  <a16:creationId xmlns:a16="http://schemas.microsoft.com/office/drawing/2014/main" id="{FA496602-DBD3-074B-9E5A-1ACE1A2074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4458" y="7419160"/>
              <a:ext cx="125012" cy="259643"/>
            </a:xfrm>
            <a:prstGeom prst="rect">
              <a:avLst/>
            </a:prstGeom>
          </p:spPr>
        </p:pic>
      </p:grpSp>
      <p:grpSp>
        <p:nvGrpSpPr>
          <p:cNvPr id="426" name="Group 425">
            <a:extLst>
              <a:ext uri="{FF2B5EF4-FFF2-40B4-BE49-F238E27FC236}">
                <a16:creationId xmlns:a16="http://schemas.microsoft.com/office/drawing/2014/main" id="{D8DAAC97-FA7D-3D4B-B172-51B949CB5C0B}"/>
              </a:ext>
            </a:extLst>
          </p:cNvPr>
          <p:cNvGrpSpPr/>
          <p:nvPr/>
        </p:nvGrpSpPr>
        <p:grpSpPr>
          <a:xfrm>
            <a:off x="6091998" y="1948263"/>
            <a:ext cx="2486797" cy="2055737"/>
            <a:chOff x="6799938" y="3846978"/>
            <a:chExt cx="4886440" cy="4039417"/>
          </a:xfrm>
        </p:grpSpPr>
        <p:pic>
          <p:nvPicPr>
            <p:cNvPr id="427" name="Graphic 426">
              <a:extLst>
                <a:ext uri="{FF2B5EF4-FFF2-40B4-BE49-F238E27FC236}">
                  <a16:creationId xmlns:a16="http://schemas.microsoft.com/office/drawing/2014/main" id="{FF5C4B07-561A-944A-B206-3C7BCBF5681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78973" y="4555901"/>
              <a:ext cx="182880" cy="182880"/>
            </a:xfrm>
            <a:prstGeom prst="rect">
              <a:avLst/>
            </a:prstGeom>
          </p:spPr>
        </p:pic>
        <p:pic>
          <p:nvPicPr>
            <p:cNvPr id="428" name="Graphic 427">
              <a:extLst>
                <a:ext uri="{FF2B5EF4-FFF2-40B4-BE49-F238E27FC236}">
                  <a16:creationId xmlns:a16="http://schemas.microsoft.com/office/drawing/2014/main" id="{0A764804-5BB9-4F43-A05B-9F734324364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31533" y="5341262"/>
              <a:ext cx="182880" cy="182880"/>
            </a:xfrm>
            <a:prstGeom prst="rect">
              <a:avLst/>
            </a:prstGeom>
          </p:spPr>
        </p:pic>
        <p:pic>
          <p:nvPicPr>
            <p:cNvPr id="429" name="Graphic 428">
              <a:extLst>
                <a:ext uri="{FF2B5EF4-FFF2-40B4-BE49-F238E27FC236}">
                  <a16:creationId xmlns:a16="http://schemas.microsoft.com/office/drawing/2014/main" id="{C8346BFD-420D-5545-9A30-1FF3D3084DC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38102" y="4285389"/>
              <a:ext cx="182880" cy="182880"/>
            </a:xfrm>
            <a:prstGeom prst="rect">
              <a:avLst/>
            </a:prstGeom>
          </p:spPr>
        </p:pic>
        <p:pic>
          <p:nvPicPr>
            <p:cNvPr id="430" name="Graphic 429">
              <a:extLst>
                <a:ext uri="{FF2B5EF4-FFF2-40B4-BE49-F238E27FC236}">
                  <a16:creationId xmlns:a16="http://schemas.microsoft.com/office/drawing/2014/main" id="{7D6AAA63-7549-1945-A0FB-32BF9635C20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754367" y="5168417"/>
              <a:ext cx="182880" cy="182880"/>
            </a:xfrm>
            <a:prstGeom prst="rect">
              <a:avLst/>
            </a:prstGeom>
          </p:spPr>
        </p:pic>
        <p:pic>
          <p:nvPicPr>
            <p:cNvPr id="431" name="Graphic 430">
              <a:extLst>
                <a:ext uri="{FF2B5EF4-FFF2-40B4-BE49-F238E27FC236}">
                  <a16:creationId xmlns:a16="http://schemas.microsoft.com/office/drawing/2014/main" id="{F76DCCBF-F856-D540-9882-E93E84875FB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88720" y="5116663"/>
              <a:ext cx="182880" cy="182880"/>
            </a:xfrm>
            <a:prstGeom prst="rect">
              <a:avLst/>
            </a:prstGeom>
          </p:spPr>
        </p:pic>
        <p:pic>
          <p:nvPicPr>
            <p:cNvPr id="432" name="Graphic 431">
              <a:extLst>
                <a:ext uri="{FF2B5EF4-FFF2-40B4-BE49-F238E27FC236}">
                  <a16:creationId xmlns:a16="http://schemas.microsoft.com/office/drawing/2014/main" id="{AEA615B7-7F50-A348-8398-2A9B5BEA035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389864" y="5773772"/>
              <a:ext cx="182880" cy="182880"/>
            </a:xfrm>
            <a:prstGeom prst="rect">
              <a:avLst/>
            </a:prstGeom>
          </p:spPr>
        </p:pic>
        <p:pic>
          <p:nvPicPr>
            <p:cNvPr id="433" name="Graphic 432">
              <a:extLst>
                <a:ext uri="{FF2B5EF4-FFF2-40B4-BE49-F238E27FC236}">
                  <a16:creationId xmlns:a16="http://schemas.microsoft.com/office/drawing/2014/main" id="{3A484497-9FD9-A149-A176-32D2BB40DAF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983374" y="5518444"/>
              <a:ext cx="182880" cy="182880"/>
            </a:xfrm>
            <a:prstGeom prst="rect">
              <a:avLst/>
            </a:prstGeom>
          </p:spPr>
        </p:pic>
        <p:pic>
          <p:nvPicPr>
            <p:cNvPr id="434" name="Graphic 433">
              <a:extLst>
                <a:ext uri="{FF2B5EF4-FFF2-40B4-BE49-F238E27FC236}">
                  <a16:creationId xmlns:a16="http://schemas.microsoft.com/office/drawing/2014/main" id="{8075BDA5-CF0E-6F46-A842-976DEF0FAFE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11642" y="6075553"/>
              <a:ext cx="182880" cy="182880"/>
            </a:xfrm>
            <a:prstGeom prst="rect">
              <a:avLst/>
            </a:prstGeom>
          </p:spPr>
        </p:pic>
        <p:pic>
          <p:nvPicPr>
            <p:cNvPr id="435" name="Graphic 434">
              <a:extLst>
                <a:ext uri="{FF2B5EF4-FFF2-40B4-BE49-F238E27FC236}">
                  <a16:creationId xmlns:a16="http://schemas.microsoft.com/office/drawing/2014/main" id="{387A4F2F-DC9E-7941-AB6C-ADAD0BABAEC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57713" y="5976101"/>
              <a:ext cx="182880" cy="182880"/>
            </a:xfrm>
            <a:prstGeom prst="rect">
              <a:avLst/>
            </a:prstGeom>
          </p:spPr>
        </p:pic>
        <p:pic>
          <p:nvPicPr>
            <p:cNvPr id="436" name="Graphic 435">
              <a:extLst>
                <a:ext uri="{FF2B5EF4-FFF2-40B4-BE49-F238E27FC236}">
                  <a16:creationId xmlns:a16="http://schemas.microsoft.com/office/drawing/2014/main" id="{8B677C79-3673-3042-9344-D83198E2814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66668" y="6067541"/>
              <a:ext cx="182880" cy="182880"/>
            </a:xfrm>
            <a:prstGeom prst="rect">
              <a:avLst/>
            </a:prstGeom>
          </p:spPr>
        </p:pic>
        <p:pic>
          <p:nvPicPr>
            <p:cNvPr id="437" name="Graphic 436">
              <a:extLst>
                <a:ext uri="{FF2B5EF4-FFF2-40B4-BE49-F238E27FC236}">
                  <a16:creationId xmlns:a16="http://schemas.microsoft.com/office/drawing/2014/main" id="{FBEEAE12-48D5-C54B-B628-0198B0DCEB9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503498" y="6171713"/>
              <a:ext cx="182880" cy="182880"/>
            </a:xfrm>
            <a:prstGeom prst="rect">
              <a:avLst/>
            </a:prstGeom>
          </p:spPr>
        </p:pic>
        <p:pic>
          <p:nvPicPr>
            <p:cNvPr id="438" name="Graphic 437">
              <a:extLst>
                <a:ext uri="{FF2B5EF4-FFF2-40B4-BE49-F238E27FC236}">
                  <a16:creationId xmlns:a16="http://schemas.microsoft.com/office/drawing/2014/main" id="{F56350F3-8BCB-2540-944D-EFB05398308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44225" y="6437146"/>
              <a:ext cx="182880" cy="182880"/>
            </a:xfrm>
            <a:prstGeom prst="rect">
              <a:avLst/>
            </a:prstGeom>
          </p:spPr>
        </p:pic>
        <p:pic>
          <p:nvPicPr>
            <p:cNvPr id="439" name="Picture 438">
              <a:extLst>
                <a:ext uri="{FF2B5EF4-FFF2-40B4-BE49-F238E27FC236}">
                  <a16:creationId xmlns:a16="http://schemas.microsoft.com/office/drawing/2014/main" id="{DCA5B6FF-32F8-8A47-8B41-3BED8D4ED34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08309" y="6367227"/>
              <a:ext cx="182896" cy="182896"/>
            </a:xfrm>
            <a:prstGeom prst="rect">
              <a:avLst/>
            </a:prstGeom>
          </p:spPr>
        </p:pic>
        <p:pic>
          <p:nvPicPr>
            <p:cNvPr id="440" name="Graphic 439">
              <a:extLst>
                <a:ext uri="{FF2B5EF4-FFF2-40B4-BE49-F238E27FC236}">
                  <a16:creationId xmlns:a16="http://schemas.microsoft.com/office/drawing/2014/main" id="{F5FC4FC1-224A-DD4F-9E68-B3AF5B7ACEF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50431" y="5537055"/>
              <a:ext cx="182880" cy="182880"/>
            </a:xfrm>
            <a:prstGeom prst="rect">
              <a:avLst/>
            </a:prstGeom>
          </p:spPr>
        </p:pic>
        <p:pic>
          <p:nvPicPr>
            <p:cNvPr id="441" name="Graphic 440">
              <a:extLst>
                <a:ext uri="{FF2B5EF4-FFF2-40B4-BE49-F238E27FC236}">
                  <a16:creationId xmlns:a16="http://schemas.microsoft.com/office/drawing/2014/main" id="{1A4A9934-C853-4746-9F73-AEC0F075CE8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432502" y="7152370"/>
              <a:ext cx="182880" cy="182880"/>
            </a:xfrm>
            <a:prstGeom prst="rect">
              <a:avLst/>
            </a:prstGeom>
          </p:spPr>
        </p:pic>
        <p:pic>
          <p:nvPicPr>
            <p:cNvPr id="442" name="Graphic 441">
              <a:extLst>
                <a:ext uri="{FF2B5EF4-FFF2-40B4-BE49-F238E27FC236}">
                  <a16:creationId xmlns:a16="http://schemas.microsoft.com/office/drawing/2014/main" id="{CA7B195B-6354-CE40-ABEC-6BC5744B38B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20784" y="6952042"/>
              <a:ext cx="182880" cy="182880"/>
            </a:xfrm>
            <a:prstGeom prst="rect">
              <a:avLst/>
            </a:prstGeom>
          </p:spPr>
        </p:pic>
        <p:pic>
          <p:nvPicPr>
            <p:cNvPr id="443" name="Graphic 442">
              <a:extLst>
                <a:ext uri="{FF2B5EF4-FFF2-40B4-BE49-F238E27FC236}">
                  <a16:creationId xmlns:a16="http://schemas.microsoft.com/office/drawing/2014/main" id="{DFAC843B-1A6A-AD42-9F62-87F25011BEB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99938" y="6870534"/>
              <a:ext cx="182880" cy="182880"/>
            </a:xfrm>
            <a:prstGeom prst="rect">
              <a:avLst/>
            </a:prstGeom>
          </p:spPr>
        </p:pic>
        <p:pic>
          <p:nvPicPr>
            <p:cNvPr id="444" name="Graphic 443">
              <a:extLst>
                <a:ext uri="{FF2B5EF4-FFF2-40B4-BE49-F238E27FC236}">
                  <a16:creationId xmlns:a16="http://schemas.microsoft.com/office/drawing/2014/main" id="{6B12D48B-14C8-F547-A1F5-EAB149E857B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69664" y="7703515"/>
              <a:ext cx="182880" cy="182880"/>
            </a:xfrm>
            <a:prstGeom prst="rect">
              <a:avLst/>
            </a:prstGeom>
          </p:spPr>
        </p:pic>
        <p:pic>
          <p:nvPicPr>
            <p:cNvPr id="445" name="Graphic 444">
              <a:extLst>
                <a:ext uri="{FF2B5EF4-FFF2-40B4-BE49-F238E27FC236}">
                  <a16:creationId xmlns:a16="http://schemas.microsoft.com/office/drawing/2014/main" id="{DF859FA4-FD04-3C4F-8F71-7FB7DCE612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344157" y="3846978"/>
              <a:ext cx="182880" cy="182880"/>
            </a:xfrm>
            <a:prstGeom prst="rect">
              <a:avLst/>
            </a:prstGeom>
          </p:spPr>
        </p:pic>
        <p:pic>
          <p:nvPicPr>
            <p:cNvPr id="446" name="Graphic 445">
              <a:extLst>
                <a:ext uri="{FF2B5EF4-FFF2-40B4-BE49-F238E27FC236}">
                  <a16:creationId xmlns:a16="http://schemas.microsoft.com/office/drawing/2014/main" id="{A0736220-46ED-9A4C-9762-E005F39EDC6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38199" y="5116663"/>
              <a:ext cx="182880" cy="182880"/>
            </a:xfrm>
            <a:prstGeom prst="rect">
              <a:avLst/>
            </a:prstGeom>
          </p:spPr>
        </p:pic>
        <p:pic>
          <p:nvPicPr>
            <p:cNvPr id="447" name="Graphic 446">
              <a:extLst>
                <a:ext uri="{FF2B5EF4-FFF2-40B4-BE49-F238E27FC236}">
                  <a16:creationId xmlns:a16="http://schemas.microsoft.com/office/drawing/2014/main" id="{1159E42A-6A87-7947-8E35-D7F031A53F1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19410" y="5317080"/>
              <a:ext cx="182880" cy="182880"/>
            </a:xfrm>
            <a:prstGeom prst="rect">
              <a:avLst/>
            </a:prstGeom>
          </p:spPr>
        </p:pic>
        <p:pic>
          <p:nvPicPr>
            <p:cNvPr id="448" name="Graphic 447">
              <a:extLst>
                <a:ext uri="{FF2B5EF4-FFF2-40B4-BE49-F238E27FC236}">
                  <a16:creationId xmlns:a16="http://schemas.microsoft.com/office/drawing/2014/main" id="{EAD9F3C3-C3D4-F240-9EFF-C7FFB975CCC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804280" y="6302886"/>
              <a:ext cx="182880" cy="182880"/>
            </a:xfrm>
            <a:prstGeom prst="rect">
              <a:avLst/>
            </a:prstGeom>
          </p:spPr>
        </p:pic>
        <p:pic>
          <p:nvPicPr>
            <p:cNvPr id="449" name="Graphic 448">
              <a:extLst>
                <a:ext uri="{FF2B5EF4-FFF2-40B4-BE49-F238E27FC236}">
                  <a16:creationId xmlns:a16="http://schemas.microsoft.com/office/drawing/2014/main" id="{FB14C35A-F982-E64A-B459-650A77B228B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23693" y="6290360"/>
              <a:ext cx="182880" cy="182880"/>
            </a:xfrm>
            <a:prstGeom prst="rect">
              <a:avLst/>
            </a:prstGeom>
          </p:spPr>
        </p:pic>
        <p:pic>
          <p:nvPicPr>
            <p:cNvPr id="450" name="Graphic 449">
              <a:extLst>
                <a:ext uri="{FF2B5EF4-FFF2-40B4-BE49-F238E27FC236}">
                  <a16:creationId xmlns:a16="http://schemas.microsoft.com/office/drawing/2014/main" id="{FD62A1BF-8A5F-8643-818B-E9E3E28D8DF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823069" y="6114996"/>
              <a:ext cx="182880" cy="182880"/>
            </a:xfrm>
            <a:prstGeom prst="rect">
              <a:avLst/>
            </a:prstGeom>
          </p:spPr>
        </p:pic>
        <p:pic>
          <p:nvPicPr>
            <p:cNvPr id="451" name="Graphic 450">
              <a:extLst>
                <a:ext uri="{FF2B5EF4-FFF2-40B4-BE49-F238E27FC236}">
                  <a16:creationId xmlns:a16="http://schemas.microsoft.com/office/drawing/2014/main" id="{BBD24AD4-2698-D740-9D7B-96913938EE3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42066" y="5995998"/>
              <a:ext cx="182880" cy="182880"/>
            </a:xfrm>
            <a:prstGeom prst="rect">
              <a:avLst/>
            </a:prstGeom>
          </p:spPr>
        </p:pic>
      </p:grpSp>
      <p:sp>
        <p:nvSpPr>
          <p:cNvPr id="2" name="Title 1"/>
          <p:cNvSpPr>
            <a:spLocks noGrp="1"/>
          </p:cNvSpPr>
          <p:nvPr>
            <p:ph type="title"/>
          </p:nvPr>
        </p:nvSpPr>
        <p:spPr>
          <a:xfrm>
            <a:off x="704088" y="377190"/>
            <a:ext cx="7989338" cy="675140"/>
          </a:xfrm>
        </p:spPr>
        <p:txBody>
          <a:bodyPr/>
          <a:lstStyle/>
          <a:p>
            <a:r>
              <a:rPr lang="en-US"/>
              <a:t>At the heart of Europe’s green transition</a:t>
            </a:r>
          </a:p>
        </p:txBody>
      </p:sp>
      <p:sp>
        <p:nvSpPr>
          <p:cNvPr id="5" name="Slide Number Placeholder 4"/>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32</a:t>
            </a:fld>
            <a:endParaRPr kumimoji="0" lang="en-US" sz="643" b="1" i="0" u="none" strike="noStrike" kern="1200" cap="none" spc="0" normalizeH="0" baseline="0" noProof="0">
              <a:ln>
                <a:noFill/>
              </a:ln>
              <a:solidFill>
                <a:prstClr val="white"/>
              </a:solidFill>
              <a:effectLst/>
              <a:uLnTx/>
              <a:uFillTx/>
              <a:latin typeface="Montserrat" charset="0"/>
            </a:endParaRPr>
          </a:p>
        </p:txBody>
      </p:sp>
      <p:grpSp>
        <p:nvGrpSpPr>
          <p:cNvPr id="32" name="Group 31">
            <a:extLst>
              <a:ext uri="{FF2B5EF4-FFF2-40B4-BE49-F238E27FC236}">
                <a16:creationId xmlns:a16="http://schemas.microsoft.com/office/drawing/2014/main" id="{11930B34-CEC2-414F-91F9-79E7890F4A41}"/>
              </a:ext>
            </a:extLst>
          </p:cNvPr>
          <p:cNvGrpSpPr/>
          <p:nvPr/>
        </p:nvGrpSpPr>
        <p:grpSpPr>
          <a:xfrm>
            <a:off x="3206750" y="2884963"/>
            <a:ext cx="1365251" cy="748039"/>
            <a:chOff x="4143609" y="4624593"/>
            <a:chExt cx="2548469" cy="1396339"/>
          </a:xfrm>
        </p:grpSpPr>
        <p:sp>
          <p:nvSpPr>
            <p:cNvPr id="275" name="Rectangle 274">
              <a:extLst>
                <a:ext uri="{FF2B5EF4-FFF2-40B4-BE49-F238E27FC236}">
                  <a16:creationId xmlns:a16="http://schemas.microsoft.com/office/drawing/2014/main" id="{A0C590E5-09AC-6F4A-92EF-0D8B7ECF704B}"/>
                </a:ext>
              </a:extLst>
            </p:cNvPr>
            <p:cNvSpPr/>
            <p:nvPr/>
          </p:nvSpPr>
          <p:spPr>
            <a:xfrm>
              <a:off x="5136419" y="4748881"/>
              <a:ext cx="1099307" cy="310837"/>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POLAND</a:t>
              </a:r>
            </a:p>
          </p:txBody>
        </p:sp>
        <p:sp>
          <p:nvSpPr>
            <p:cNvPr id="276" name="Rectangle 275">
              <a:extLst>
                <a:ext uri="{FF2B5EF4-FFF2-40B4-BE49-F238E27FC236}">
                  <a16:creationId xmlns:a16="http://schemas.microsoft.com/office/drawing/2014/main" id="{9668A2C2-B47F-FE4C-89C5-4D78E28F062A}"/>
                </a:ext>
              </a:extLst>
            </p:cNvPr>
            <p:cNvSpPr/>
            <p:nvPr/>
          </p:nvSpPr>
          <p:spPr>
            <a:xfrm>
              <a:off x="5136419" y="5065052"/>
              <a:ext cx="992627" cy="310837"/>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POLAND</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277" name="Rectangle 276">
              <a:extLst>
                <a:ext uri="{FF2B5EF4-FFF2-40B4-BE49-F238E27FC236}">
                  <a16:creationId xmlns:a16="http://schemas.microsoft.com/office/drawing/2014/main" id="{90BD1B1E-1E09-5E40-A56D-4CD0900DAE25}"/>
                </a:ext>
              </a:extLst>
            </p:cNvPr>
            <p:cNvSpPr/>
            <p:nvPr/>
          </p:nvSpPr>
          <p:spPr>
            <a:xfrm>
              <a:off x="5136417" y="5385612"/>
              <a:ext cx="1045967" cy="310837"/>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POLAND</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278" name="Rectangle 277">
              <a:extLst>
                <a:ext uri="{FF2B5EF4-FFF2-40B4-BE49-F238E27FC236}">
                  <a16:creationId xmlns:a16="http://schemas.microsoft.com/office/drawing/2014/main" id="{A45A85F8-4ADC-2F45-ADB8-5CEC8EA90C94}"/>
                </a:ext>
              </a:extLst>
            </p:cNvPr>
            <p:cNvSpPr/>
            <p:nvPr/>
          </p:nvSpPr>
          <p:spPr>
            <a:xfrm>
              <a:off x="5136419" y="5664546"/>
              <a:ext cx="1099307" cy="310837"/>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HUNGARY</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cxnSp>
          <p:nvCxnSpPr>
            <p:cNvPr id="266" name="Straight Connector 265">
              <a:extLst>
                <a:ext uri="{FF2B5EF4-FFF2-40B4-BE49-F238E27FC236}">
                  <a16:creationId xmlns:a16="http://schemas.microsoft.com/office/drawing/2014/main" id="{4D45D48C-668B-D943-A4C0-748C8F7F13EF}"/>
                </a:ext>
              </a:extLst>
            </p:cNvPr>
            <p:cNvCxnSpPr>
              <a:cxnSpLocks/>
            </p:cNvCxnSpPr>
            <p:nvPr/>
          </p:nvCxnSpPr>
          <p:spPr>
            <a:xfrm flipH="1">
              <a:off x="4185099" y="6020932"/>
              <a:ext cx="25069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6EBE9D1-4ECF-3544-93CA-F775300FB791}"/>
                </a:ext>
              </a:extLst>
            </p:cNvPr>
            <p:cNvCxnSpPr>
              <a:cxnSpLocks/>
            </p:cNvCxnSpPr>
            <p:nvPr/>
          </p:nvCxnSpPr>
          <p:spPr>
            <a:xfrm flipH="1">
              <a:off x="4143609" y="4633047"/>
              <a:ext cx="241808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B8621B05-6CFC-3A44-B869-6E9ED7ECC9DF}"/>
                </a:ext>
              </a:extLst>
            </p:cNvPr>
            <p:cNvCxnSpPr>
              <a:cxnSpLocks/>
            </p:cNvCxnSpPr>
            <p:nvPr/>
          </p:nvCxnSpPr>
          <p:spPr>
            <a:xfrm>
              <a:off x="6640680" y="4624593"/>
              <a:ext cx="0" cy="1396339"/>
            </a:xfrm>
            <a:prstGeom prst="line">
              <a:avLst/>
            </a:prstGeom>
            <a:ln w="57150">
              <a:solidFill>
                <a:srgbClr val="FFC000"/>
              </a:solidFill>
            </a:ln>
            <a:effectLst>
              <a:outerShdw blurRad="50800" dist="38100" dir="10800000" algn="r" rotWithShape="0">
                <a:srgbClr val="FFC000">
                  <a:alpha val="40000"/>
                </a:srgbClr>
              </a:outerShdw>
            </a:effectLst>
          </p:spPr>
          <p:style>
            <a:lnRef idx="1">
              <a:schemeClr val="accent1"/>
            </a:lnRef>
            <a:fillRef idx="0">
              <a:schemeClr val="accent1"/>
            </a:fillRef>
            <a:effectRef idx="0">
              <a:schemeClr val="accent1"/>
            </a:effectRef>
            <a:fontRef idx="minor">
              <a:schemeClr val="tx1"/>
            </a:fontRef>
          </p:style>
        </p:cxnSp>
        <p:pic>
          <p:nvPicPr>
            <p:cNvPr id="210" name="Picture 1595">
              <a:extLst>
                <a:ext uri="{FF2B5EF4-FFF2-40B4-BE49-F238E27FC236}">
                  <a16:creationId xmlns:a16="http://schemas.microsoft.com/office/drawing/2014/main" id="{76B915A7-0C23-A14A-9122-43CED894940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88682" y="5079892"/>
              <a:ext cx="327703" cy="239631"/>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19">
              <a:extLst>
                <a:ext uri="{FF2B5EF4-FFF2-40B4-BE49-F238E27FC236}">
                  <a16:creationId xmlns:a16="http://schemas.microsoft.com/office/drawing/2014/main" id="{1FDF698F-9304-434C-AEB5-1E03B4303E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69718" y="4770557"/>
              <a:ext cx="595874" cy="209910"/>
            </a:xfrm>
            <a:prstGeom prst="rect">
              <a:avLst/>
            </a:prstGeom>
          </p:spPr>
        </p:pic>
        <p:pic>
          <p:nvPicPr>
            <p:cNvPr id="267" name="Picture 266">
              <a:extLst>
                <a:ext uri="{FF2B5EF4-FFF2-40B4-BE49-F238E27FC236}">
                  <a16:creationId xmlns:a16="http://schemas.microsoft.com/office/drawing/2014/main" id="{8F4BDE11-E368-2145-B41B-333AF8FF6F5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81384" y="5724061"/>
              <a:ext cx="579272" cy="157672"/>
            </a:xfrm>
            <a:prstGeom prst="rect">
              <a:avLst/>
            </a:prstGeom>
          </p:spPr>
        </p:pic>
        <p:pic>
          <p:nvPicPr>
            <p:cNvPr id="293" name="Picture 292">
              <a:extLst>
                <a:ext uri="{FF2B5EF4-FFF2-40B4-BE49-F238E27FC236}">
                  <a16:creationId xmlns:a16="http://schemas.microsoft.com/office/drawing/2014/main" id="{675DD76F-1060-9049-A54F-8DBAC94C71C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07456" y="5367801"/>
              <a:ext cx="539557" cy="292902"/>
            </a:xfrm>
            <a:prstGeom prst="rect">
              <a:avLst/>
            </a:prstGeom>
          </p:spPr>
        </p:pic>
      </p:grpSp>
      <p:grpSp>
        <p:nvGrpSpPr>
          <p:cNvPr id="500" name="Group 499">
            <a:extLst>
              <a:ext uri="{FF2B5EF4-FFF2-40B4-BE49-F238E27FC236}">
                <a16:creationId xmlns:a16="http://schemas.microsoft.com/office/drawing/2014/main" id="{9167585F-FD13-B84D-9AB5-B5226DFEFF12}"/>
              </a:ext>
            </a:extLst>
          </p:cNvPr>
          <p:cNvGrpSpPr/>
          <p:nvPr/>
        </p:nvGrpSpPr>
        <p:grpSpPr>
          <a:xfrm>
            <a:off x="4925122" y="1960101"/>
            <a:ext cx="1122556" cy="950483"/>
            <a:chOff x="6542003" y="2684568"/>
            <a:chExt cx="1711711" cy="1774235"/>
          </a:xfrm>
        </p:grpSpPr>
        <p:sp>
          <p:nvSpPr>
            <p:cNvPr id="501" name="Rectangle 500">
              <a:extLst>
                <a:ext uri="{FF2B5EF4-FFF2-40B4-BE49-F238E27FC236}">
                  <a16:creationId xmlns:a16="http://schemas.microsoft.com/office/drawing/2014/main" id="{FA66C6E7-C808-734D-A643-0F52A95DE500}"/>
                </a:ext>
              </a:extLst>
            </p:cNvPr>
            <p:cNvSpPr/>
            <p:nvPr/>
          </p:nvSpPr>
          <p:spPr>
            <a:xfrm>
              <a:off x="6699550" y="2684568"/>
              <a:ext cx="1533993" cy="34471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600" b="0" i="0" u="none" strike="noStrike" kern="1200" cap="none" spc="0" normalizeH="0" baseline="0" noProof="0">
                  <a:ln>
                    <a:noFill/>
                  </a:ln>
                  <a:solidFill>
                    <a:srgbClr val="000000"/>
                  </a:solidFill>
                  <a:effectLst/>
                  <a:uLnTx/>
                  <a:uFillTx/>
                  <a:ea typeface="Source Sans Pro" charset="0"/>
                  <a:cs typeface="Source Sans Pro" charset="0"/>
                </a:rPr>
                <a:t>Precursors &amp; Cathodes</a:t>
              </a:r>
            </a:p>
          </p:txBody>
        </p:sp>
        <p:sp>
          <p:nvSpPr>
            <p:cNvPr id="502" name="Rectangle 501">
              <a:extLst>
                <a:ext uri="{FF2B5EF4-FFF2-40B4-BE49-F238E27FC236}">
                  <a16:creationId xmlns:a16="http://schemas.microsoft.com/office/drawing/2014/main" id="{A979080E-3834-634B-BE37-3D876473950E}"/>
                </a:ext>
              </a:extLst>
            </p:cNvPr>
            <p:cNvSpPr/>
            <p:nvPr/>
          </p:nvSpPr>
          <p:spPr>
            <a:xfrm>
              <a:off x="6699550" y="3357412"/>
              <a:ext cx="1554164" cy="517065"/>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600" b="0" i="0" u="none" strike="noStrike" kern="1200" cap="none" spc="0" normalizeH="0" baseline="0" noProof="0">
                  <a:ln>
                    <a:noFill/>
                  </a:ln>
                  <a:solidFill>
                    <a:srgbClr val="000000"/>
                  </a:solidFill>
                  <a:effectLst/>
                  <a:uLnTx/>
                  <a:uFillTx/>
                  <a:ea typeface="Source Sans Pro" charset="0"/>
                  <a:cs typeface="Source Sans Pro" charset="0"/>
                </a:rPr>
                <a:t>Battery Parts</a:t>
              </a:r>
              <a:br>
                <a:rPr kumimoji="0" lang="en-US" sz="600" b="0" i="0" u="none" strike="noStrike" kern="1200" cap="none" spc="0" normalizeH="0" baseline="0" noProof="0">
                  <a:ln>
                    <a:noFill/>
                  </a:ln>
                  <a:solidFill>
                    <a:srgbClr val="000000"/>
                  </a:solidFill>
                  <a:effectLst/>
                  <a:uLnTx/>
                  <a:uFillTx/>
                  <a:ea typeface="Source Sans Pro" charset="0"/>
                  <a:cs typeface="Source Sans Pro" charset="0"/>
                </a:rPr>
              </a:br>
              <a:r>
                <a:rPr kumimoji="0" lang="en-US" sz="600" b="0" i="0" u="none" strike="noStrike" kern="1200" cap="none" spc="0" normalizeH="0" baseline="0" noProof="0">
                  <a:ln>
                    <a:noFill/>
                  </a:ln>
                  <a:solidFill>
                    <a:srgbClr val="000000"/>
                  </a:solidFill>
                  <a:effectLst/>
                  <a:uLnTx/>
                  <a:uFillTx/>
                  <a:ea typeface="Source Sans Pro" charset="0"/>
                  <a:cs typeface="Source Sans Pro" charset="0"/>
                </a:rPr>
                <a:t>(Separator, Electrolyte)</a:t>
              </a:r>
            </a:p>
          </p:txBody>
        </p:sp>
        <p:sp>
          <p:nvSpPr>
            <p:cNvPr id="503" name="Rectangle 502">
              <a:extLst>
                <a:ext uri="{FF2B5EF4-FFF2-40B4-BE49-F238E27FC236}">
                  <a16:creationId xmlns:a16="http://schemas.microsoft.com/office/drawing/2014/main" id="{600A3BBB-9C64-584B-A3A1-013F6800D6FB}"/>
                </a:ext>
              </a:extLst>
            </p:cNvPr>
            <p:cNvSpPr/>
            <p:nvPr/>
          </p:nvSpPr>
          <p:spPr>
            <a:xfrm>
              <a:off x="6699550" y="3768008"/>
              <a:ext cx="1040921" cy="34471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600" b="0" i="0" u="none" strike="noStrike" kern="1200" cap="none" spc="0" normalizeH="0" baseline="0" noProof="0">
                  <a:ln>
                    <a:noFill/>
                  </a:ln>
                  <a:solidFill>
                    <a:srgbClr val="000000"/>
                  </a:solidFill>
                  <a:effectLst/>
                  <a:uLnTx/>
                  <a:uFillTx/>
                  <a:ea typeface="Source Sans Pro" charset="0"/>
                  <a:cs typeface="Source Sans Pro" charset="0"/>
                </a:rPr>
                <a:t>Battery Packs</a:t>
              </a:r>
            </a:p>
          </p:txBody>
        </p:sp>
        <p:sp>
          <p:nvSpPr>
            <p:cNvPr id="504" name="Rectangle 503">
              <a:extLst>
                <a:ext uri="{FF2B5EF4-FFF2-40B4-BE49-F238E27FC236}">
                  <a16:creationId xmlns:a16="http://schemas.microsoft.com/office/drawing/2014/main" id="{771E8EE4-F804-F24F-911B-0B41C7185250}"/>
                </a:ext>
              </a:extLst>
            </p:cNvPr>
            <p:cNvSpPr/>
            <p:nvPr/>
          </p:nvSpPr>
          <p:spPr>
            <a:xfrm>
              <a:off x="6699550" y="3051456"/>
              <a:ext cx="1231436" cy="34471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600" b="0" i="0" u="none" strike="noStrike" kern="1200" cap="none" spc="0" normalizeH="0" baseline="0" noProof="0">
                  <a:ln>
                    <a:noFill/>
                  </a:ln>
                  <a:solidFill>
                    <a:srgbClr val="000000"/>
                  </a:solidFill>
                  <a:effectLst/>
                  <a:uLnTx/>
                  <a:uFillTx/>
                  <a:ea typeface="Source Sans Pro" charset="0"/>
                  <a:cs typeface="Source Sans Pro" charset="0"/>
                </a:rPr>
                <a:t>Battery Cells</a:t>
              </a:r>
            </a:p>
          </p:txBody>
        </p:sp>
        <p:sp>
          <p:nvSpPr>
            <p:cNvPr id="505" name="Rectangle 504">
              <a:extLst>
                <a:ext uri="{FF2B5EF4-FFF2-40B4-BE49-F238E27FC236}">
                  <a16:creationId xmlns:a16="http://schemas.microsoft.com/office/drawing/2014/main" id="{4FDE1E45-073F-8541-9527-496E7B7BD722}"/>
                </a:ext>
              </a:extLst>
            </p:cNvPr>
            <p:cNvSpPr/>
            <p:nvPr/>
          </p:nvSpPr>
          <p:spPr>
            <a:xfrm>
              <a:off x="6704742" y="4114093"/>
              <a:ext cx="1232084" cy="34471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600" b="0" i="0" u="none" strike="noStrike" kern="1200" cap="none" spc="0" normalizeH="0" baseline="0" noProof="0">
                  <a:ln>
                    <a:noFill/>
                  </a:ln>
                  <a:solidFill>
                    <a:srgbClr val="000000"/>
                  </a:solidFill>
                  <a:effectLst/>
                  <a:uLnTx/>
                  <a:uFillTx/>
                  <a:ea typeface="Source Sans Pro" charset="0"/>
                  <a:cs typeface="Source Sans Pro" charset="0"/>
                </a:rPr>
                <a:t>Electric Car Factory</a:t>
              </a:r>
            </a:p>
          </p:txBody>
        </p:sp>
        <p:grpSp>
          <p:nvGrpSpPr>
            <p:cNvPr id="506" name="Group 505">
              <a:extLst>
                <a:ext uri="{FF2B5EF4-FFF2-40B4-BE49-F238E27FC236}">
                  <a16:creationId xmlns:a16="http://schemas.microsoft.com/office/drawing/2014/main" id="{F6A43EBA-FB0E-9F48-99FD-8C3CEB8B769F}"/>
                </a:ext>
              </a:extLst>
            </p:cNvPr>
            <p:cNvGrpSpPr/>
            <p:nvPr/>
          </p:nvGrpSpPr>
          <p:grpSpPr>
            <a:xfrm>
              <a:off x="6542003" y="2718433"/>
              <a:ext cx="182880" cy="1685436"/>
              <a:chOff x="6542003" y="2718433"/>
              <a:chExt cx="182880" cy="1685436"/>
            </a:xfrm>
          </p:grpSpPr>
          <p:pic>
            <p:nvPicPr>
              <p:cNvPr id="507" name="Picture 506">
                <a:extLst>
                  <a:ext uri="{FF2B5EF4-FFF2-40B4-BE49-F238E27FC236}">
                    <a16:creationId xmlns:a16="http://schemas.microsoft.com/office/drawing/2014/main" id="{04C2AD1B-9681-514A-B505-9268695FBA5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82177" y="3805636"/>
                <a:ext cx="125013" cy="259643"/>
              </a:xfrm>
              <a:prstGeom prst="rect">
                <a:avLst/>
              </a:prstGeom>
            </p:spPr>
          </p:pic>
          <p:pic>
            <p:nvPicPr>
              <p:cNvPr id="508" name="Picture 507">
                <a:extLst>
                  <a:ext uri="{FF2B5EF4-FFF2-40B4-BE49-F238E27FC236}">
                    <a16:creationId xmlns:a16="http://schemas.microsoft.com/office/drawing/2014/main" id="{DCCC0BD7-75E9-A640-A2EE-8609A71BD62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585908" y="3080834"/>
                <a:ext cx="125013" cy="259643"/>
              </a:xfrm>
              <a:prstGeom prst="rect">
                <a:avLst/>
              </a:prstGeom>
            </p:spPr>
          </p:pic>
          <p:pic>
            <p:nvPicPr>
              <p:cNvPr id="509" name="Picture 508">
                <a:extLst>
                  <a:ext uri="{FF2B5EF4-FFF2-40B4-BE49-F238E27FC236}">
                    <a16:creationId xmlns:a16="http://schemas.microsoft.com/office/drawing/2014/main" id="{702D3E99-1135-E341-B7EE-E0945EA01DB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85908" y="2718433"/>
                <a:ext cx="125013" cy="259643"/>
              </a:xfrm>
              <a:prstGeom prst="rect">
                <a:avLst/>
              </a:prstGeom>
            </p:spPr>
          </p:pic>
          <p:pic>
            <p:nvPicPr>
              <p:cNvPr id="510" name="Picture 509">
                <a:extLst>
                  <a:ext uri="{FF2B5EF4-FFF2-40B4-BE49-F238E27FC236}">
                    <a16:creationId xmlns:a16="http://schemas.microsoft.com/office/drawing/2014/main" id="{781EBFCD-CE39-2A4A-902D-763774F58A74}"/>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6582177" y="3443235"/>
                <a:ext cx="125013" cy="259642"/>
              </a:xfrm>
              <a:prstGeom prst="rect">
                <a:avLst/>
              </a:prstGeom>
            </p:spPr>
          </p:pic>
          <p:pic>
            <p:nvPicPr>
              <p:cNvPr id="511" name="Graphic 510">
                <a:extLst>
                  <a:ext uri="{FF2B5EF4-FFF2-40B4-BE49-F238E27FC236}">
                    <a16:creationId xmlns:a16="http://schemas.microsoft.com/office/drawing/2014/main" id="{E820C591-6AC9-C046-A442-E0DE4A96B05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42003" y="4220989"/>
                <a:ext cx="182880" cy="182880"/>
              </a:xfrm>
              <a:prstGeom prst="rect">
                <a:avLst/>
              </a:prstGeom>
            </p:spPr>
          </p:pic>
        </p:grpSp>
      </p:grpSp>
      <p:sp>
        <p:nvSpPr>
          <p:cNvPr id="514" name="object 45">
            <a:extLst>
              <a:ext uri="{FF2B5EF4-FFF2-40B4-BE49-F238E27FC236}">
                <a16:creationId xmlns:a16="http://schemas.microsoft.com/office/drawing/2014/main" id="{83719548-6716-B846-A983-8A86B472E4A2}"/>
              </a:ext>
            </a:extLst>
          </p:cNvPr>
          <p:cNvSpPr txBox="1"/>
          <p:nvPr/>
        </p:nvSpPr>
        <p:spPr>
          <a:xfrm>
            <a:off x="6992762" y="4747321"/>
            <a:ext cx="2119801" cy="99203"/>
          </a:xfrm>
          <a:prstGeom prst="rect">
            <a:avLst/>
          </a:prstGeom>
        </p:spPr>
        <p:txBody>
          <a:bodyPr vert="horz" wrap="square" lIns="0" tIns="6804" rIns="0" bIns="0" rtlCol="0">
            <a:spAutoFit/>
          </a:bodyPr>
          <a:lstStyle/>
          <a:p>
            <a:pPr marL="6803" marR="0" lvl="0" indent="0" algn="l" defTabSz="576056" rtl="0" eaLnBrk="1" fontAlgn="auto" latinLnBrk="0" hangingPunct="1">
              <a:lnSpc>
                <a:spcPct val="100000"/>
              </a:lnSpc>
              <a:spcBef>
                <a:spcPts val="54"/>
              </a:spcBef>
              <a:spcAft>
                <a:spcPts val="0"/>
              </a:spcAft>
              <a:buClrTx/>
              <a:buSzTx/>
              <a:buFontTx/>
              <a:buNone/>
              <a:tabLst/>
              <a:defRPr/>
            </a:pPr>
            <a:r>
              <a:rPr kumimoji="0" sz="600" b="0" i="0" u="none" strike="noStrike" kern="1200" cap="none" spc="-3" normalizeH="0" baseline="0" noProof="0">
                <a:ln>
                  <a:noFill/>
                </a:ln>
                <a:solidFill>
                  <a:prstClr val="black"/>
                </a:solidFill>
                <a:effectLst/>
                <a:uLnTx/>
                <a:uFillTx/>
                <a:ea typeface="+mn-ea"/>
                <a:cs typeface="Source Sans Pro"/>
              </a:rPr>
              <a:t>Source: Cairn </a:t>
            </a:r>
            <a:r>
              <a:rPr kumimoji="0" sz="600" b="0" i="0" u="none" strike="noStrike" kern="1200" cap="none" spc="0" normalizeH="0" baseline="0" noProof="0">
                <a:ln>
                  <a:noFill/>
                </a:ln>
                <a:solidFill>
                  <a:prstClr val="black"/>
                </a:solidFill>
                <a:effectLst/>
                <a:uLnTx/>
                <a:uFillTx/>
                <a:ea typeface="+mn-ea"/>
                <a:cs typeface="Source Sans Pro"/>
              </a:rPr>
              <a:t>Energy </a:t>
            </a:r>
            <a:r>
              <a:rPr kumimoji="0" sz="600" b="0" i="0" u="none" strike="noStrike" kern="1200" cap="none" spc="-3" normalizeH="0" baseline="0" noProof="0">
                <a:ln>
                  <a:noFill/>
                </a:ln>
                <a:solidFill>
                  <a:prstClr val="black"/>
                </a:solidFill>
                <a:effectLst/>
                <a:uLnTx/>
                <a:uFillTx/>
                <a:ea typeface="+mn-ea"/>
                <a:cs typeface="Source Sans Pro"/>
              </a:rPr>
              <a:t>Research Advisors</a:t>
            </a:r>
            <a:r>
              <a:rPr kumimoji="0" lang="en-CA" sz="600" b="0" i="0" u="none" strike="noStrike" kern="1200" cap="none" spc="-3" normalizeH="0" baseline="0" noProof="0">
                <a:ln>
                  <a:noFill/>
                </a:ln>
                <a:solidFill>
                  <a:prstClr val="black"/>
                </a:solidFill>
                <a:effectLst/>
                <a:uLnTx/>
                <a:uFillTx/>
                <a:ea typeface="+mn-ea"/>
                <a:cs typeface="Source Sans Pro"/>
              </a:rPr>
              <a:t> and CPM Group</a:t>
            </a:r>
            <a:r>
              <a:rPr kumimoji="0" sz="600" b="0" i="0" u="none" strike="noStrike" kern="1200" cap="none" spc="-27" normalizeH="0" baseline="0" noProof="0">
                <a:ln>
                  <a:noFill/>
                </a:ln>
                <a:solidFill>
                  <a:prstClr val="black"/>
                </a:solidFill>
                <a:effectLst/>
                <a:uLnTx/>
                <a:uFillTx/>
                <a:ea typeface="+mn-ea"/>
                <a:cs typeface="Source Sans Pro"/>
              </a:rPr>
              <a:t> </a:t>
            </a:r>
            <a:r>
              <a:rPr kumimoji="0" sz="600" b="0" i="0" u="none" strike="noStrike" kern="1200" cap="none" spc="-3" normalizeH="0" baseline="0" noProof="0">
                <a:ln>
                  <a:noFill/>
                </a:ln>
                <a:solidFill>
                  <a:prstClr val="black"/>
                </a:solidFill>
                <a:effectLst/>
                <a:uLnTx/>
                <a:uFillTx/>
                <a:ea typeface="+mn-ea"/>
                <a:cs typeface="Source Sans Pro"/>
              </a:rPr>
              <a:t>©</a:t>
            </a:r>
            <a:r>
              <a:rPr kumimoji="0" lang="en-CA" sz="600" b="0" i="0" u="none" strike="noStrike" kern="1200" cap="none" spc="-3" normalizeH="0" baseline="0" noProof="0">
                <a:ln>
                  <a:noFill/>
                </a:ln>
                <a:solidFill>
                  <a:prstClr val="black"/>
                </a:solidFill>
                <a:effectLst/>
                <a:uLnTx/>
                <a:uFillTx/>
                <a:ea typeface="+mn-ea"/>
                <a:cs typeface="Source Sans Pro"/>
              </a:rPr>
              <a:t>2022</a:t>
            </a:r>
            <a:endParaRPr kumimoji="0" sz="600" b="0" i="0" u="none" strike="noStrike" kern="1200" cap="none" spc="0" normalizeH="0" baseline="0" noProof="0">
              <a:ln>
                <a:noFill/>
              </a:ln>
              <a:solidFill>
                <a:prstClr val="black"/>
              </a:solidFill>
              <a:effectLst/>
              <a:uLnTx/>
              <a:uFillTx/>
              <a:ea typeface="+mn-ea"/>
              <a:cs typeface="Source Sans Pro"/>
            </a:endParaRPr>
          </a:p>
        </p:txBody>
      </p:sp>
      <p:sp>
        <p:nvSpPr>
          <p:cNvPr id="304" name="TextBox 303">
            <a:extLst>
              <a:ext uri="{FF2B5EF4-FFF2-40B4-BE49-F238E27FC236}">
                <a16:creationId xmlns:a16="http://schemas.microsoft.com/office/drawing/2014/main" id="{778BC740-69F3-4124-B564-16EB8A4211C9}"/>
              </a:ext>
            </a:extLst>
          </p:cNvPr>
          <p:cNvSpPr txBox="1"/>
          <p:nvPr/>
        </p:nvSpPr>
        <p:spPr>
          <a:xfrm>
            <a:off x="4765535" y="1015752"/>
            <a:ext cx="2000310" cy="646331"/>
          </a:xfrm>
          <a:prstGeom prst="rect">
            <a:avLst/>
          </a:prstGeom>
          <a:noFill/>
        </p:spPr>
        <p:txBody>
          <a:bodyPr wrap="square">
            <a:spAutoFit/>
          </a:bodyPr>
          <a:lstStyle/>
          <a:p>
            <a:pPr marL="0" marR="0" lvl="0" indent="0" algn="l" defTabSz="68574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tx2"/>
                </a:solidFill>
                <a:effectLst/>
                <a:uLnTx/>
                <a:uFillTx/>
                <a:latin typeface="+mj-lt"/>
                <a:ea typeface="Montserrat" charset="0"/>
                <a:cs typeface="Montserrat" charset="0"/>
              </a:rPr>
              <a:t>Europe is becoming a global hub for EV and battery production</a:t>
            </a:r>
            <a:endParaRPr kumimoji="0" lang="en-CA" sz="1200" i="0" u="none" strike="noStrike" kern="1200" cap="none" spc="0" normalizeH="0" baseline="0" noProof="0">
              <a:ln>
                <a:noFill/>
              </a:ln>
              <a:solidFill>
                <a:schemeClr val="tx2"/>
              </a:solidFill>
              <a:effectLst/>
              <a:uLnTx/>
              <a:uFillTx/>
              <a:latin typeface="+mj-lt"/>
              <a:ea typeface="Montserrat" charset="0"/>
              <a:cs typeface="Montserrat" charset="0"/>
            </a:endParaRPr>
          </a:p>
        </p:txBody>
      </p:sp>
      <p:grpSp>
        <p:nvGrpSpPr>
          <p:cNvPr id="538" name="Group 537">
            <a:extLst>
              <a:ext uri="{FF2B5EF4-FFF2-40B4-BE49-F238E27FC236}">
                <a16:creationId xmlns:a16="http://schemas.microsoft.com/office/drawing/2014/main" id="{2F8E1DD6-1493-F14A-9A3C-C8DB1D4C27A2}"/>
              </a:ext>
            </a:extLst>
          </p:cNvPr>
          <p:cNvGrpSpPr/>
          <p:nvPr/>
        </p:nvGrpSpPr>
        <p:grpSpPr>
          <a:xfrm>
            <a:off x="4692534" y="4743223"/>
            <a:ext cx="1709668" cy="83815"/>
            <a:chOff x="4692534" y="4612098"/>
            <a:chExt cx="1709668" cy="83815"/>
          </a:xfrm>
        </p:grpSpPr>
        <p:sp>
          <p:nvSpPr>
            <p:cNvPr id="516" name="object 200">
              <a:extLst>
                <a:ext uri="{FF2B5EF4-FFF2-40B4-BE49-F238E27FC236}">
                  <a16:creationId xmlns:a16="http://schemas.microsoft.com/office/drawing/2014/main" id="{A15C29BE-4953-4444-8030-12AE7A4FA3E7}"/>
                </a:ext>
              </a:extLst>
            </p:cNvPr>
            <p:cNvSpPr txBox="1"/>
            <p:nvPr/>
          </p:nvSpPr>
          <p:spPr>
            <a:xfrm>
              <a:off x="4746962" y="4612098"/>
              <a:ext cx="1655240" cy="83815"/>
            </a:xfrm>
            <a:prstGeom prst="rect">
              <a:avLst/>
            </a:prstGeom>
          </p:spPr>
          <p:txBody>
            <a:bodyPr vert="horz" wrap="square" lIns="0" tIns="6804" rIns="0" bIns="0" rtlCol="0">
              <a:spAutoFit/>
            </a:bodyPr>
            <a:lstStyle/>
            <a:p>
              <a:pPr marL="6803" marR="0" lvl="0" indent="0" algn="l" defTabSz="576056" rtl="0" eaLnBrk="1" fontAlgn="auto" latinLnBrk="0" hangingPunct="1">
                <a:lnSpc>
                  <a:spcPct val="100000"/>
                </a:lnSpc>
                <a:spcBef>
                  <a:spcPts val="54"/>
                </a:spcBef>
                <a:spcAft>
                  <a:spcPts val="0"/>
                </a:spcAft>
                <a:buClrTx/>
                <a:buSzTx/>
                <a:buFontTx/>
                <a:buNone/>
                <a:tabLst/>
                <a:defRPr/>
              </a:pPr>
              <a:r>
                <a:rPr kumimoji="0" lang="en-US" sz="500" b="0" i="1" u="none" strike="noStrike" kern="1200" cap="none" spc="-3" normalizeH="0" baseline="0" noProof="0">
                  <a:ln>
                    <a:noFill/>
                  </a:ln>
                  <a:solidFill>
                    <a:prstClr val="black"/>
                  </a:solidFill>
                  <a:effectLst/>
                  <a:uLnTx/>
                  <a:uFillTx/>
                  <a:latin typeface="Source Sans Pro"/>
                  <a:ea typeface="+mn-ea"/>
                  <a:cs typeface="Source Sans Pro"/>
                </a:rPr>
                <a:t>Vertically integrated precursor/cathode and cell production</a:t>
              </a:r>
              <a:endParaRPr kumimoji="0" sz="500" b="0" i="0" u="none" strike="noStrike" kern="1200" cap="none" spc="0" normalizeH="0" baseline="0" noProof="0">
                <a:ln>
                  <a:noFill/>
                </a:ln>
                <a:solidFill>
                  <a:prstClr val="black"/>
                </a:solidFill>
                <a:effectLst/>
                <a:uLnTx/>
                <a:uFillTx/>
                <a:latin typeface="Source Sans Pro"/>
                <a:ea typeface="+mn-ea"/>
                <a:cs typeface="Source Sans Pro"/>
              </a:endParaRPr>
            </a:p>
          </p:txBody>
        </p:sp>
        <p:sp>
          <p:nvSpPr>
            <p:cNvPr id="535" name="Oval 534">
              <a:extLst>
                <a:ext uri="{FF2B5EF4-FFF2-40B4-BE49-F238E27FC236}">
                  <a16:creationId xmlns:a16="http://schemas.microsoft.com/office/drawing/2014/main" id="{D9530A07-1CEB-B840-9A6A-4B8BECD04F04}"/>
                </a:ext>
              </a:extLst>
            </p:cNvPr>
            <p:cNvSpPr/>
            <p:nvPr/>
          </p:nvSpPr>
          <p:spPr>
            <a:xfrm>
              <a:off x="4692534" y="4634346"/>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44BC11A5-FC08-F343-9ADD-788758C4E842}"/>
              </a:ext>
            </a:extLst>
          </p:cNvPr>
          <p:cNvGrpSpPr/>
          <p:nvPr/>
        </p:nvGrpSpPr>
        <p:grpSpPr>
          <a:xfrm>
            <a:off x="158752" y="2006398"/>
            <a:ext cx="1422398" cy="2767142"/>
            <a:chOff x="158752" y="2006398"/>
            <a:chExt cx="1422398" cy="2767142"/>
          </a:xfrm>
        </p:grpSpPr>
        <p:cxnSp>
          <p:nvCxnSpPr>
            <p:cNvPr id="234" name="Straight Connector 233">
              <a:extLst>
                <a:ext uri="{FF2B5EF4-FFF2-40B4-BE49-F238E27FC236}">
                  <a16:creationId xmlns:a16="http://schemas.microsoft.com/office/drawing/2014/main" id="{F832D433-5759-384E-A11D-4BF14C6D0058}"/>
                </a:ext>
              </a:extLst>
            </p:cNvPr>
            <p:cNvCxnSpPr>
              <a:cxnSpLocks/>
            </p:cNvCxnSpPr>
            <p:nvPr/>
          </p:nvCxnSpPr>
          <p:spPr>
            <a:xfrm>
              <a:off x="1554822" y="2010770"/>
              <a:ext cx="0" cy="2740495"/>
            </a:xfrm>
            <a:prstGeom prst="line">
              <a:avLst/>
            </a:prstGeom>
            <a:ln w="57150">
              <a:solidFill>
                <a:srgbClr val="31AAE1"/>
              </a:solidFill>
            </a:ln>
            <a:effectLst>
              <a:outerShdw blurRad="50800" dist="38100" dir="10800000" algn="r" rotWithShape="0">
                <a:srgbClr val="31AAE1">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24F0CC0D-CC7B-C745-A629-5FB35935856F}"/>
                </a:ext>
              </a:extLst>
            </p:cNvPr>
            <p:cNvCxnSpPr>
              <a:cxnSpLocks/>
            </p:cNvCxnSpPr>
            <p:nvPr/>
          </p:nvCxnSpPr>
          <p:spPr>
            <a:xfrm flipH="1">
              <a:off x="158752" y="2006398"/>
              <a:ext cx="1422398" cy="0"/>
            </a:xfrm>
            <a:prstGeom prst="line">
              <a:avLst/>
            </a:prstGeom>
            <a:ln>
              <a:solidFill>
                <a:srgbClr val="31AAE1"/>
              </a:solidFill>
            </a:ln>
          </p:spPr>
          <p:style>
            <a:lnRef idx="1">
              <a:schemeClr val="accent1"/>
            </a:lnRef>
            <a:fillRef idx="0">
              <a:schemeClr val="accent1"/>
            </a:fillRef>
            <a:effectRef idx="0">
              <a:schemeClr val="accent1"/>
            </a:effectRef>
            <a:fontRef idx="minor">
              <a:schemeClr val="tx1"/>
            </a:fontRef>
          </p:style>
        </p:cxnSp>
        <p:sp>
          <p:nvSpPr>
            <p:cNvPr id="225" name="Rectangle 224">
              <a:extLst>
                <a:ext uri="{FF2B5EF4-FFF2-40B4-BE49-F238E27FC236}">
                  <a16:creationId xmlns:a16="http://schemas.microsoft.com/office/drawing/2014/main" id="{C8BF5402-78EA-9E43-8AEF-001A572C495E}"/>
                </a:ext>
              </a:extLst>
            </p:cNvPr>
            <p:cNvSpPr/>
            <p:nvPr/>
          </p:nvSpPr>
          <p:spPr>
            <a:xfrm>
              <a:off x="631161" y="2018527"/>
              <a:ext cx="66106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SWEDEN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40 GWh</a:t>
              </a:r>
            </a:p>
          </p:txBody>
        </p:sp>
        <p:sp>
          <p:nvSpPr>
            <p:cNvPr id="226" name="Rectangle 225">
              <a:extLst>
                <a:ext uri="{FF2B5EF4-FFF2-40B4-BE49-F238E27FC236}">
                  <a16:creationId xmlns:a16="http://schemas.microsoft.com/office/drawing/2014/main" id="{E700C028-9DE9-E34E-80AD-370A3B96D075}"/>
                </a:ext>
              </a:extLst>
            </p:cNvPr>
            <p:cNvSpPr/>
            <p:nvPr/>
          </p:nvSpPr>
          <p:spPr>
            <a:xfrm>
              <a:off x="631161" y="3310873"/>
              <a:ext cx="902537" cy="16652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UNITED KINGDOM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5 GWh</a:t>
              </a:r>
            </a:p>
          </p:txBody>
        </p:sp>
        <p:sp>
          <p:nvSpPr>
            <p:cNvPr id="227" name="Rectangle 226">
              <a:extLst>
                <a:ext uri="{FF2B5EF4-FFF2-40B4-BE49-F238E27FC236}">
                  <a16:creationId xmlns:a16="http://schemas.microsoft.com/office/drawing/2014/main" id="{B392DB90-CE0C-A24B-ABA6-32E712BB9D81}"/>
                </a:ext>
              </a:extLst>
            </p:cNvPr>
            <p:cNvSpPr/>
            <p:nvPr/>
          </p:nvSpPr>
          <p:spPr>
            <a:xfrm>
              <a:off x="631161" y="3745464"/>
              <a:ext cx="74996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POLAND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70 GWh</a:t>
              </a:r>
            </a:p>
          </p:txBody>
        </p:sp>
        <p:sp>
          <p:nvSpPr>
            <p:cNvPr id="228" name="Rectangle 227">
              <a:extLst>
                <a:ext uri="{FF2B5EF4-FFF2-40B4-BE49-F238E27FC236}">
                  <a16:creationId xmlns:a16="http://schemas.microsoft.com/office/drawing/2014/main" id="{FBBEB990-5827-4049-B26C-6C2121490B18}"/>
                </a:ext>
              </a:extLst>
            </p:cNvPr>
            <p:cNvSpPr/>
            <p:nvPr/>
          </p:nvSpPr>
          <p:spPr>
            <a:xfrm>
              <a:off x="631161" y="3889058"/>
              <a:ext cx="651538"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POLAND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40 GWh</a:t>
              </a:r>
            </a:p>
          </p:txBody>
        </p:sp>
        <p:sp>
          <p:nvSpPr>
            <p:cNvPr id="229" name="Rectangle 228">
              <a:extLst>
                <a:ext uri="{FF2B5EF4-FFF2-40B4-BE49-F238E27FC236}">
                  <a16:creationId xmlns:a16="http://schemas.microsoft.com/office/drawing/2014/main" id="{DD27B57A-CA08-E247-8D45-2C21B61B0BF5}"/>
                </a:ext>
              </a:extLst>
            </p:cNvPr>
            <p:cNvSpPr/>
            <p:nvPr/>
          </p:nvSpPr>
          <p:spPr>
            <a:xfrm>
              <a:off x="631161" y="4032652"/>
              <a:ext cx="70868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HUNGARY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7.5 GWh</a:t>
              </a:r>
            </a:p>
          </p:txBody>
        </p:sp>
        <p:sp>
          <p:nvSpPr>
            <p:cNvPr id="230" name="Rectangle 229">
              <a:extLst>
                <a:ext uri="{FF2B5EF4-FFF2-40B4-BE49-F238E27FC236}">
                  <a16:creationId xmlns:a16="http://schemas.microsoft.com/office/drawing/2014/main" id="{E0E79E12-1363-DD45-B911-C5E05E852B61}"/>
                </a:ext>
              </a:extLst>
            </p:cNvPr>
            <p:cNvSpPr/>
            <p:nvPr/>
          </p:nvSpPr>
          <p:spPr>
            <a:xfrm>
              <a:off x="631161" y="4176246"/>
              <a:ext cx="75313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HUNGARY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16 GWh</a:t>
              </a:r>
            </a:p>
          </p:txBody>
        </p:sp>
        <p:sp>
          <p:nvSpPr>
            <p:cNvPr id="231" name="Rectangle 230">
              <a:extLst>
                <a:ext uri="{FF2B5EF4-FFF2-40B4-BE49-F238E27FC236}">
                  <a16:creationId xmlns:a16="http://schemas.microsoft.com/office/drawing/2014/main" id="{5B84FF21-7130-C440-A47D-5C6BCD373E03}"/>
                </a:ext>
              </a:extLst>
            </p:cNvPr>
            <p:cNvSpPr/>
            <p:nvPr/>
          </p:nvSpPr>
          <p:spPr>
            <a:xfrm>
              <a:off x="631161" y="4463434"/>
              <a:ext cx="75948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HUNGARY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20 GWh</a:t>
              </a:r>
            </a:p>
          </p:txBody>
        </p:sp>
        <p:sp>
          <p:nvSpPr>
            <p:cNvPr id="306" name="Rectangle 305">
              <a:extLst>
                <a:ext uri="{FF2B5EF4-FFF2-40B4-BE49-F238E27FC236}">
                  <a16:creationId xmlns:a16="http://schemas.microsoft.com/office/drawing/2014/main" id="{3ACC35EB-949F-7140-A346-852375FC2123}"/>
                </a:ext>
              </a:extLst>
            </p:cNvPr>
            <p:cNvSpPr/>
            <p:nvPr/>
          </p:nvSpPr>
          <p:spPr>
            <a:xfrm>
              <a:off x="631161" y="2592903"/>
              <a:ext cx="727738"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NORWAY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20 GWh</a:t>
              </a:r>
            </a:p>
          </p:txBody>
        </p:sp>
        <p:sp>
          <p:nvSpPr>
            <p:cNvPr id="307" name="Rectangle 306">
              <a:extLst>
                <a:ext uri="{FF2B5EF4-FFF2-40B4-BE49-F238E27FC236}">
                  <a16:creationId xmlns:a16="http://schemas.microsoft.com/office/drawing/2014/main" id="{F10BB608-9563-3442-A7D6-1698FFFD00C0}"/>
                </a:ext>
              </a:extLst>
            </p:cNvPr>
            <p:cNvSpPr/>
            <p:nvPr/>
          </p:nvSpPr>
          <p:spPr>
            <a:xfrm>
              <a:off x="631161" y="2736497"/>
              <a:ext cx="68011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NORWAY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40 GWh</a:t>
              </a:r>
              <a:endPar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308" name="Rectangle 307">
              <a:extLst>
                <a:ext uri="{FF2B5EF4-FFF2-40B4-BE49-F238E27FC236}">
                  <a16:creationId xmlns:a16="http://schemas.microsoft.com/office/drawing/2014/main" id="{62D87DB3-23D0-8B48-90DE-6FF0671D3B95}"/>
                </a:ext>
              </a:extLst>
            </p:cNvPr>
            <p:cNvSpPr/>
            <p:nvPr/>
          </p:nvSpPr>
          <p:spPr>
            <a:xfrm>
              <a:off x="631161" y="2880091"/>
              <a:ext cx="819813"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NORWAY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32 GWh</a:t>
              </a:r>
            </a:p>
          </p:txBody>
        </p:sp>
        <p:sp>
          <p:nvSpPr>
            <p:cNvPr id="309" name="Rectangle 308">
              <a:extLst>
                <a:ext uri="{FF2B5EF4-FFF2-40B4-BE49-F238E27FC236}">
                  <a16:creationId xmlns:a16="http://schemas.microsoft.com/office/drawing/2014/main" id="{D3C940AA-844B-074E-B90D-2157040DD78B}"/>
                </a:ext>
              </a:extLst>
            </p:cNvPr>
            <p:cNvSpPr/>
            <p:nvPr/>
          </p:nvSpPr>
          <p:spPr>
            <a:xfrm>
              <a:off x="631161" y="3167279"/>
              <a:ext cx="908712" cy="166520"/>
            </a:xfrm>
            <a:prstGeom prst="rect">
              <a:avLst/>
            </a:prstGeom>
          </p:spPr>
          <p:txBody>
            <a:bodyPr wrap="square">
              <a:spAutoFit/>
            </a:bodyPr>
            <a:lstStyle/>
            <a:p>
              <a:pPr marL="1701" marR="0" lvl="0" indent="4252"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UNITED KINGDOM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35 GWh</a:t>
              </a:r>
            </a:p>
          </p:txBody>
        </p:sp>
        <p:pic>
          <p:nvPicPr>
            <p:cNvPr id="205" name="Picture 204">
              <a:extLst>
                <a:ext uri="{FF2B5EF4-FFF2-40B4-BE49-F238E27FC236}">
                  <a16:creationId xmlns:a16="http://schemas.microsoft.com/office/drawing/2014/main" id="{878C4EB1-DCA7-7843-8979-4BA955958BA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12248" y="4042684"/>
              <a:ext cx="289904" cy="102125"/>
            </a:xfrm>
            <a:prstGeom prst="rect">
              <a:avLst/>
            </a:prstGeom>
          </p:spPr>
        </p:pic>
        <p:pic>
          <p:nvPicPr>
            <p:cNvPr id="207" name="Picture 206">
              <a:extLst>
                <a:ext uri="{FF2B5EF4-FFF2-40B4-BE49-F238E27FC236}">
                  <a16:creationId xmlns:a16="http://schemas.microsoft.com/office/drawing/2014/main" id="{1DEBA291-BC5C-A74B-BF09-5A6D8AF0B97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97591" y="3772811"/>
              <a:ext cx="319218" cy="90725"/>
            </a:xfrm>
            <a:prstGeom prst="rect">
              <a:avLst/>
            </a:prstGeom>
          </p:spPr>
        </p:pic>
        <p:pic>
          <p:nvPicPr>
            <p:cNvPr id="218" name="Picture 217">
              <a:extLst>
                <a:ext uri="{FF2B5EF4-FFF2-40B4-BE49-F238E27FC236}">
                  <a16:creationId xmlns:a16="http://schemas.microsoft.com/office/drawing/2014/main" id="{D6B355D4-4F25-864A-9643-31D7A8723CB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12248" y="4194328"/>
              <a:ext cx="289904" cy="102125"/>
            </a:xfrm>
            <a:prstGeom prst="rect">
              <a:avLst/>
            </a:prstGeom>
          </p:spPr>
        </p:pic>
        <p:pic>
          <p:nvPicPr>
            <p:cNvPr id="219" name="Picture 218">
              <a:extLst>
                <a:ext uri="{FF2B5EF4-FFF2-40B4-BE49-F238E27FC236}">
                  <a16:creationId xmlns:a16="http://schemas.microsoft.com/office/drawing/2014/main" id="{78CB91B7-B3E3-6146-B08B-FE3EEB9AB42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53588" y="4493413"/>
              <a:ext cx="207223" cy="112245"/>
            </a:xfrm>
            <a:prstGeom prst="rect">
              <a:avLst/>
            </a:prstGeom>
          </p:spPr>
        </p:pic>
        <p:pic>
          <p:nvPicPr>
            <p:cNvPr id="310" name="Picture 309">
              <a:extLst>
                <a:ext uri="{FF2B5EF4-FFF2-40B4-BE49-F238E27FC236}">
                  <a16:creationId xmlns:a16="http://schemas.microsoft.com/office/drawing/2014/main" id="{8539AE9B-6FB4-AD4C-A9AC-79BCD435106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44387" y="3497141"/>
              <a:ext cx="425625" cy="76069"/>
            </a:xfrm>
            <a:prstGeom prst="rect">
              <a:avLst/>
            </a:prstGeom>
          </p:spPr>
        </p:pic>
        <p:pic>
          <p:nvPicPr>
            <p:cNvPr id="314" name="Picture 10" descr="Panasonic logo png transparent">
              <a:extLst>
                <a:ext uri="{FF2B5EF4-FFF2-40B4-BE49-F238E27FC236}">
                  <a16:creationId xmlns:a16="http://schemas.microsoft.com/office/drawing/2014/main" id="{0AA872FF-B667-7D41-AE82-981DDC06D307}"/>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91270" y="3068529"/>
              <a:ext cx="331859" cy="76186"/>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14">
              <a:extLst>
                <a:ext uri="{FF2B5EF4-FFF2-40B4-BE49-F238E27FC236}">
                  <a16:creationId xmlns:a16="http://schemas.microsoft.com/office/drawing/2014/main" id="{CA59C58B-5171-4844-B5F9-CACF73AA9455}"/>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29044" y="2927643"/>
              <a:ext cx="256312" cy="69418"/>
            </a:xfrm>
            <a:prstGeom prst="rect">
              <a:avLst/>
            </a:prstGeom>
            <a:noFill/>
            <a:extLst>
              <a:ext uri="{909E8E84-426E-40DD-AFC4-6F175D3DCCD1}">
                <a14:hiddenFill xmlns:a14="http://schemas.microsoft.com/office/drawing/2010/main">
                  <a:solidFill>
                    <a:srgbClr val="FFFFFF"/>
                  </a:solidFill>
                </a14:hiddenFill>
              </a:ext>
            </a:extLst>
          </p:spPr>
        </p:pic>
        <p:pic>
          <p:nvPicPr>
            <p:cNvPr id="316" name="Graphic 315">
              <a:extLst>
                <a:ext uri="{FF2B5EF4-FFF2-40B4-BE49-F238E27FC236}">
                  <a16:creationId xmlns:a16="http://schemas.microsoft.com/office/drawing/2014/main" id="{FF93F464-D976-9140-826E-16E894BF0879}"/>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288925" y="2768984"/>
              <a:ext cx="347145" cy="88656"/>
            </a:xfrm>
            <a:prstGeom prst="rect">
              <a:avLst/>
            </a:prstGeom>
          </p:spPr>
        </p:pic>
        <p:grpSp>
          <p:nvGrpSpPr>
            <p:cNvPr id="317" name="Group 316">
              <a:extLst>
                <a:ext uri="{FF2B5EF4-FFF2-40B4-BE49-F238E27FC236}">
                  <a16:creationId xmlns:a16="http://schemas.microsoft.com/office/drawing/2014/main" id="{E662EDD9-D410-AA4F-A1DB-FA708BB0FF18}"/>
                </a:ext>
              </a:extLst>
            </p:cNvPr>
            <p:cNvGrpSpPr/>
            <p:nvPr/>
          </p:nvGrpSpPr>
          <p:grpSpPr>
            <a:xfrm>
              <a:off x="314332" y="3202909"/>
              <a:ext cx="285738" cy="94975"/>
              <a:chOff x="611340" y="6104641"/>
              <a:chExt cx="845759" cy="281120"/>
            </a:xfrm>
          </p:grpSpPr>
          <p:pic>
            <p:nvPicPr>
              <p:cNvPr id="318" name="Picture 16">
                <a:extLst>
                  <a:ext uri="{FF2B5EF4-FFF2-40B4-BE49-F238E27FC236}">
                    <a16:creationId xmlns:a16="http://schemas.microsoft.com/office/drawing/2014/main" id="{6C2C361D-8014-8549-9BC5-C573EE8C0ACB}"/>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66334" y="6104641"/>
                <a:ext cx="522351" cy="148870"/>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18">
                <a:extLst>
                  <a:ext uri="{FF2B5EF4-FFF2-40B4-BE49-F238E27FC236}">
                    <a16:creationId xmlns:a16="http://schemas.microsoft.com/office/drawing/2014/main" id="{E61BF5A0-7FA5-6E45-B37B-C613D4F78627}"/>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a:stretch/>
            </p:blipFill>
            <p:spPr bwMode="auto">
              <a:xfrm>
                <a:off x="611340" y="6284607"/>
                <a:ext cx="845759" cy="101154"/>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Picture 147">
              <a:extLst>
                <a:ext uri="{FF2B5EF4-FFF2-40B4-BE49-F238E27FC236}">
                  <a16:creationId xmlns:a16="http://schemas.microsoft.com/office/drawing/2014/main" id="{64F05553-2B38-F248-9329-1BE3235069D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12248" y="4330319"/>
              <a:ext cx="289904" cy="102125"/>
            </a:xfrm>
            <a:prstGeom prst="rect">
              <a:avLst/>
            </a:prstGeom>
          </p:spPr>
        </p:pic>
        <p:sp>
          <p:nvSpPr>
            <p:cNvPr id="313" name="Rectangle 312">
              <a:extLst>
                <a:ext uri="{FF2B5EF4-FFF2-40B4-BE49-F238E27FC236}">
                  <a16:creationId xmlns:a16="http://schemas.microsoft.com/office/drawing/2014/main" id="{6D603542-E643-9141-9FA5-40BDAF8BE8F5}"/>
                </a:ext>
              </a:extLst>
            </p:cNvPr>
            <p:cNvSpPr/>
            <p:nvPr/>
          </p:nvSpPr>
          <p:spPr>
            <a:xfrm>
              <a:off x="631161" y="3454467"/>
              <a:ext cx="921413" cy="16652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UNITED KINGDOM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2.5 GWh</a:t>
              </a:r>
            </a:p>
          </p:txBody>
        </p:sp>
        <p:sp>
          <p:nvSpPr>
            <p:cNvPr id="320" name="Rectangle 319">
              <a:extLst>
                <a:ext uri="{FF2B5EF4-FFF2-40B4-BE49-F238E27FC236}">
                  <a16:creationId xmlns:a16="http://schemas.microsoft.com/office/drawing/2014/main" id="{93F51055-B99D-4945-A250-5F19DD30F55E}"/>
                </a:ext>
              </a:extLst>
            </p:cNvPr>
            <p:cNvSpPr/>
            <p:nvPr/>
          </p:nvSpPr>
          <p:spPr>
            <a:xfrm>
              <a:off x="631161" y="3023685"/>
              <a:ext cx="794413"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NORWAY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5 GWh</a:t>
              </a:r>
            </a:p>
          </p:txBody>
        </p:sp>
        <p:pic>
          <p:nvPicPr>
            <p:cNvPr id="24" name="Picture 23">
              <a:extLst>
                <a:ext uri="{FF2B5EF4-FFF2-40B4-BE49-F238E27FC236}">
                  <a16:creationId xmlns:a16="http://schemas.microsoft.com/office/drawing/2014/main" id="{4AB382F1-AD38-4544-A60F-26F714CC0E9C}"/>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271214" y="2645305"/>
              <a:ext cx="371971" cy="75254"/>
            </a:xfrm>
            <a:prstGeom prst="rect">
              <a:avLst/>
            </a:prstGeom>
          </p:spPr>
        </p:pic>
        <p:pic>
          <p:nvPicPr>
            <p:cNvPr id="332" name="Picture 16">
              <a:extLst>
                <a:ext uri="{FF2B5EF4-FFF2-40B4-BE49-F238E27FC236}">
                  <a16:creationId xmlns:a16="http://schemas.microsoft.com/office/drawing/2014/main" id="{0F4E9A54-03D5-9945-8604-DFA8561B9E9B}"/>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35631" y="3360693"/>
              <a:ext cx="243138" cy="69294"/>
            </a:xfrm>
            <a:prstGeom prst="rect">
              <a:avLst/>
            </a:prstGeom>
            <a:noFill/>
            <a:extLst>
              <a:ext uri="{909E8E84-426E-40DD-AFC4-6F175D3DCCD1}">
                <a14:hiddenFill xmlns:a14="http://schemas.microsoft.com/office/drawing/2010/main">
                  <a:solidFill>
                    <a:srgbClr val="FFFFFF"/>
                  </a:solidFill>
                </a14:hiddenFill>
              </a:ext>
            </a:extLst>
          </p:spPr>
        </p:pic>
        <p:pic>
          <p:nvPicPr>
            <p:cNvPr id="333" name="Picture 332">
              <a:extLst>
                <a:ext uri="{FF2B5EF4-FFF2-40B4-BE49-F238E27FC236}">
                  <a16:creationId xmlns:a16="http://schemas.microsoft.com/office/drawing/2014/main" id="{618CA2AE-C015-8049-B09B-1BDCEB3708B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58361" y="4644190"/>
              <a:ext cx="197678" cy="107075"/>
            </a:xfrm>
            <a:prstGeom prst="rect">
              <a:avLst/>
            </a:prstGeom>
          </p:spPr>
        </p:pic>
        <p:sp>
          <p:nvSpPr>
            <p:cNvPr id="343" name="Rectangle 342">
              <a:extLst>
                <a:ext uri="{FF2B5EF4-FFF2-40B4-BE49-F238E27FC236}">
                  <a16:creationId xmlns:a16="http://schemas.microsoft.com/office/drawing/2014/main" id="{C95151AF-DE18-FA49-97AB-39C61C36480E}"/>
                </a:ext>
              </a:extLst>
            </p:cNvPr>
            <p:cNvSpPr/>
            <p:nvPr/>
          </p:nvSpPr>
          <p:spPr>
            <a:xfrm>
              <a:off x="631161" y="4607020"/>
              <a:ext cx="77853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HUNGARY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7.5 GWh</a:t>
              </a:r>
            </a:p>
          </p:txBody>
        </p:sp>
        <p:sp>
          <p:nvSpPr>
            <p:cNvPr id="344" name="Rectangle 343">
              <a:extLst>
                <a:ext uri="{FF2B5EF4-FFF2-40B4-BE49-F238E27FC236}">
                  <a16:creationId xmlns:a16="http://schemas.microsoft.com/office/drawing/2014/main" id="{D3916EEC-CB7C-9748-A16B-7E3E7F8573EA}"/>
                </a:ext>
              </a:extLst>
            </p:cNvPr>
            <p:cNvSpPr/>
            <p:nvPr/>
          </p:nvSpPr>
          <p:spPr>
            <a:xfrm>
              <a:off x="631161" y="4319840"/>
              <a:ext cx="77853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HUNGARY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30 GWh</a:t>
              </a:r>
            </a:p>
          </p:txBody>
        </p:sp>
        <p:pic>
          <p:nvPicPr>
            <p:cNvPr id="345" name="Graphic 344">
              <a:extLst>
                <a:ext uri="{FF2B5EF4-FFF2-40B4-BE49-F238E27FC236}">
                  <a16:creationId xmlns:a16="http://schemas.microsoft.com/office/drawing/2014/main" id="{EB0309F5-3BC5-184D-9EB2-0196396355A3}"/>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403878" y="3915317"/>
              <a:ext cx="106643" cy="106643"/>
            </a:xfrm>
            <a:prstGeom prst="rect">
              <a:avLst/>
            </a:prstGeom>
          </p:spPr>
        </p:pic>
        <p:sp>
          <p:nvSpPr>
            <p:cNvPr id="348" name="Rectangle 347">
              <a:extLst>
                <a:ext uri="{FF2B5EF4-FFF2-40B4-BE49-F238E27FC236}">
                  <a16:creationId xmlns:a16="http://schemas.microsoft.com/office/drawing/2014/main" id="{D0D67B53-E9BA-C14E-B3EB-574764944EFD}"/>
                </a:ext>
              </a:extLst>
            </p:cNvPr>
            <p:cNvSpPr/>
            <p:nvPr/>
          </p:nvSpPr>
          <p:spPr>
            <a:xfrm>
              <a:off x="631161" y="2162121"/>
              <a:ext cx="66106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SWEDEN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3 GWh</a:t>
              </a:r>
            </a:p>
          </p:txBody>
        </p:sp>
        <p:sp>
          <p:nvSpPr>
            <p:cNvPr id="349" name="Rectangle 348">
              <a:extLst>
                <a:ext uri="{FF2B5EF4-FFF2-40B4-BE49-F238E27FC236}">
                  <a16:creationId xmlns:a16="http://schemas.microsoft.com/office/drawing/2014/main" id="{3C7F960C-BD6B-0347-AAAE-1C17A1C85844}"/>
                </a:ext>
              </a:extLst>
            </p:cNvPr>
            <p:cNvSpPr/>
            <p:nvPr/>
          </p:nvSpPr>
          <p:spPr>
            <a:xfrm>
              <a:off x="631161" y="2305715"/>
              <a:ext cx="66106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SWEDEN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40 GWh</a:t>
              </a:r>
            </a:p>
          </p:txBody>
        </p:sp>
        <p:sp>
          <p:nvSpPr>
            <p:cNvPr id="350" name="Rectangle 349">
              <a:extLst>
                <a:ext uri="{FF2B5EF4-FFF2-40B4-BE49-F238E27FC236}">
                  <a16:creationId xmlns:a16="http://schemas.microsoft.com/office/drawing/2014/main" id="{8A7FC877-A202-BE4E-8648-323D07A85EF9}"/>
                </a:ext>
              </a:extLst>
            </p:cNvPr>
            <p:cNvSpPr/>
            <p:nvPr/>
          </p:nvSpPr>
          <p:spPr>
            <a:xfrm>
              <a:off x="631161" y="2449309"/>
              <a:ext cx="66106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SWEDEN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40 GWh</a:t>
              </a:r>
            </a:p>
          </p:txBody>
        </p:sp>
        <p:pic>
          <p:nvPicPr>
            <p:cNvPr id="52" name="Picture 51">
              <a:extLst>
                <a:ext uri="{FF2B5EF4-FFF2-40B4-BE49-F238E27FC236}">
                  <a16:creationId xmlns:a16="http://schemas.microsoft.com/office/drawing/2014/main" id="{070BCD4B-68A3-A74A-A3A9-E13B1C0D15D2}"/>
                </a:ext>
              </a:extLst>
            </p:cNvPr>
            <p:cNvPicPr>
              <a:picLocks noChangeAspect="1"/>
            </p:cNvPicPr>
            <p:nvPr/>
          </p:nvPicPr>
          <p:blipFill>
            <a:blip r:embed="rId32"/>
            <a:stretch>
              <a:fillRect/>
            </a:stretch>
          </p:blipFill>
          <p:spPr>
            <a:xfrm>
              <a:off x="281530" y="2061569"/>
              <a:ext cx="351339" cy="92075"/>
            </a:xfrm>
            <a:prstGeom prst="rect">
              <a:avLst/>
            </a:prstGeom>
          </p:spPr>
        </p:pic>
        <p:pic>
          <p:nvPicPr>
            <p:cNvPr id="352" name="Picture 351">
              <a:extLst>
                <a:ext uri="{FF2B5EF4-FFF2-40B4-BE49-F238E27FC236}">
                  <a16:creationId xmlns:a16="http://schemas.microsoft.com/office/drawing/2014/main" id="{B2DCC3D3-B580-6946-B06E-9BD872510121}"/>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86950" y="2505565"/>
              <a:ext cx="340500" cy="61290"/>
            </a:xfrm>
            <a:prstGeom prst="rect">
              <a:avLst/>
            </a:prstGeom>
          </p:spPr>
        </p:pic>
        <p:grpSp>
          <p:nvGrpSpPr>
            <p:cNvPr id="354" name="Group 353">
              <a:extLst>
                <a:ext uri="{FF2B5EF4-FFF2-40B4-BE49-F238E27FC236}">
                  <a16:creationId xmlns:a16="http://schemas.microsoft.com/office/drawing/2014/main" id="{41EBF2FB-48A8-4F4B-A5F8-CFBEC7E95BD1}"/>
                </a:ext>
              </a:extLst>
            </p:cNvPr>
            <p:cNvGrpSpPr/>
            <p:nvPr/>
          </p:nvGrpSpPr>
          <p:grpSpPr>
            <a:xfrm>
              <a:off x="252116" y="2350473"/>
              <a:ext cx="428922" cy="104769"/>
              <a:chOff x="3293100" y="2533054"/>
              <a:chExt cx="483194" cy="111716"/>
            </a:xfrm>
          </p:grpSpPr>
          <p:pic>
            <p:nvPicPr>
              <p:cNvPr id="355" name="Picture 354">
                <a:extLst>
                  <a:ext uri="{FF2B5EF4-FFF2-40B4-BE49-F238E27FC236}">
                    <a16:creationId xmlns:a16="http://schemas.microsoft.com/office/drawing/2014/main" id="{B482AD45-13FC-CA43-81DF-53809C384995}"/>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293100" y="2556986"/>
                <a:ext cx="297937" cy="53634"/>
              </a:xfrm>
              <a:prstGeom prst="rect">
                <a:avLst/>
              </a:prstGeom>
            </p:spPr>
          </p:pic>
          <p:pic>
            <p:nvPicPr>
              <p:cNvPr id="356" name="Picture 2">
                <a:extLst>
                  <a:ext uri="{FF2B5EF4-FFF2-40B4-BE49-F238E27FC236}">
                    <a16:creationId xmlns:a16="http://schemas.microsoft.com/office/drawing/2014/main" id="{B6A7F161-F0F6-624F-B6A1-CF0477DE25A0}"/>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577556" y="2533054"/>
                <a:ext cx="198738" cy="111716"/>
              </a:xfrm>
              <a:prstGeom prst="rect">
                <a:avLst/>
              </a:prstGeom>
              <a:noFill/>
              <a:extLst>
                <a:ext uri="{909E8E84-426E-40DD-AFC4-6F175D3DCCD1}">
                  <a14:hiddenFill xmlns:a14="http://schemas.microsoft.com/office/drawing/2010/main">
                    <a:solidFill>
                      <a:srgbClr val="FFFFFF"/>
                    </a:solidFill>
                  </a14:hiddenFill>
                </a:ext>
              </a:extLst>
            </p:spPr>
          </p:pic>
        </p:grpSp>
        <p:pic>
          <p:nvPicPr>
            <p:cNvPr id="357" name="Picture 356">
              <a:extLst>
                <a:ext uri="{FF2B5EF4-FFF2-40B4-BE49-F238E27FC236}">
                  <a16:creationId xmlns:a16="http://schemas.microsoft.com/office/drawing/2014/main" id="{5F082B96-A694-9A4E-A30A-642D4FD9DE6B}"/>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44387" y="3642284"/>
              <a:ext cx="425625" cy="76069"/>
            </a:xfrm>
            <a:prstGeom prst="rect">
              <a:avLst/>
            </a:prstGeom>
          </p:spPr>
        </p:pic>
        <p:sp>
          <p:nvSpPr>
            <p:cNvPr id="358" name="Rectangle 357">
              <a:extLst>
                <a:ext uri="{FF2B5EF4-FFF2-40B4-BE49-F238E27FC236}">
                  <a16:creationId xmlns:a16="http://schemas.microsoft.com/office/drawing/2014/main" id="{C28588B3-D402-844A-AFAD-9F1361755D1C}"/>
                </a:ext>
              </a:extLst>
            </p:cNvPr>
            <p:cNvSpPr/>
            <p:nvPr/>
          </p:nvSpPr>
          <p:spPr>
            <a:xfrm>
              <a:off x="631161" y="3598061"/>
              <a:ext cx="921413" cy="16652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UNITED KINGDOM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35 GWh</a:t>
              </a:r>
            </a:p>
          </p:txBody>
        </p:sp>
        <p:grpSp>
          <p:nvGrpSpPr>
            <p:cNvPr id="540" name="Group 539">
              <a:extLst>
                <a:ext uri="{FF2B5EF4-FFF2-40B4-BE49-F238E27FC236}">
                  <a16:creationId xmlns:a16="http://schemas.microsoft.com/office/drawing/2014/main" id="{B91021D1-8B72-CD4D-B7FD-B9486534AF35}"/>
                </a:ext>
              </a:extLst>
            </p:cNvPr>
            <p:cNvGrpSpPr/>
            <p:nvPr/>
          </p:nvGrpSpPr>
          <p:grpSpPr>
            <a:xfrm>
              <a:off x="216132" y="2201040"/>
              <a:ext cx="411318" cy="80065"/>
              <a:chOff x="216132" y="2069870"/>
              <a:chExt cx="411318" cy="80065"/>
            </a:xfrm>
          </p:grpSpPr>
          <p:pic>
            <p:nvPicPr>
              <p:cNvPr id="206" name="Picture 205">
                <a:extLst>
                  <a:ext uri="{FF2B5EF4-FFF2-40B4-BE49-F238E27FC236}">
                    <a16:creationId xmlns:a16="http://schemas.microsoft.com/office/drawing/2014/main" id="{F1F84FBB-1D57-E54E-BFC8-F23B6E8A335A}"/>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86950" y="2088645"/>
                <a:ext cx="340500" cy="61290"/>
              </a:xfrm>
              <a:prstGeom prst="rect">
                <a:avLst/>
              </a:prstGeom>
            </p:spPr>
          </p:pic>
          <p:sp>
            <p:nvSpPr>
              <p:cNvPr id="539" name="Oval 538">
                <a:extLst>
                  <a:ext uri="{FF2B5EF4-FFF2-40B4-BE49-F238E27FC236}">
                    <a16:creationId xmlns:a16="http://schemas.microsoft.com/office/drawing/2014/main" id="{28F5A014-8F5C-154C-ABD2-58A594314304}"/>
                  </a:ext>
                </a:extLst>
              </p:cNvPr>
              <p:cNvSpPr/>
              <p:nvPr/>
            </p:nvSpPr>
            <p:spPr>
              <a:xfrm>
                <a:off x="216132" y="2069870"/>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4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F7E6D99B-02C9-134C-91A0-9D6521FEF25B}"/>
              </a:ext>
            </a:extLst>
          </p:cNvPr>
          <p:cNvGrpSpPr/>
          <p:nvPr/>
        </p:nvGrpSpPr>
        <p:grpSpPr>
          <a:xfrm>
            <a:off x="3238502" y="3691438"/>
            <a:ext cx="1333498" cy="1082040"/>
            <a:chOff x="3238502" y="3401667"/>
            <a:chExt cx="1333498" cy="1082040"/>
          </a:xfrm>
        </p:grpSpPr>
        <p:sp>
          <p:nvSpPr>
            <p:cNvPr id="279" name="Rectangle 278">
              <a:extLst>
                <a:ext uri="{FF2B5EF4-FFF2-40B4-BE49-F238E27FC236}">
                  <a16:creationId xmlns:a16="http://schemas.microsoft.com/office/drawing/2014/main" id="{BDFF04B4-46BE-FB49-B4BA-BACA5CA81020}"/>
                </a:ext>
              </a:extLst>
            </p:cNvPr>
            <p:cNvSpPr/>
            <p:nvPr/>
          </p:nvSpPr>
          <p:spPr>
            <a:xfrm>
              <a:off x="3738612" y="3440973"/>
              <a:ext cx="58573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POLAND</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280" name="Rectangle 279">
              <a:extLst>
                <a:ext uri="{FF2B5EF4-FFF2-40B4-BE49-F238E27FC236}">
                  <a16:creationId xmlns:a16="http://schemas.microsoft.com/office/drawing/2014/main" id="{35A61B42-F736-A249-B7A7-0033AB55A30F}"/>
                </a:ext>
              </a:extLst>
            </p:cNvPr>
            <p:cNvSpPr/>
            <p:nvPr/>
          </p:nvSpPr>
          <p:spPr>
            <a:xfrm>
              <a:off x="3738613" y="3574078"/>
              <a:ext cx="58891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POLAND</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281" name="Rectangle 280">
              <a:extLst>
                <a:ext uri="{FF2B5EF4-FFF2-40B4-BE49-F238E27FC236}">
                  <a16:creationId xmlns:a16="http://schemas.microsoft.com/office/drawing/2014/main" id="{CA7A0C1C-286D-D048-AD83-9CAB004BAB0D}"/>
                </a:ext>
              </a:extLst>
            </p:cNvPr>
            <p:cNvSpPr/>
            <p:nvPr/>
          </p:nvSpPr>
          <p:spPr>
            <a:xfrm>
              <a:off x="3738612" y="3699955"/>
              <a:ext cx="55398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AUSTRIA</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282" name="Rectangle 281">
              <a:extLst>
                <a:ext uri="{FF2B5EF4-FFF2-40B4-BE49-F238E27FC236}">
                  <a16:creationId xmlns:a16="http://schemas.microsoft.com/office/drawing/2014/main" id="{3C93F12C-9F74-8441-89C2-23EEFE18AE72}"/>
                </a:ext>
              </a:extLst>
            </p:cNvPr>
            <p:cNvSpPr/>
            <p:nvPr/>
          </p:nvSpPr>
          <p:spPr>
            <a:xfrm>
              <a:off x="3738612" y="3871270"/>
              <a:ext cx="769888" cy="16652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UNITED KINGDOM</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288" name="Rectangle 287">
              <a:extLst>
                <a:ext uri="{FF2B5EF4-FFF2-40B4-BE49-F238E27FC236}">
                  <a16:creationId xmlns:a16="http://schemas.microsoft.com/office/drawing/2014/main" id="{EA6FC254-A257-3A4D-AAC6-5838F7B1B19A}"/>
                </a:ext>
              </a:extLst>
            </p:cNvPr>
            <p:cNvSpPr/>
            <p:nvPr/>
          </p:nvSpPr>
          <p:spPr>
            <a:xfrm>
              <a:off x="3738613" y="4300682"/>
              <a:ext cx="444110" cy="16652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SPAIN</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289" name="Rectangle 288">
              <a:extLst>
                <a:ext uri="{FF2B5EF4-FFF2-40B4-BE49-F238E27FC236}">
                  <a16:creationId xmlns:a16="http://schemas.microsoft.com/office/drawing/2014/main" id="{D9EF0A95-2BA9-1642-9193-52D7A80C0E20}"/>
                </a:ext>
              </a:extLst>
            </p:cNvPr>
            <p:cNvSpPr/>
            <p:nvPr/>
          </p:nvSpPr>
          <p:spPr>
            <a:xfrm>
              <a:off x="3738613" y="4169020"/>
              <a:ext cx="614312" cy="16652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SPAIN</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290" name="Rectangle 289">
              <a:extLst>
                <a:ext uri="{FF2B5EF4-FFF2-40B4-BE49-F238E27FC236}">
                  <a16:creationId xmlns:a16="http://schemas.microsoft.com/office/drawing/2014/main" id="{9C2B7DD4-38E5-4247-A781-C1A99D4AA493}"/>
                </a:ext>
              </a:extLst>
            </p:cNvPr>
            <p:cNvSpPr/>
            <p:nvPr/>
          </p:nvSpPr>
          <p:spPr>
            <a:xfrm>
              <a:off x="3738612" y="4019365"/>
              <a:ext cx="779413" cy="16652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UNITED KINGDOM</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cxnSp>
          <p:nvCxnSpPr>
            <p:cNvPr id="270" name="Straight Connector 269">
              <a:extLst>
                <a:ext uri="{FF2B5EF4-FFF2-40B4-BE49-F238E27FC236}">
                  <a16:creationId xmlns:a16="http://schemas.microsoft.com/office/drawing/2014/main" id="{A8875C5F-52A1-7E4F-8735-9AD737AD17C5}"/>
                </a:ext>
              </a:extLst>
            </p:cNvPr>
            <p:cNvCxnSpPr>
              <a:cxnSpLocks/>
            </p:cNvCxnSpPr>
            <p:nvPr/>
          </p:nvCxnSpPr>
          <p:spPr>
            <a:xfrm flipH="1">
              <a:off x="3238502" y="3404530"/>
              <a:ext cx="1333498" cy="0"/>
            </a:xfrm>
            <a:prstGeom prst="line">
              <a:avLst/>
            </a:prstGeom>
            <a:ln>
              <a:solidFill>
                <a:srgbClr val="ED638B"/>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64C1F3A1-1106-D443-9AB0-99ACD9080A16}"/>
                </a:ext>
              </a:extLst>
            </p:cNvPr>
            <p:cNvCxnSpPr>
              <a:cxnSpLocks/>
            </p:cNvCxnSpPr>
            <p:nvPr/>
          </p:nvCxnSpPr>
          <p:spPr>
            <a:xfrm>
              <a:off x="4547642" y="3401667"/>
              <a:ext cx="0" cy="1082040"/>
            </a:xfrm>
            <a:prstGeom prst="line">
              <a:avLst/>
            </a:prstGeom>
            <a:ln w="57150">
              <a:solidFill>
                <a:srgbClr val="ED638B"/>
              </a:solidFill>
            </a:ln>
            <a:effectLst>
              <a:outerShdw blurRad="50800" dist="38100" dir="10800000" algn="r" rotWithShape="0">
                <a:srgbClr val="ED638B">
                  <a:alpha val="40000"/>
                </a:srgbClr>
              </a:outerShdw>
            </a:effectLst>
          </p:spPr>
          <p:style>
            <a:lnRef idx="1">
              <a:schemeClr val="accent1"/>
            </a:lnRef>
            <a:fillRef idx="0">
              <a:schemeClr val="accent1"/>
            </a:fillRef>
            <a:effectRef idx="0">
              <a:schemeClr val="accent1"/>
            </a:effectRef>
            <a:fontRef idx="minor">
              <a:schemeClr val="tx1"/>
            </a:fontRef>
          </p:style>
        </p:cxnSp>
        <p:pic>
          <p:nvPicPr>
            <p:cNvPr id="204" name="Picture 203">
              <a:extLst>
                <a:ext uri="{FF2B5EF4-FFF2-40B4-BE49-F238E27FC236}">
                  <a16:creationId xmlns:a16="http://schemas.microsoft.com/office/drawing/2014/main" id="{F250F353-9CA7-CD46-8830-8DD09B784AD6}"/>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3412327" y="3712038"/>
              <a:ext cx="225249" cy="122009"/>
            </a:xfrm>
            <a:prstGeom prst="rect">
              <a:avLst/>
            </a:prstGeom>
          </p:spPr>
        </p:pic>
        <p:sp>
          <p:nvSpPr>
            <p:cNvPr id="329" name="TextBox 328">
              <a:extLst>
                <a:ext uri="{FF2B5EF4-FFF2-40B4-BE49-F238E27FC236}">
                  <a16:creationId xmlns:a16="http://schemas.microsoft.com/office/drawing/2014/main" id="{B0928046-9E8F-0847-8147-0C124950DF42}"/>
                </a:ext>
              </a:extLst>
            </p:cNvPr>
            <p:cNvSpPr txBox="1"/>
            <p:nvPr/>
          </p:nvSpPr>
          <p:spPr>
            <a:xfrm>
              <a:off x="3439613" y="3597576"/>
              <a:ext cx="215240" cy="74187"/>
            </a:xfrm>
            <a:prstGeom prst="rect">
              <a:avLst/>
            </a:prstGeom>
            <a:noFill/>
          </p:spPr>
          <p:txBody>
            <a:bodyPr wrap="square" lIns="0" tIns="0" rIns="0" bIns="0" rtlCol="0">
              <a:spAutoFit/>
            </a:bodyPr>
            <a:lstStyle/>
            <a:p>
              <a:pPr marL="0" marR="0" lvl="0" indent="0" algn="ctr" defTabSz="576056" rtl="0" eaLnBrk="1" fontAlgn="auto" latinLnBrk="0" hangingPunct="1">
                <a:lnSpc>
                  <a:spcPct val="100000"/>
                </a:lnSpc>
                <a:spcBef>
                  <a:spcPts val="0"/>
                </a:spcBef>
                <a:spcAft>
                  <a:spcPts val="0"/>
                </a:spcAft>
                <a:buClrTx/>
                <a:buSzTx/>
                <a:buFontTx/>
                <a:buNone/>
                <a:tabLst/>
                <a:defRPr/>
              </a:pPr>
              <a:r>
                <a:rPr kumimoji="0" lang="en-US" sz="482"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ontserrat" charset="0"/>
                </a:rPr>
                <a:t>Daimler</a:t>
              </a:r>
            </a:p>
          </p:txBody>
        </p:sp>
        <p:grpSp>
          <p:nvGrpSpPr>
            <p:cNvPr id="214" name="Group 213">
              <a:extLst>
                <a:ext uri="{FF2B5EF4-FFF2-40B4-BE49-F238E27FC236}">
                  <a16:creationId xmlns:a16="http://schemas.microsoft.com/office/drawing/2014/main" id="{8A070BBA-E52C-CF40-8444-7D54E0CE7A2E}"/>
                </a:ext>
              </a:extLst>
            </p:cNvPr>
            <p:cNvGrpSpPr/>
            <p:nvPr/>
          </p:nvGrpSpPr>
          <p:grpSpPr>
            <a:xfrm>
              <a:off x="3412775" y="3871155"/>
              <a:ext cx="229883" cy="181748"/>
              <a:chOff x="4073163" y="6187297"/>
              <a:chExt cx="623887" cy="493251"/>
            </a:xfrm>
          </p:grpSpPr>
          <p:pic>
            <p:nvPicPr>
              <p:cNvPr id="326" name="Picture 1591">
                <a:extLst>
                  <a:ext uri="{FF2B5EF4-FFF2-40B4-BE49-F238E27FC236}">
                    <a16:creationId xmlns:a16="http://schemas.microsoft.com/office/drawing/2014/main" id="{02300B50-5215-4B45-A38D-3A1150AB122E}"/>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4073163" y="6280871"/>
                <a:ext cx="623887" cy="399677"/>
              </a:xfrm>
              <a:prstGeom prst="rect">
                <a:avLst/>
              </a:prstGeom>
              <a:noFill/>
              <a:extLst>
                <a:ext uri="{909E8E84-426E-40DD-AFC4-6F175D3DCCD1}">
                  <a14:hiddenFill xmlns:a14="http://schemas.microsoft.com/office/drawing/2010/main">
                    <a:solidFill>
                      <a:srgbClr val="FFFFFF"/>
                    </a:solidFill>
                  </a14:hiddenFill>
                </a:ext>
              </a:extLst>
            </p:spPr>
          </p:pic>
          <p:sp>
            <p:nvSpPr>
              <p:cNvPr id="327" name="TextBox 326">
                <a:extLst>
                  <a:ext uri="{FF2B5EF4-FFF2-40B4-BE49-F238E27FC236}">
                    <a16:creationId xmlns:a16="http://schemas.microsoft.com/office/drawing/2014/main" id="{6759129E-2850-E14B-8834-BF7706A3DFC6}"/>
                  </a:ext>
                </a:extLst>
              </p:cNvPr>
              <p:cNvSpPr txBox="1"/>
              <p:nvPr/>
            </p:nvSpPr>
            <p:spPr>
              <a:xfrm>
                <a:off x="4104721" y="6187297"/>
                <a:ext cx="560772" cy="156615"/>
              </a:xfrm>
              <a:prstGeom prst="rect">
                <a:avLst/>
              </a:prstGeom>
              <a:noFill/>
            </p:spPr>
            <p:txBody>
              <a:bodyPr wrap="square" lIns="0" tIns="0" rIns="0" bIns="0" rtlCol="0">
                <a:spAutoFit/>
              </a:bodyPr>
              <a:lstStyle/>
              <a:p>
                <a:pPr marL="0" marR="0" lvl="0" indent="0" algn="ctr" defTabSz="576056"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ontserrat" charset="0"/>
                  </a:rPr>
                  <a:t>Jaguar</a:t>
                </a:r>
              </a:p>
            </p:txBody>
          </p:sp>
        </p:grpSp>
        <p:pic>
          <p:nvPicPr>
            <p:cNvPr id="217" name="Picture 216">
              <a:extLst>
                <a:ext uri="{FF2B5EF4-FFF2-40B4-BE49-F238E27FC236}">
                  <a16:creationId xmlns:a16="http://schemas.microsoft.com/office/drawing/2014/main" id="{E0FF2850-40FC-6E4E-AD0D-A6C00083CB87}"/>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370812" y="3472158"/>
              <a:ext cx="340499" cy="61290"/>
            </a:xfrm>
            <a:prstGeom prst="rect">
              <a:avLst/>
            </a:prstGeom>
          </p:spPr>
        </p:pic>
        <p:pic>
          <p:nvPicPr>
            <p:cNvPr id="292" name="Picture 291">
              <a:extLst>
                <a:ext uri="{FF2B5EF4-FFF2-40B4-BE49-F238E27FC236}">
                  <a16:creationId xmlns:a16="http://schemas.microsoft.com/office/drawing/2014/main" id="{33CE439E-B780-CE40-900B-EA6A664E9E3F}"/>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3313101" y="4060689"/>
              <a:ext cx="425625" cy="97745"/>
            </a:xfrm>
            <a:prstGeom prst="rect">
              <a:avLst/>
            </a:prstGeom>
          </p:spPr>
        </p:pic>
        <p:pic>
          <p:nvPicPr>
            <p:cNvPr id="336" name="Picture 335">
              <a:extLst>
                <a:ext uri="{FF2B5EF4-FFF2-40B4-BE49-F238E27FC236}">
                  <a16:creationId xmlns:a16="http://schemas.microsoft.com/office/drawing/2014/main" id="{2C2F495B-26CE-0F48-B039-40024A6D0E5A}"/>
                </a:ext>
              </a:extLst>
            </p:cNvPr>
            <p:cNvPicPr>
              <a:picLocks noChangeAspect="1"/>
            </p:cNvPicPr>
            <p:nvPr/>
          </p:nvPicPr>
          <p:blipFill>
            <a:blip r:embed="rId39"/>
            <a:stretch>
              <a:fillRect/>
            </a:stretch>
          </p:blipFill>
          <p:spPr>
            <a:xfrm>
              <a:off x="3317234" y="4194054"/>
              <a:ext cx="407618" cy="125617"/>
            </a:xfrm>
            <a:prstGeom prst="rect">
              <a:avLst/>
            </a:prstGeom>
          </p:spPr>
        </p:pic>
        <p:pic>
          <p:nvPicPr>
            <p:cNvPr id="337" name="Picture 336">
              <a:extLst>
                <a:ext uri="{FF2B5EF4-FFF2-40B4-BE49-F238E27FC236}">
                  <a16:creationId xmlns:a16="http://schemas.microsoft.com/office/drawing/2014/main" id="{2A27B9D3-5CD2-FE4B-9B69-BB7D3A5D0A62}"/>
                </a:ext>
              </a:extLst>
            </p:cNvPr>
            <p:cNvPicPr>
              <a:picLocks noChangeAspect="1"/>
            </p:cNvPicPr>
            <p:nvPr/>
          </p:nvPicPr>
          <p:blipFill>
            <a:blip r:embed="rId39"/>
            <a:stretch>
              <a:fillRect/>
            </a:stretch>
          </p:blipFill>
          <p:spPr>
            <a:xfrm>
              <a:off x="3317234" y="4343279"/>
              <a:ext cx="407618" cy="125617"/>
            </a:xfrm>
            <a:prstGeom prst="rect">
              <a:avLst/>
            </a:prstGeom>
          </p:spPr>
        </p:pic>
        <p:cxnSp>
          <p:nvCxnSpPr>
            <p:cNvPr id="322" name="Straight Connector 321">
              <a:extLst>
                <a:ext uri="{FF2B5EF4-FFF2-40B4-BE49-F238E27FC236}">
                  <a16:creationId xmlns:a16="http://schemas.microsoft.com/office/drawing/2014/main" id="{C6BDD318-7E65-2343-815B-A4A1578B4361}"/>
                </a:ext>
              </a:extLst>
            </p:cNvPr>
            <p:cNvCxnSpPr>
              <a:cxnSpLocks/>
            </p:cNvCxnSpPr>
            <p:nvPr/>
          </p:nvCxnSpPr>
          <p:spPr>
            <a:xfrm flipH="1">
              <a:off x="3238502" y="4473913"/>
              <a:ext cx="1333498" cy="0"/>
            </a:xfrm>
            <a:prstGeom prst="line">
              <a:avLst/>
            </a:prstGeom>
            <a:ln>
              <a:solidFill>
                <a:srgbClr val="ED638B"/>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3D9A9CCC-29C9-3E42-BE2B-FBF43584E4F8}"/>
              </a:ext>
            </a:extLst>
          </p:cNvPr>
          <p:cNvGrpSpPr/>
          <p:nvPr/>
        </p:nvGrpSpPr>
        <p:grpSpPr>
          <a:xfrm>
            <a:off x="1746250" y="830036"/>
            <a:ext cx="1339429" cy="3893587"/>
            <a:chOff x="1746250" y="830036"/>
            <a:chExt cx="1339429" cy="3893587"/>
          </a:xfrm>
        </p:grpSpPr>
        <p:cxnSp>
          <p:nvCxnSpPr>
            <p:cNvPr id="247" name="Straight Connector 246">
              <a:extLst>
                <a:ext uri="{FF2B5EF4-FFF2-40B4-BE49-F238E27FC236}">
                  <a16:creationId xmlns:a16="http://schemas.microsoft.com/office/drawing/2014/main" id="{E235712B-6F3F-F746-B98A-3A17CF38CC3E}"/>
                </a:ext>
              </a:extLst>
            </p:cNvPr>
            <p:cNvCxnSpPr>
              <a:cxnSpLocks/>
            </p:cNvCxnSpPr>
            <p:nvPr/>
          </p:nvCxnSpPr>
          <p:spPr>
            <a:xfrm>
              <a:off x="3043450" y="830943"/>
              <a:ext cx="0" cy="3892680"/>
            </a:xfrm>
            <a:prstGeom prst="line">
              <a:avLst/>
            </a:prstGeom>
            <a:ln w="57150">
              <a:solidFill>
                <a:srgbClr val="31AAE1"/>
              </a:solidFill>
            </a:ln>
            <a:effectLst>
              <a:outerShdw blurRad="50800" dist="38100" dir="10800000" algn="r" rotWithShape="0">
                <a:srgbClr val="31AAE1">
                  <a:alpha val="40000"/>
                </a:srgbClr>
              </a:outerShdw>
            </a:effectLst>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092BAF2E-9FA6-EC4F-B3C6-6BF4CDD5859A}"/>
                </a:ext>
              </a:extLst>
            </p:cNvPr>
            <p:cNvSpPr/>
            <p:nvPr/>
          </p:nvSpPr>
          <p:spPr>
            <a:xfrm>
              <a:off x="2277542" y="996541"/>
              <a:ext cx="649831"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FRANCE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24 GWh</a:t>
              </a:r>
            </a:p>
          </p:txBody>
        </p:sp>
        <p:sp>
          <p:nvSpPr>
            <p:cNvPr id="261" name="Rectangle 260">
              <a:extLst>
                <a:ext uri="{FF2B5EF4-FFF2-40B4-BE49-F238E27FC236}">
                  <a16:creationId xmlns:a16="http://schemas.microsoft.com/office/drawing/2014/main" id="{AFDC93DE-C34D-BA46-B12B-A5913623B2FE}"/>
                </a:ext>
              </a:extLst>
            </p:cNvPr>
            <p:cNvSpPr/>
            <p:nvPr/>
          </p:nvSpPr>
          <p:spPr>
            <a:xfrm>
              <a:off x="2277542" y="1297209"/>
              <a:ext cx="65800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FRANCE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24 GWh</a:t>
              </a:r>
            </a:p>
          </p:txBody>
        </p:sp>
        <p:cxnSp>
          <p:nvCxnSpPr>
            <p:cNvPr id="272" name="Straight Connector 271">
              <a:extLst>
                <a:ext uri="{FF2B5EF4-FFF2-40B4-BE49-F238E27FC236}">
                  <a16:creationId xmlns:a16="http://schemas.microsoft.com/office/drawing/2014/main" id="{279E55EE-7628-C048-8C07-3177677B2CEE}"/>
                </a:ext>
              </a:extLst>
            </p:cNvPr>
            <p:cNvCxnSpPr>
              <a:cxnSpLocks/>
            </p:cNvCxnSpPr>
            <p:nvPr/>
          </p:nvCxnSpPr>
          <p:spPr>
            <a:xfrm flipH="1">
              <a:off x="1746250" y="830036"/>
              <a:ext cx="1327150" cy="0"/>
            </a:xfrm>
            <a:prstGeom prst="line">
              <a:avLst/>
            </a:prstGeom>
            <a:ln>
              <a:solidFill>
                <a:srgbClr val="31AAE1"/>
              </a:solidFill>
            </a:ln>
          </p:spPr>
          <p:style>
            <a:lnRef idx="1">
              <a:schemeClr val="accent1"/>
            </a:lnRef>
            <a:fillRef idx="0">
              <a:schemeClr val="accent1"/>
            </a:fillRef>
            <a:effectRef idx="0">
              <a:schemeClr val="accent1"/>
            </a:effectRef>
            <a:fontRef idx="minor">
              <a:schemeClr val="tx1"/>
            </a:fontRef>
          </p:style>
        </p:cxnSp>
        <p:pic>
          <p:nvPicPr>
            <p:cNvPr id="321" name="Picture 320">
              <a:extLst>
                <a:ext uri="{FF2B5EF4-FFF2-40B4-BE49-F238E27FC236}">
                  <a16:creationId xmlns:a16="http://schemas.microsoft.com/office/drawing/2014/main" id="{7B6CC046-0350-314F-B6EB-F28F3D75CE02}"/>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1895739" y="1470649"/>
              <a:ext cx="323321" cy="98111"/>
            </a:xfrm>
            <a:prstGeom prst="rect">
              <a:avLst/>
            </a:prstGeom>
          </p:spPr>
        </p:pic>
        <p:sp>
          <p:nvSpPr>
            <p:cNvPr id="155" name="Rectangle 154">
              <a:extLst>
                <a:ext uri="{FF2B5EF4-FFF2-40B4-BE49-F238E27FC236}">
                  <a16:creationId xmlns:a16="http://schemas.microsoft.com/office/drawing/2014/main" id="{F6FAC069-364C-8944-8F9D-F197C4345FE7}"/>
                </a:ext>
              </a:extLst>
            </p:cNvPr>
            <p:cNvSpPr/>
            <p:nvPr/>
          </p:nvSpPr>
          <p:spPr>
            <a:xfrm>
              <a:off x="2277542" y="1447543"/>
              <a:ext cx="73586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FRANCE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 GWh</a:t>
              </a:r>
            </a:p>
          </p:txBody>
        </p:sp>
        <p:pic>
          <p:nvPicPr>
            <p:cNvPr id="15" name="Picture 14">
              <a:extLst>
                <a:ext uri="{FF2B5EF4-FFF2-40B4-BE49-F238E27FC236}">
                  <a16:creationId xmlns:a16="http://schemas.microsoft.com/office/drawing/2014/main" id="{8FC22906-75E0-034A-B7E9-3211C6196012}"/>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924654" y="1622363"/>
              <a:ext cx="265492" cy="111486"/>
            </a:xfrm>
            <a:prstGeom prst="rect">
              <a:avLst/>
            </a:prstGeom>
          </p:spPr>
        </p:pic>
        <p:sp>
          <p:nvSpPr>
            <p:cNvPr id="303" name="Rectangle 302">
              <a:extLst>
                <a:ext uri="{FF2B5EF4-FFF2-40B4-BE49-F238E27FC236}">
                  <a16:creationId xmlns:a16="http://schemas.microsoft.com/office/drawing/2014/main" id="{8E732F55-D299-0346-ADFA-819604FEB5D4}"/>
                </a:ext>
              </a:extLst>
            </p:cNvPr>
            <p:cNvSpPr/>
            <p:nvPr/>
          </p:nvSpPr>
          <p:spPr>
            <a:xfrm>
              <a:off x="2277542" y="1597877"/>
              <a:ext cx="762644"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FRANCE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50 GWh</a:t>
              </a:r>
            </a:p>
          </p:txBody>
        </p:sp>
        <p:sp>
          <p:nvSpPr>
            <p:cNvPr id="362" name="Rectangle 361">
              <a:extLst>
                <a:ext uri="{FF2B5EF4-FFF2-40B4-BE49-F238E27FC236}">
                  <a16:creationId xmlns:a16="http://schemas.microsoft.com/office/drawing/2014/main" id="{CE7746CE-3496-3F45-9FDF-44FCF6FB4BA3}"/>
                </a:ext>
              </a:extLst>
            </p:cNvPr>
            <p:cNvSpPr/>
            <p:nvPr/>
          </p:nvSpPr>
          <p:spPr>
            <a:xfrm>
              <a:off x="2277542" y="1146875"/>
              <a:ext cx="649831"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FRANCE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0.5 GWh</a:t>
              </a:r>
            </a:p>
          </p:txBody>
        </p:sp>
        <p:pic>
          <p:nvPicPr>
            <p:cNvPr id="363" name="Picture 362">
              <a:extLst>
                <a:ext uri="{FF2B5EF4-FFF2-40B4-BE49-F238E27FC236}">
                  <a16:creationId xmlns:a16="http://schemas.microsoft.com/office/drawing/2014/main" id="{493E7279-BF78-7240-9FAB-E12F2DA2F6D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844587" y="1347218"/>
              <a:ext cx="425625" cy="76069"/>
            </a:xfrm>
            <a:prstGeom prst="rect">
              <a:avLst/>
            </a:prstGeom>
          </p:spPr>
        </p:pic>
        <p:pic>
          <p:nvPicPr>
            <p:cNvPr id="59" name="Graphic 58">
              <a:extLst>
                <a:ext uri="{FF2B5EF4-FFF2-40B4-BE49-F238E27FC236}">
                  <a16:creationId xmlns:a16="http://schemas.microsoft.com/office/drawing/2014/main" id="{DD687DDD-7F2B-DB43-8E17-00D53B2D6C4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877354" y="1157873"/>
              <a:ext cx="360091" cy="158750"/>
            </a:xfrm>
            <a:prstGeom prst="rect">
              <a:avLst/>
            </a:prstGeom>
          </p:spPr>
        </p:pic>
        <p:sp>
          <p:nvSpPr>
            <p:cNvPr id="382" name="Rectangle 381">
              <a:extLst>
                <a:ext uri="{FF2B5EF4-FFF2-40B4-BE49-F238E27FC236}">
                  <a16:creationId xmlns:a16="http://schemas.microsoft.com/office/drawing/2014/main" id="{D81ADEAE-C434-6643-BCAB-E96BF994F540}"/>
                </a:ext>
              </a:extLst>
            </p:cNvPr>
            <p:cNvSpPr/>
            <p:nvPr/>
          </p:nvSpPr>
          <p:spPr>
            <a:xfrm>
              <a:off x="2277542" y="1751942"/>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5 GWh</a:t>
              </a:r>
            </a:p>
          </p:txBody>
        </p:sp>
        <p:sp>
          <p:nvSpPr>
            <p:cNvPr id="383" name="Rectangle 382">
              <a:extLst>
                <a:ext uri="{FF2B5EF4-FFF2-40B4-BE49-F238E27FC236}">
                  <a16:creationId xmlns:a16="http://schemas.microsoft.com/office/drawing/2014/main" id="{55BE40D8-9438-B049-942D-1AA4DEBFA209}"/>
                </a:ext>
              </a:extLst>
            </p:cNvPr>
            <p:cNvSpPr/>
            <p:nvPr/>
          </p:nvSpPr>
          <p:spPr>
            <a:xfrm>
              <a:off x="2277542" y="1902288"/>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0.8 GWh</a:t>
              </a:r>
            </a:p>
          </p:txBody>
        </p:sp>
        <p:pic>
          <p:nvPicPr>
            <p:cNvPr id="390" name="Picture 389">
              <a:extLst>
                <a:ext uri="{FF2B5EF4-FFF2-40B4-BE49-F238E27FC236}">
                  <a16:creationId xmlns:a16="http://schemas.microsoft.com/office/drawing/2014/main" id="{1AE36EB9-AE64-2F45-B922-9571482559BD}"/>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1887150" y="2380093"/>
              <a:ext cx="340499" cy="93781"/>
            </a:xfrm>
            <a:prstGeom prst="rect">
              <a:avLst/>
            </a:prstGeom>
          </p:spPr>
        </p:pic>
        <p:pic>
          <p:nvPicPr>
            <p:cNvPr id="391" name="Picture 4" descr="Blackstone Resources">
              <a:extLst>
                <a:ext uri="{FF2B5EF4-FFF2-40B4-BE49-F238E27FC236}">
                  <a16:creationId xmlns:a16="http://schemas.microsoft.com/office/drawing/2014/main" id="{6DDB1846-2C49-A14C-8668-33364D626ECA}"/>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845128" y="2242852"/>
              <a:ext cx="424543" cy="81905"/>
            </a:xfrm>
            <a:prstGeom prst="rect">
              <a:avLst/>
            </a:prstGeom>
            <a:noFill/>
            <a:extLst>
              <a:ext uri="{909E8E84-426E-40DD-AFC4-6F175D3DCCD1}">
                <a14:hiddenFill xmlns:a14="http://schemas.microsoft.com/office/drawing/2010/main">
                  <a:solidFill>
                    <a:srgbClr val="FFFFFF"/>
                  </a:solidFill>
                </a14:hiddenFill>
              </a:ext>
            </a:extLst>
          </p:spPr>
        </p:pic>
        <p:sp>
          <p:nvSpPr>
            <p:cNvPr id="252" name="Rectangle 251">
              <a:extLst>
                <a:ext uri="{FF2B5EF4-FFF2-40B4-BE49-F238E27FC236}">
                  <a16:creationId xmlns:a16="http://schemas.microsoft.com/office/drawing/2014/main" id="{851D99A5-8176-2845-9926-FA3660ED3BCD}"/>
                </a:ext>
              </a:extLst>
            </p:cNvPr>
            <p:cNvSpPr/>
            <p:nvPr/>
          </p:nvSpPr>
          <p:spPr>
            <a:xfrm>
              <a:off x="2277542" y="2053011"/>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24 GWh</a:t>
              </a:r>
            </a:p>
          </p:txBody>
        </p:sp>
        <p:pic>
          <p:nvPicPr>
            <p:cNvPr id="208" name="Picture 207">
              <a:extLst>
                <a:ext uri="{FF2B5EF4-FFF2-40B4-BE49-F238E27FC236}">
                  <a16:creationId xmlns:a16="http://schemas.microsoft.com/office/drawing/2014/main" id="{FAE2DBD9-419E-BE40-984C-035A8D23BEEA}"/>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1897790" y="2542398"/>
              <a:ext cx="319219" cy="87059"/>
            </a:xfrm>
            <a:prstGeom prst="rect">
              <a:avLst/>
            </a:prstGeom>
          </p:spPr>
        </p:pic>
        <p:pic>
          <p:nvPicPr>
            <p:cNvPr id="242" name="Picture 241">
              <a:extLst>
                <a:ext uri="{FF2B5EF4-FFF2-40B4-BE49-F238E27FC236}">
                  <a16:creationId xmlns:a16="http://schemas.microsoft.com/office/drawing/2014/main" id="{B90DA61C-687C-7146-928D-3415A15CC5E1}"/>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1887150" y="2795986"/>
              <a:ext cx="340499" cy="180507"/>
            </a:xfrm>
            <a:prstGeom prst="rect">
              <a:avLst/>
            </a:prstGeom>
          </p:spPr>
        </p:pic>
        <p:pic>
          <p:nvPicPr>
            <p:cNvPr id="243" name="Picture 242">
              <a:extLst>
                <a:ext uri="{FF2B5EF4-FFF2-40B4-BE49-F238E27FC236}">
                  <a16:creationId xmlns:a16="http://schemas.microsoft.com/office/drawing/2014/main" id="{12FD884C-3328-184D-963B-35C202ACD40E}"/>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1858203" y="2665847"/>
              <a:ext cx="375274" cy="138829"/>
            </a:xfrm>
            <a:prstGeom prst="rect">
              <a:avLst/>
            </a:prstGeom>
          </p:spPr>
        </p:pic>
        <p:pic>
          <p:nvPicPr>
            <p:cNvPr id="244" name="Picture 243">
              <a:extLst>
                <a:ext uri="{FF2B5EF4-FFF2-40B4-BE49-F238E27FC236}">
                  <a16:creationId xmlns:a16="http://schemas.microsoft.com/office/drawing/2014/main" id="{D1DCD514-8715-0148-A22B-BB1E3AC5A03F}"/>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1887150" y="3148378"/>
              <a:ext cx="340499" cy="78031"/>
            </a:xfrm>
            <a:prstGeom prst="rect">
              <a:avLst/>
            </a:prstGeom>
          </p:spPr>
        </p:pic>
        <p:pic>
          <p:nvPicPr>
            <p:cNvPr id="245" name="Picture 244">
              <a:extLst>
                <a:ext uri="{FF2B5EF4-FFF2-40B4-BE49-F238E27FC236}">
                  <a16:creationId xmlns:a16="http://schemas.microsoft.com/office/drawing/2014/main" id="{F0D31F6B-2B40-5643-8FAB-86DB8F05B7EA}"/>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1887150" y="4401944"/>
              <a:ext cx="340499" cy="82825"/>
            </a:xfrm>
            <a:prstGeom prst="rect">
              <a:avLst/>
            </a:prstGeom>
          </p:spPr>
        </p:pic>
        <p:pic>
          <p:nvPicPr>
            <p:cNvPr id="262" name="Picture 261">
              <a:extLst>
                <a:ext uri="{FF2B5EF4-FFF2-40B4-BE49-F238E27FC236}">
                  <a16:creationId xmlns:a16="http://schemas.microsoft.com/office/drawing/2014/main" id="{6AEB3C8D-6336-6242-A686-8EFC02B52D8B}"/>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887150" y="4201456"/>
              <a:ext cx="340499" cy="132417"/>
            </a:xfrm>
            <a:prstGeom prst="rect">
              <a:avLst/>
            </a:prstGeom>
          </p:spPr>
        </p:pic>
        <p:pic>
          <p:nvPicPr>
            <p:cNvPr id="1030" name="Picture 6" descr="svolt_logo">
              <a:extLst>
                <a:ext uri="{FF2B5EF4-FFF2-40B4-BE49-F238E27FC236}">
                  <a16:creationId xmlns:a16="http://schemas.microsoft.com/office/drawing/2014/main" id="{1DA28E2B-B230-EF4B-8353-AEF060124DF1}"/>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906814" y="4081766"/>
              <a:ext cx="301171" cy="752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0359C4E-F0DC-EE48-A69D-0F1753499101}"/>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1853410" y="3766972"/>
              <a:ext cx="407979" cy="83911"/>
            </a:xfrm>
            <a:prstGeom prst="rect">
              <a:avLst/>
            </a:prstGeom>
          </p:spPr>
        </p:pic>
        <p:pic>
          <p:nvPicPr>
            <p:cNvPr id="172" name="Picture 171">
              <a:extLst>
                <a:ext uri="{FF2B5EF4-FFF2-40B4-BE49-F238E27FC236}">
                  <a16:creationId xmlns:a16="http://schemas.microsoft.com/office/drawing/2014/main" id="{E298D0D8-4CE2-9947-8F18-300A935E3C90}"/>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1844588" y="2997171"/>
              <a:ext cx="425624" cy="70404"/>
            </a:xfrm>
            <a:prstGeom prst="rect">
              <a:avLst/>
            </a:prstGeom>
          </p:spPr>
        </p:pic>
        <p:sp>
          <p:nvSpPr>
            <p:cNvPr id="364" name="Rectangle 363">
              <a:extLst>
                <a:ext uri="{FF2B5EF4-FFF2-40B4-BE49-F238E27FC236}">
                  <a16:creationId xmlns:a16="http://schemas.microsoft.com/office/drawing/2014/main" id="{1F99FDE4-503A-4F4A-9BAC-0117108B790C}"/>
                </a:ext>
              </a:extLst>
            </p:cNvPr>
            <p:cNvSpPr/>
            <p:nvPr/>
          </p:nvSpPr>
          <p:spPr>
            <a:xfrm>
              <a:off x="2277542" y="2203345"/>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 GWh</a:t>
              </a:r>
            </a:p>
          </p:txBody>
        </p:sp>
        <p:sp>
          <p:nvSpPr>
            <p:cNvPr id="365" name="Rectangle 364">
              <a:extLst>
                <a:ext uri="{FF2B5EF4-FFF2-40B4-BE49-F238E27FC236}">
                  <a16:creationId xmlns:a16="http://schemas.microsoft.com/office/drawing/2014/main" id="{1E4937AA-67C3-324F-B506-DCA95C11A763}"/>
                </a:ext>
              </a:extLst>
            </p:cNvPr>
            <p:cNvSpPr/>
            <p:nvPr/>
          </p:nvSpPr>
          <p:spPr>
            <a:xfrm>
              <a:off x="2277542" y="2353679"/>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34 GWh</a:t>
              </a:r>
            </a:p>
          </p:txBody>
        </p:sp>
        <p:sp>
          <p:nvSpPr>
            <p:cNvPr id="366" name="Rectangle 365">
              <a:extLst>
                <a:ext uri="{FF2B5EF4-FFF2-40B4-BE49-F238E27FC236}">
                  <a16:creationId xmlns:a16="http://schemas.microsoft.com/office/drawing/2014/main" id="{2DCE794D-3859-624C-864A-AAAF5EA45619}"/>
                </a:ext>
              </a:extLst>
            </p:cNvPr>
            <p:cNvSpPr/>
            <p:nvPr/>
          </p:nvSpPr>
          <p:spPr>
            <a:xfrm>
              <a:off x="2277542" y="2504013"/>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100 GWh</a:t>
              </a:r>
            </a:p>
          </p:txBody>
        </p:sp>
        <p:sp>
          <p:nvSpPr>
            <p:cNvPr id="367" name="Rectangle 366">
              <a:extLst>
                <a:ext uri="{FF2B5EF4-FFF2-40B4-BE49-F238E27FC236}">
                  <a16:creationId xmlns:a16="http://schemas.microsoft.com/office/drawing/2014/main" id="{F00726E0-D8C9-1942-91A6-A8D6897F52B2}"/>
                </a:ext>
              </a:extLst>
            </p:cNvPr>
            <p:cNvSpPr/>
            <p:nvPr/>
          </p:nvSpPr>
          <p:spPr>
            <a:xfrm>
              <a:off x="2277542" y="2654347"/>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 GWh</a:t>
              </a:r>
            </a:p>
          </p:txBody>
        </p:sp>
        <p:sp>
          <p:nvSpPr>
            <p:cNvPr id="368" name="Rectangle 367">
              <a:extLst>
                <a:ext uri="{FF2B5EF4-FFF2-40B4-BE49-F238E27FC236}">
                  <a16:creationId xmlns:a16="http://schemas.microsoft.com/office/drawing/2014/main" id="{01CA6563-8118-0148-87CA-EE85C2AABDC1}"/>
                </a:ext>
              </a:extLst>
            </p:cNvPr>
            <p:cNvSpPr/>
            <p:nvPr/>
          </p:nvSpPr>
          <p:spPr>
            <a:xfrm>
              <a:off x="2277542" y="2804681"/>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16 GWh</a:t>
              </a:r>
            </a:p>
          </p:txBody>
        </p:sp>
        <p:sp>
          <p:nvSpPr>
            <p:cNvPr id="369" name="Rectangle 368">
              <a:extLst>
                <a:ext uri="{FF2B5EF4-FFF2-40B4-BE49-F238E27FC236}">
                  <a16:creationId xmlns:a16="http://schemas.microsoft.com/office/drawing/2014/main" id="{5F39BF2D-4F87-DE47-8D4E-0FA3C871B210}"/>
                </a:ext>
              </a:extLst>
            </p:cNvPr>
            <p:cNvSpPr/>
            <p:nvPr/>
          </p:nvSpPr>
          <p:spPr>
            <a:xfrm>
              <a:off x="2277542" y="2955015"/>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2.3 GWh</a:t>
              </a:r>
            </a:p>
          </p:txBody>
        </p:sp>
        <p:sp>
          <p:nvSpPr>
            <p:cNvPr id="370" name="Rectangle 369">
              <a:extLst>
                <a:ext uri="{FF2B5EF4-FFF2-40B4-BE49-F238E27FC236}">
                  <a16:creationId xmlns:a16="http://schemas.microsoft.com/office/drawing/2014/main" id="{28C0A28A-E855-E84F-B62F-4F3ECE967D16}"/>
                </a:ext>
              </a:extLst>
            </p:cNvPr>
            <p:cNvSpPr/>
            <p:nvPr/>
          </p:nvSpPr>
          <p:spPr>
            <a:xfrm>
              <a:off x="2277542" y="3105349"/>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0.3 GWh</a:t>
              </a:r>
            </a:p>
          </p:txBody>
        </p:sp>
        <p:sp>
          <p:nvSpPr>
            <p:cNvPr id="371" name="Rectangle 370">
              <a:extLst>
                <a:ext uri="{FF2B5EF4-FFF2-40B4-BE49-F238E27FC236}">
                  <a16:creationId xmlns:a16="http://schemas.microsoft.com/office/drawing/2014/main" id="{2CF149AA-101D-7D48-8412-36CAAB57B9AE}"/>
                </a:ext>
              </a:extLst>
            </p:cNvPr>
            <p:cNvSpPr/>
            <p:nvPr/>
          </p:nvSpPr>
          <p:spPr>
            <a:xfrm>
              <a:off x="2277542" y="3434254"/>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30 GWh</a:t>
              </a:r>
            </a:p>
          </p:txBody>
        </p:sp>
        <p:sp>
          <p:nvSpPr>
            <p:cNvPr id="372" name="Rectangle 371">
              <a:extLst>
                <a:ext uri="{FF2B5EF4-FFF2-40B4-BE49-F238E27FC236}">
                  <a16:creationId xmlns:a16="http://schemas.microsoft.com/office/drawing/2014/main" id="{2F014981-38EA-004B-94E5-AC8C2967349B}"/>
                </a:ext>
              </a:extLst>
            </p:cNvPr>
            <p:cNvSpPr/>
            <p:nvPr/>
          </p:nvSpPr>
          <p:spPr>
            <a:xfrm>
              <a:off x="2277542" y="3584588"/>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 GWh</a:t>
              </a:r>
            </a:p>
          </p:txBody>
        </p:sp>
        <p:sp>
          <p:nvSpPr>
            <p:cNvPr id="373" name="Rectangle 372">
              <a:extLst>
                <a:ext uri="{FF2B5EF4-FFF2-40B4-BE49-F238E27FC236}">
                  <a16:creationId xmlns:a16="http://schemas.microsoft.com/office/drawing/2014/main" id="{7F2B4EBC-D381-9A44-B927-E1FA54A5515B}"/>
                </a:ext>
              </a:extLst>
            </p:cNvPr>
            <p:cNvSpPr/>
            <p:nvPr/>
          </p:nvSpPr>
          <p:spPr>
            <a:xfrm>
              <a:off x="2277542" y="3734922"/>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12 GWh</a:t>
              </a:r>
            </a:p>
          </p:txBody>
        </p:sp>
        <p:sp>
          <p:nvSpPr>
            <p:cNvPr id="374" name="Rectangle 373">
              <a:extLst>
                <a:ext uri="{FF2B5EF4-FFF2-40B4-BE49-F238E27FC236}">
                  <a16:creationId xmlns:a16="http://schemas.microsoft.com/office/drawing/2014/main" id="{39D469AD-C1AA-B24F-ACCE-9BEC2AD7E0A4}"/>
                </a:ext>
              </a:extLst>
            </p:cNvPr>
            <p:cNvSpPr/>
            <p:nvPr/>
          </p:nvSpPr>
          <p:spPr>
            <a:xfrm>
              <a:off x="2277542" y="3885256"/>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20 GWh</a:t>
              </a:r>
            </a:p>
          </p:txBody>
        </p:sp>
        <p:sp>
          <p:nvSpPr>
            <p:cNvPr id="375" name="Rectangle 374">
              <a:extLst>
                <a:ext uri="{FF2B5EF4-FFF2-40B4-BE49-F238E27FC236}">
                  <a16:creationId xmlns:a16="http://schemas.microsoft.com/office/drawing/2014/main" id="{D517A868-E088-2540-9315-1235955B988B}"/>
                </a:ext>
              </a:extLst>
            </p:cNvPr>
            <p:cNvSpPr/>
            <p:nvPr/>
          </p:nvSpPr>
          <p:spPr>
            <a:xfrm>
              <a:off x="2277542" y="843870"/>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GREECE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 GWh</a:t>
              </a:r>
            </a:p>
          </p:txBody>
        </p:sp>
        <p:sp>
          <p:nvSpPr>
            <p:cNvPr id="376" name="Rectangle 375">
              <a:extLst>
                <a:ext uri="{FF2B5EF4-FFF2-40B4-BE49-F238E27FC236}">
                  <a16:creationId xmlns:a16="http://schemas.microsoft.com/office/drawing/2014/main" id="{7B1E5FD6-22EB-0243-8AAF-79F935A8C02A}"/>
                </a:ext>
              </a:extLst>
            </p:cNvPr>
            <p:cNvSpPr/>
            <p:nvPr/>
          </p:nvSpPr>
          <p:spPr>
            <a:xfrm>
              <a:off x="2277542" y="4058032"/>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24 GWh</a:t>
              </a:r>
            </a:p>
          </p:txBody>
        </p:sp>
        <p:sp>
          <p:nvSpPr>
            <p:cNvPr id="377" name="Rectangle 376">
              <a:extLst>
                <a:ext uri="{FF2B5EF4-FFF2-40B4-BE49-F238E27FC236}">
                  <a16:creationId xmlns:a16="http://schemas.microsoft.com/office/drawing/2014/main" id="{3D6EC706-D1EF-7B41-9693-D9635BB9747D}"/>
                </a:ext>
              </a:extLst>
            </p:cNvPr>
            <p:cNvSpPr/>
            <p:nvPr/>
          </p:nvSpPr>
          <p:spPr>
            <a:xfrm>
              <a:off x="2277542" y="4208366"/>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250 GWh</a:t>
              </a:r>
            </a:p>
          </p:txBody>
        </p:sp>
        <p:sp>
          <p:nvSpPr>
            <p:cNvPr id="378" name="Rectangle 377">
              <a:extLst>
                <a:ext uri="{FF2B5EF4-FFF2-40B4-BE49-F238E27FC236}">
                  <a16:creationId xmlns:a16="http://schemas.microsoft.com/office/drawing/2014/main" id="{220B8986-4CA5-F74C-8F48-9576E7926BD2}"/>
                </a:ext>
              </a:extLst>
            </p:cNvPr>
            <p:cNvSpPr/>
            <p:nvPr/>
          </p:nvSpPr>
          <p:spPr>
            <a:xfrm>
              <a:off x="2277542" y="4358700"/>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10 GWh</a:t>
              </a:r>
            </a:p>
          </p:txBody>
        </p:sp>
        <p:pic>
          <p:nvPicPr>
            <p:cNvPr id="62" name="Graphic 61">
              <a:extLst>
                <a:ext uri="{FF2B5EF4-FFF2-40B4-BE49-F238E27FC236}">
                  <a16:creationId xmlns:a16="http://schemas.microsoft.com/office/drawing/2014/main" id="{1FBF7EDB-7C48-E142-9AD5-E553D6A00C74}"/>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15894" y="1796292"/>
              <a:ext cx="283011" cy="64078"/>
            </a:xfrm>
            <a:prstGeom prst="rect">
              <a:avLst/>
            </a:prstGeom>
          </p:spPr>
        </p:pic>
        <p:pic>
          <p:nvPicPr>
            <p:cNvPr id="384" name="Graphic 383">
              <a:extLst>
                <a:ext uri="{FF2B5EF4-FFF2-40B4-BE49-F238E27FC236}">
                  <a16:creationId xmlns:a16="http://schemas.microsoft.com/office/drawing/2014/main" id="{706671DD-B480-3546-9ECE-0A2866323AFA}"/>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15894" y="1929642"/>
              <a:ext cx="283011" cy="64078"/>
            </a:xfrm>
            <a:prstGeom prst="rect">
              <a:avLst/>
            </a:prstGeom>
          </p:spPr>
        </p:pic>
        <p:pic>
          <p:nvPicPr>
            <p:cNvPr id="63" name="Picture 62">
              <a:extLst>
                <a:ext uri="{FF2B5EF4-FFF2-40B4-BE49-F238E27FC236}">
                  <a16:creationId xmlns:a16="http://schemas.microsoft.com/office/drawing/2014/main" id="{66F47F01-D200-8E41-8A6F-E1F39741AC56}"/>
                </a:ext>
              </a:extLst>
            </p:cNvPr>
            <p:cNvPicPr>
              <a:picLocks noChangeAspect="1"/>
            </p:cNvPicPr>
            <p:nvPr/>
          </p:nvPicPr>
          <p:blipFill>
            <a:blip r:embed="rId57"/>
            <a:stretch>
              <a:fillRect/>
            </a:stretch>
          </p:blipFill>
          <p:spPr>
            <a:xfrm>
              <a:off x="1912669" y="3472930"/>
              <a:ext cx="289462" cy="65231"/>
            </a:xfrm>
            <a:prstGeom prst="rect">
              <a:avLst/>
            </a:prstGeom>
          </p:spPr>
        </p:pic>
        <p:pic>
          <p:nvPicPr>
            <p:cNvPr id="388" name="Picture 1586">
              <a:extLst>
                <a:ext uri="{FF2B5EF4-FFF2-40B4-BE49-F238E27FC236}">
                  <a16:creationId xmlns:a16="http://schemas.microsoft.com/office/drawing/2014/main" id="{6AAF9A71-719E-3645-8944-B97DECDF7CCE}"/>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1999916" y="3603394"/>
              <a:ext cx="114968" cy="114967"/>
            </a:xfrm>
            <a:prstGeom prst="rect">
              <a:avLst/>
            </a:prstGeom>
            <a:noFill/>
            <a:extLst>
              <a:ext uri="{909E8E84-426E-40DD-AFC4-6F175D3DCCD1}">
                <a14:hiddenFill xmlns:a14="http://schemas.microsoft.com/office/drawing/2010/main">
                  <a:solidFill>
                    <a:srgbClr val="FFFFFF"/>
                  </a:solidFill>
                </a14:hiddenFill>
              </a:ext>
            </a:extLst>
          </p:spPr>
        </p:pic>
        <p:pic>
          <p:nvPicPr>
            <p:cNvPr id="389" name="Picture 388">
              <a:extLst>
                <a:ext uri="{FF2B5EF4-FFF2-40B4-BE49-F238E27FC236}">
                  <a16:creationId xmlns:a16="http://schemas.microsoft.com/office/drawing/2014/main" id="{70940A6A-F074-CF49-BD21-311BB610EB49}"/>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887150" y="3933594"/>
              <a:ext cx="340500" cy="61290"/>
            </a:xfrm>
            <a:prstGeom prst="rect">
              <a:avLst/>
            </a:prstGeom>
          </p:spPr>
        </p:pic>
        <p:sp>
          <p:nvSpPr>
            <p:cNvPr id="299" name="Rectangle 298">
              <a:extLst>
                <a:ext uri="{FF2B5EF4-FFF2-40B4-BE49-F238E27FC236}">
                  <a16:creationId xmlns:a16="http://schemas.microsoft.com/office/drawing/2014/main" id="{D2266259-DEC7-E049-A1C7-0C3EE37D9403}"/>
                </a:ext>
              </a:extLst>
            </p:cNvPr>
            <p:cNvSpPr/>
            <p:nvPr/>
          </p:nvSpPr>
          <p:spPr>
            <a:xfrm>
              <a:off x="2274492" y="4510031"/>
              <a:ext cx="81118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CZECH REP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20 GWh</a:t>
              </a:r>
            </a:p>
          </p:txBody>
        </p:sp>
        <p:pic>
          <p:nvPicPr>
            <p:cNvPr id="1032" name="Picture 8" descr="Energy | Magna Energy Storage">
              <a:extLst>
                <a:ext uri="{FF2B5EF4-FFF2-40B4-BE49-F238E27FC236}">
                  <a16:creationId xmlns:a16="http://schemas.microsoft.com/office/drawing/2014/main" id="{0434196C-1E5A-1847-A33F-7BBF76CF094C}"/>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1956099" y="4545368"/>
              <a:ext cx="230121" cy="99679"/>
            </a:xfrm>
            <a:prstGeom prst="rect">
              <a:avLst/>
            </a:prstGeom>
            <a:noFill/>
            <a:extLst>
              <a:ext uri="{909E8E84-426E-40DD-AFC4-6F175D3DCCD1}">
                <a14:hiddenFill xmlns:a14="http://schemas.microsoft.com/office/drawing/2010/main">
                  <a:solidFill>
                    <a:srgbClr val="FFFFFF"/>
                  </a:solidFill>
                </a14:hiddenFill>
              </a:ext>
            </a:extLst>
          </p:spPr>
        </p:pic>
        <p:pic>
          <p:nvPicPr>
            <p:cNvPr id="408" name="Picture 407">
              <a:extLst>
                <a:ext uri="{FF2B5EF4-FFF2-40B4-BE49-F238E27FC236}">
                  <a16:creationId xmlns:a16="http://schemas.microsoft.com/office/drawing/2014/main" id="{A1A0414F-E4F8-6148-8EE1-0AAACE4F4A09}"/>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1887150" y="3303361"/>
              <a:ext cx="340499" cy="78031"/>
            </a:xfrm>
            <a:prstGeom prst="rect">
              <a:avLst/>
            </a:prstGeom>
          </p:spPr>
        </p:pic>
        <p:sp>
          <p:nvSpPr>
            <p:cNvPr id="409" name="Rectangle 408">
              <a:extLst>
                <a:ext uri="{FF2B5EF4-FFF2-40B4-BE49-F238E27FC236}">
                  <a16:creationId xmlns:a16="http://schemas.microsoft.com/office/drawing/2014/main" id="{F6B87570-1056-374A-908E-8A2461F64044}"/>
                </a:ext>
              </a:extLst>
            </p:cNvPr>
            <p:cNvSpPr/>
            <p:nvPr/>
          </p:nvSpPr>
          <p:spPr>
            <a:xfrm>
              <a:off x="2277542" y="3260332"/>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 GWh</a:t>
              </a:r>
            </a:p>
          </p:txBody>
        </p:sp>
        <p:grpSp>
          <p:nvGrpSpPr>
            <p:cNvPr id="464" name="Group 463">
              <a:extLst>
                <a:ext uri="{FF2B5EF4-FFF2-40B4-BE49-F238E27FC236}">
                  <a16:creationId xmlns:a16="http://schemas.microsoft.com/office/drawing/2014/main" id="{EE8350F6-1BC3-6D41-B49E-38BE808F840B}"/>
                </a:ext>
              </a:extLst>
            </p:cNvPr>
            <p:cNvGrpSpPr/>
            <p:nvPr/>
          </p:nvGrpSpPr>
          <p:grpSpPr>
            <a:xfrm>
              <a:off x="1766561" y="1021108"/>
              <a:ext cx="574055" cy="103556"/>
              <a:chOff x="3222626" y="1528341"/>
              <a:chExt cx="574055" cy="103556"/>
            </a:xfrm>
          </p:grpSpPr>
          <p:pic>
            <p:nvPicPr>
              <p:cNvPr id="465" name="Picture 464">
                <a:extLst>
                  <a:ext uri="{FF2B5EF4-FFF2-40B4-BE49-F238E27FC236}">
                    <a16:creationId xmlns:a16="http://schemas.microsoft.com/office/drawing/2014/main" id="{979FBC37-9376-6248-80A2-EF10206249DF}"/>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3222626" y="1544635"/>
                <a:ext cx="246259" cy="74727"/>
              </a:xfrm>
              <a:prstGeom prst="rect">
                <a:avLst/>
              </a:prstGeom>
            </p:spPr>
          </p:pic>
          <p:pic>
            <p:nvPicPr>
              <p:cNvPr id="492" name="Picture 491">
                <a:extLst>
                  <a:ext uri="{FF2B5EF4-FFF2-40B4-BE49-F238E27FC236}">
                    <a16:creationId xmlns:a16="http://schemas.microsoft.com/office/drawing/2014/main" id="{B3FE960B-D617-CA47-BADD-BE8FA1F72FFA}"/>
                  </a:ext>
                </a:extLst>
              </p:cNvPr>
              <p:cNvPicPr>
                <a:picLocks noChangeAspect="1"/>
              </p:cNvPicPr>
              <p:nvPr/>
            </p:nvPicPr>
            <p:blipFill>
              <a:blip r:embed="rId39"/>
              <a:stretch>
                <a:fillRect/>
              </a:stretch>
            </p:blipFill>
            <p:spPr>
              <a:xfrm>
                <a:off x="3460649" y="1528341"/>
                <a:ext cx="336032" cy="103556"/>
              </a:xfrm>
              <a:prstGeom prst="rect">
                <a:avLst/>
              </a:prstGeom>
            </p:spPr>
          </p:pic>
        </p:grpSp>
        <p:grpSp>
          <p:nvGrpSpPr>
            <p:cNvPr id="494" name="Group 493">
              <a:extLst>
                <a:ext uri="{FF2B5EF4-FFF2-40B4-BE49-F238E27FC236}">
                  <a16:creationId xmlns:a16="http://schemas.microsoft.com/office/drawing/2014/main" id="{A31AA875-653B-C844-A825-5D5C4D3C0AFB}"/>
                </a:ext>
              </a:extLst>
            </p:cNvPr>
            <p:cNvGrpSpPr/>
            <p:nvPr/>
          </p:nvGrpSpPr>
          <p:grpSpPr>
            <a:xfrm>
              <a:off x="1766561" y="2082742"/>
              <a:ext cx="574055" cy="103556"/>
              <a:chOff x="3222626" y="1528341"/>
              <a:chExt cx="574055" cy="103556"/>
            </a:xfrm>
          </p:grpSpPr>
          <p:pic>
            <p:nvPicPr>
              <p:cNvPr id="512" name="Picture 511">
                <a:extLst>
                  <a:ext uri="{FF2B5EF4-FFF2-40B4-BE49-F238E27FC236}">
                    <a16:creationId xmlns:a16="http://schemas.microsoft.com/office/drawing/2014/main" id="{08FB3DA4-7481-2B4C-B7D0-38815248A6E1}"/>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3222626" y="1544635"/>
                <a:ext cx="246259" cy="74727"/>
              </a:xfrm>
              <a:prstGeom prst="rect">
                <a:avLst/>
              </a:prstGeom>
            </p:spPr>
          </p:pic>
          <p:pic>
            <p:nvPicPr>
              <p:cNvPr id="517" name="Picture 516">
                <a:extLst>
                  <a:ext uri="{FF2B5EF4-FFF2-40B4-BE49-F238E27FC236}">
                    <a16:creationId xmlns:a16="http://schemas.microsoft.com/office/drawing/2014/main" id="{86473CE8-0E88-A543-8D60-223D6F895123}"/>
                  </a:ext>
                </a:extLst>
              </p:cNvPr>
              <p:cNvPicPr>
                <a:picLocks noChangeAspect="1"/>
              </p:cNvPicPr>
              <p:nvPr/>
            </p:nvPicPr>
            <p:blipFill>
              <a:blip r:embed="rId39"/>
              <a:stretch>
                <a:fillRect/>
              </a:stretch>
            </p:blipFill>
            <p:spPr>
              <a:xfrm>
                <a:off x="3460649" y="1528341"/>
                <a:ext cx="336032" cy="103556"/>
              </a:xfrm>
              <a:prstGeom prst="rect">
                <a:avLst/>
              </a:prstGeom>
            </p:spPr>
          </p:pic>
        </p:grpSp>
        <p:pic>
          <p:nvPicPr>
            <p:cNvPr id="19" name="Picture 18">
              <a:extLst>
                <a:ext uri="{FF2B5EF4-FFF2-40B4-BE49-F238E27FC236}">
                  <a16:creationId xmlns:a16="http://schemas.microsoft.com/office/drawing/2014/main" id="{5A77FBB4-0E6F-5A4D-9A18-4D1DCEB698AE}"/>
                </a:ext>
              </a:extLst>
            </p:cNvPr>
            <p:cNvPicPr>
              <a:picLocks noChangeAspect="1"/>
            </p:cNvPicPr>
            <p:nvPr/>
          </p:nvPicPr>
          <p:blipFill rotWithShape="1">
            <a:blip r:embed="rId61">
              <a:extLst>
                <a:ext uri="{28A0092B-C50C-407E-A947-70E740481C1C}">
                  <a14:useLocalDpi xmlns:a14="http://schemas.microsoft.com/office/drawing/2010/main"/>
                </a:ext>
              </a:extLst>
            </a:blip>
            <a:srcRect t="17405" r="27867" b="19327"/>
            <a:stretch/>
          </p:blipFill>
          <p:spPr>
            <a:xfrm>
              <a:off x="1886210" y="894228"/>
              <a:ext cx="353587" cy="65804"/>
            </a:xfrm>
            <a:prstGeom prst="rect">
              <a:avLst/>
            </a:prstGeom>
          </p:spPr>
        </p:pic>
      </p:grpSp>
      <p:grpSp>
        <p:nvGrpSpPr>
          <p:cNvPr id="34" name="Group 33">
            <a:extLst>
              <a:ext uri="{FF2B5EF4-FFF2-40B4-BE49-F238E27FC236}">
                <a16:creationId xmlns:a16="http://schemas.microsoft.com/office/drawing/2014/main" id="{C548A18C-44E5-CC48-9469-2CEC01705C01}"/>
              </a:ext>
            </a:extLst>
          </p:cNvPr>
          <p:cNvGrpSpPr/>
          <p:nvPr/>
        </p:nvGrpSpPr>
        <p:grpSpPr>
          <a:xfrm>
            <a:off x="156057" y="827897"/>
            <a:ext cx="1422399" cy="1111987"/>
            <a:chOff x="156057" y="827897"/>
            <a:chExt cx="1422399" cy="1111987"/>
          </a:xfrm>
        </p:grpSpPr>
        <p:cxnSp>
          <p:nvCxnSpPr>
            <p:cNvPr id="233" name="Straight Connector 232">
              <a:extLst>
                <a:ext uri="{FF2B5EF4-FFF2-40B4-BE49-F238E27FC236}">
                  <a16:creationId xmlns:a16="http://schemas.microsoft.com/office/drawing/2014/main" id="{ECD05177-CCC9-834A-8C77-BB3E5D72022F}"/>
                </a:ext>
              </a:extLst>
            </p:cNvPr>
            <p:cNvCxnSpPr>
              <a:cxnSpLocks/>
            </p:cNvCxnSpPr>
            <p:nvPr/>
          </p:nvCxnSpPr>
          <p:spPr>
            <a:xfrm>
              <a:off x="1555792" y="827897"/>
              <a:ext cx="0" cy="1101745"/>
            </a:xfrm>
            <a:prstGeom prst="line">
              <a:avLst/>
            </a:prstGeom>
            <a:ln w="57150">
              <a:solidFill>
                <a:srgbClr val="8DC63E"/>
              </a:solidFill>
            </a:ln>
            <a:effectLst>
              <a:outerShdw blurRad="50800" dist="38100" dir="10800000" algn="r" rotWithShape="0">
                <a:srgbClr val="8DC63E">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E7CCA2F1-32E3-7B48-A3C3-EB0E28824C39}"/>
                </a:ext>
              </a:extLst>
            </p:cNvPr>
            <p:cNvCxnSpPr>
              <a:cxnSpLocks/>
            </p:cNvCxnSpPr>
            <p:nvPr/>
          </p:nvCxnSpPr>
          <p:spPr>
            <a:xfrm flipH="1">
              <a:off x="162407" y="1929642"/>
              <a:ext cx="1416049" cy="0"/>
            </a:xfrm>
            <a:prstGeom prst="line">
              <a:avLst/>
            </a:prstGeom>
            <a:ln>
              <a:solidFill>
                <a:srgbClr val="8DC63E"/>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B9465767-F11E-8B43-935C-C7F502FC1B60}"/>
                </a:ext>
              </a:extLst>
            </p:cNvPr>
            <p:cNvCxnSpPr>
              <a:cxnSpLocks/>
            </p:cNvCxnSpPr>
            <p:nvPr/>
          </p:nvCxnSpPr>
          <p:spPr>
            <a:xfrm flipH="1">
              <a:off x="156057" y="829768"/>
              <a:ext cx="1419224" cy="0"/>
            </a:xfrm>
            <a:prstGeom prst="line">
              <a:avLst/>
            </a:prstGeom>
            <a:ln>
              <a:solidFill>
                <a:srgbClr val="8DC63E"/>
              </a:solidFill>
            </a:ln>
          </p:spPr>
          <p:style>
            <a:lnRef idx="1">
              <a:schemeClr val="accent1"/>
            </a:lnRef>
            <a:fillRef idx="0">
              <a:schemeClr val="accent1"/>
            </a:fillRef>
            <a:effectRef idx="0">
              <a:schemeClr val="accent1"/>
            </a:effectRef>
            <a:fontRef idx="minor">
              <a:schemeClr val="tx1"/>
            </a:fontRef>
          </p:style>
        </p:cxnSp>
        <p:sp>
          <p:nvSpPr>
            <p:cNvPr id="221" name="Rectangle 220">
              <a:extLst>
                <a:ext uri="{FF2B5EF4-FFF2-40B4-BE49-F238E27FC236}">
                  <a16:creationId xmlns:a16="http://schemas.microsoft.com/office/drawing/2014/main" id="{C6574639-C0DD-BB40-BA31-D921173718B1}"/>
                </a:ext>
              </a:extLst>
            </p:cNvPr>
            <p:cNvSpPr/>
            <p:nvPr/>
          </p:nvSpPr>
          <p:spPr>
            <a:xfrm>
              <a:off x="644343" y="843703"/>
              <a:ext cx="737263"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FINLAND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~15 GWh</a:t>
              </a:r>
            </a:p>
          </p:txBody>
        </p:sp>
        <p:sp>
          <p:nvSpPr>
            <p:cNvPr id="222" name="Rectangle 221">
              <a:extLst>
                <a:ext uri="{FF2B5EF4-FFF2-40B4-BE49-F238E27FC236}">
                  <a16:creationId xmlns:a16="http://schemas.microsoft.com/office/drawing/2014/main" id="{446474D9-1E8F-9B47-A35E-BB8DB4E776F6}"/>
                </a:ext>
              </a:extLst>
            </p:cNvPr>
            <p:cNvSpPr/>
            <p:nvPr/>
          </p:nvSpPr>
          <p:spPr>
            <a:xfrm>
              <a:off x="644344" y="1153589"/>
              <a:ext cx="536260"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FINLAND</a:t>
              </a:r>
            </a:p>
          </p:txBody>
        </p:sp>
        <p:sp>
          <p:nvSpPr>
            <p:cNvPr id="223" name="Rectangle 222">
              <a:extLst>
                <a:ext uri="{FF2B5EF4-FFF2-40B4-BE49-F238E27FC236}">
                  <a16:creationId xmlns:a16="http://schemas.microsoft.com/office/drawing/2014/main" id="{6755BE94-DD57-C043-BB51-97D57B1C1736}"/>
                </a:ext>
              </a:extLst>
            </p:cNvPr>
            <p:cNvSpPr/>
            <p:nvPr/>
          </p:nvSpPr>
          <p:spPr>
            <a:xfrm>
              <a:off x="644344" y="1463475"/>
              <a:ext cx="58315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a:t>
              </a:r>
            </a:p>
          </p:txBody>
        </p:sp>
        <p:sp>
          <p:nvSpPr>
            <p:cNvPr id="224" name="Rectangle 223">
              <a:extLst>
                <a:ext uri="{FF2B5EF4-FFF2-40B4-BE49-F238E27FC236}">
                  <a16:creationId xmlns:a16="http://schemas.microsoft.com/office/drawing/2014/main" id="{C72E4CD1-1305-1143-A3B9-F7E342C5A5E3}"/>
                </a:ext>
              </a:extLst>
            </p:cNvPr>
            <p:cNvSpPr/>
            <p:nvPr/>
          </p:nvSpPr>
          <p:spPr>
            <a:xfrm>
              <a:off x="644344" y="1773364"/>
              <a:ext cx="72456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HUNGARY</a:t>
              </a:r>
              <a:endPar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endParaRPr>
            </a:p>
          </p:txBody>
        </p:sp>
        <p:sp>
          <p:nvSpPr>
            <p:cNvPr id="235" name="Rectangle 234">
              <a:extLst>
                <a:ext uri="{FF2B5EF4-FFF2-40B4-BE49-F238E27FC236}">
                  <a16:creationId xmlns:a16="http://schemas.microsoft.com/office/drawing/2014/main" id="{F121DCA8-ACB8-8E4F-87C2-4622D89B43C2}"/>
                </a:ext>
              </a:extLst>
            </p:cNvPr>
            <p:cNvSpPr/>
            <p:nvPr/>
          </p:nvSpPr>
          <p:spPr>
            <a:xfrm>
              <a:off x="644344" y="998646"/>
              <a:ext cx="512814"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FINLAND</a:t>
              </a:r>
            </a:p>
          </p:txBody>
        </p:sp>
        <p:pic>
          <p:nvPicPr>
            <p:cNvPr id="211" name="Picture 1590" descr="Related image">
              <a:extLst>
                <a:ext uri="{FF2B5EF4-FFF2-40B4-BE49-F238E27FC236}">
                  <a16:creationId xmlns:a16="http://schemas.microsoft.com/office/drawing/2014/main" id="{BF900F82-1B02-224A-912E-BA5EB0761D86}"/>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287431" y="1187964"/>
              <a:ext cx="340500" cy="69605"/>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14">
              <a:extLst>
                <a:ext uri="{FF2B5EF4-FFF2-40B4-BE49-F238E27FC236}">
                  <a16:creationId xmlns:a16="http://schemas.microsoft.com/office/drawing/2014/main" id="{904909FD-0C12-6E48-BA2E-9BA9A882179C}"/>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287431" y="1313468"/>
              <a:ext cx="340500" cy="121830"/>
            </a:xfrm>
            <a:prstGeom prst="rect">
              <a:avLst/>
            </a:prstGeom>
          </p:spPr>
        </p:pic>
        <p:pic>
          <p:nvPicPr>
            <p:cNvPr id="216" name="Picture 215">
              <a:extLst>
                <a:ext uri="{FF2B5EF4-FFF2-40B4-BE49-F238E27FC236}">
                  <a16:creationId xmlns:a16="http://schemas.microsoft.com/office/drawing/2014/main" id="{D2DEDFA7-42E6-EC4B-8BF9-E44A77B046BA}"/>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305315" y="1640156"/>
              <a:ext cx="304731" cy="109032"/>
            </a:xfrm>
            <a:prstGeom prst="rect">
              <a:avLst/>
            </a:prstGeom>
          </p:spPr>
        </p:pic>
        <p:grpSp>
          <p:nvGrpSpPr>
            <p:cNvPr id="209" name="Group 208">
              <a:extLst>
                <a:ext uri="{FF2B5EF4-FFF2-40B4-BE49-F238E27FC236}">
                  <a16:creationId xmlns:a16="http://schemas.microsoft.com/office/drawing/2014/main" id="{67EE975D-7586-CF45-91A5-536B931485C7}"/>
                </a:ext>
              </a:extLst>
            </p:cNvPr>
            <p:cNvGrpSpPr/>
            <p:nvPr/>
          </p:nvGrpSpPr>
          <p:grpSpPr>
            <a:xfrm>
              <a:off x="317426" y="903737"/>
              <a:ext cx="293724" cy="66227"/>
              <a:chOff x="514215" y="6777868"/>
              <a:chExt cx="739429" cy="190671"/>
            </a:xfrm>
          </p:grpSpPr>
          <p:sp>
            <p:nvSpPr>
              <p:cNvPr id="330" name="Rectangle 329">
                <a:extLst>
                  <a:ext uri="{FF2B5EF4-FFF2-40B4-BE49-F238E27FC236}">
                    <a16:creationId xmlns:a16="http://schemas.microsoft.com/office/drawing/2014/main" id="{6FC735AC-143C-5A44-9756-E5D19C3377C3}"/>
                  </a:ext>
                </a:extLst>
              </p:cNvPr>
              <p:cNvSpPr/>
              <p:nvPr/>
            </p:nvSpPr>
            <p:spPr>
              <a:xfrm>
                <a:off x="514215" y="6777868"/>
                <a:ext cx="739429" cy="190671"/>
              </a:xfrm>
              <a:prstGeom prst="rect">
                <a:avLst/>
              </a:prstGeom>
              <a:solidFill>
                <a:srgbClr val="1D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6056" rtl="0" eaLnBrk="1" fontAlgn="auto" latinLnBrk="0" hangingPunct="1">
                  <a:lnSpc>
                    <a:spcPct val="100000"/>
                  </a:lnSpc>
                  <a:spcBef>
                    <a:spcPts val="0"/>
                  </a:spcBef>
                  <a:spcAft>
                    <a:spcPts val="0"/>
                  </a:spcAft>
                  <a:buClrTx/>
                  <a:buSzTx/>
                  <a:buFontTx/>
                  <a:buNone/>
                  <a:tabLst/>
                  <a:defRPr/>
                </a:pPr>
                <a:endParaRPr kumimoji="0" lang="en-US" sz="482"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31" name="Picture 330">
                <a:extLst>
                  <a:ext uri="{FF2B5EF4-FFF2-40B4-BE49-F238E27FC236}">
                    <a16:creationId xmlns:a16="http://schemas.microsoft.com/office/drawing/2014/main" id="{26D5AA06-1B33-8F48-9029-69F11D185203}"/>
                  </a:ext>
                </a:extLst>
              </p:cNvPr>
              <p:cNvPicPr>
                <a:picLocks noChangeAspect="1"/>
              </p:cNvPicPr>
              <p:nvPr/>
            </p:nvPicPr>
            <p:blipFill rotWithShape="1">
              <a:blip r:embed="rId64" cstate="screen">
                <a:extLst>
                  <a:ext uri="{28A0092B-C50C-407E-A947-70E740481C1C}">
                    <a14:useLocalDpi xmlns:a14="http://schemas.microsoft.com/office/drawing/2010/main"/>
                  </a:ext>
                </a:extLst>
              </a:blip>
              <a:srcRect/>
              <a:stretch/>
            </p:blipFill>
            <p:spPr>
              <a:xfrm>
                <a:off x="548782" y="6805275"/>
                <a:ext cx="657659" cy="134462"/>
              </a:xfrm>
              <a:prstGeom prst="rect">
                <a:avLst/>
              </a:prstGeom>
            </p:spPr>
          </p:pic>
        </p:grpSp>
        <p:pic>
          <p:nvPicPr>
            <p:cNvPr id="1026" name="Picture 2" descr="Products and distribution – Business overview – Nornickel Annual Report 2018">
              <a:extLst>
                <a:ext uri="{FF2B5EF4-FFF2-40B4-BE49-F238E27FC236}">
                  <a16:creationId xmlns:a16="http://schemas.microsoft.com/office/drawing/2014/main" id="{276E4AF4-F9AC-9248-9C84-33E9D336EB12}"/>
                </a:ext>
              </a:extLst>
            </p:cNvPr>
            <p:cNvPicPr>
              <a:picLocks noChangeAspect="1" noChangeArrowheads="1"/>
            </p:cNvPicPr>
            <p:nvPr/>
          </p:nvPicPr>
          <p:blipFill rotWithShape="1">
            <a:blip r:embed="rId65" cstate="screen">
              <a:extLst>
                <a:ext uri="{28A0092B-C50C-407E-A947-70E740481C1C}">
                  <a14:useLocalDpi xmlns:a14="http://schemas.microsoft.com/office/drawing/2010/main"/>
                </a:ext>
              </a:extLst>
            </a:blip>
            <a:srcRect/>
            <a:stretch/>
          </p:blipFill>
          <p:spPr bwMode="auto">
            <a:xfrm>
              <a:off x="303628" y="1046012"/>
              <a:ext cx="308105" cy="83924"/>
            </a:xfrm>
            <a:prstGeom prst="rect">
              <a:avLst/>
            </a:prstGeom>
            <a:noFill/>
            <a:extLst>
              <a:ext uri="{909E8E84-426E-40DD-AFC4-6F175D3DCCD1}">
                <a14:hiddenFill xmlns:a14="http://schemas.microsoft.com/office/drawing/2010/main">
                  <a:solidFill>
                    <a:srgbClr val="FFFFFF"/>
                  </a:solidFill>
                </a14:hiddenFill>
              </a:ext>
            </a:extLst>
          </p:spPr>
        </p:pic>
        <p:sp>
          <p:nvSpPr>
            <p:cNvPr id="255" name="Rectangle 254">
              <a:extLst>
                <a:ext uri="{FF2B5EF4-FFF2-40B4-BE49-F238E27FC236}">
                  <a16:creationId xmlns:a16="http://schemas.microsoft.com/office/drawing/2014/main" id="{8CE87D69-8316-9A42-AF12-F4EABD355C54}"/>
                </a:ext>
              </a:extLst>
            </p:cNvPr>
            <p:cNvSpPr/>
            <p:nvPr/>
          </p:nvSpPr>
          <p:spPr>
            <a:xfrm>
              <a:off x="644344" y="1308532"/>
              <a:ext cx="551891"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FINLAND</a:t>
              </a:r>
            </a:p>
          </p:txBody>
        </p:sp>
        <p:sp>
          <p:nvSpPr>
            <p:cNvPr id="533" name="Rectangle 532">
              <a:extLst>
                <a:ext uri="{FF2B5EF4-FFF2-40B4-BE49-F238E27FC236}">
                  <a16:creationId xmlns:a16="http://schemas.microsoft.com/office/drawing/2014/main" id="{EB4E084C-A106-2540-AD68-421298D624CD}"/>
                </a:ext>
              </a:extLst>
            </p:cNvPr>
            <p:cNvSpPr/>
            <p:nvPr/>
          </p:nvSpPr>
          <p:spPr>
            <a:xfrm>
              <a:off x="644344" y="1618418"/>
              <a:ext cx="72456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POLAND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~30 GWh</a:t>
              </a:r>
            </a:p>
          </p:txBody>
        </p:sp>
        <p:grpSp>
          <p:nvGrpSpPr>
            <p:cNvPr id="550" name="Group 549">
              <a:extLst>
                <a:ext uri="{FF2B5EF4-FFF2-40B4-BE49-F238E27FC236}">
                  <a16:creationId xmlns:a16="http://schemas.microsoft.com/office/drawing/2014/main" id="{9EC605B2-72AE-E649-80D3-E6756D1A6D4C}"/>
                </a:ext>
              </a:extLst>
            </p:cNvPr>
            <p:cNvGrpSpPr/>
            <p:nvPr/>
          </p:nvGrpSpPr>
          <p:grpSpPr>
            <a:xfrm>
              <a:off x="317426" y="1513337"/>
              <a:ext cx="293724" cy="66227"/>
              <a:chOff x="514215" y="6777868"/>
              <a:chExt cx="739429" cy="190671"/>
            </a:xfrm>
          </p:grpSpPr>
          <p:sp>
            <p:nvSpPr>
              <p:cNvPr id="551" name="Rectangle 550">
                <a:extLst>
                  <a:ext uri="{FF2B5EF4-FFF2-40B4-BE49-F238E27FC236}">
                    <a16:creationId xmlns:a16="http://schemas.microsoft.com/office/drawing/2014/main" id="{C222AF7A-ACF8-CB45-A277-25AFB6508570}"/>
                  </a:ext>
                </a:extLst>
              </p:cNvPr>
              <p:cNvSpPr/>
              <p:nvPr/>
            </p:nvSpPr>
            <p:spPr>
              <a:xfrm>
                <a:off x="514215" y="6777868"/>
                <a:ext cx="739429" cy="190671"/>
              </a:xfrm>
              <a:prstGeom prst="rect">
                <a:avLst/>
              </a:prstGeom>
              <a:solidFill>
                <a:srgbClr val="1D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6056" rtl="0" eaLnBrk="1" fontAlgn="auto" latinLnBrk="0" hangingPunct="1">
                  <a:lnSpc>
                    <a:spcPct val="100000"/>
                  </a:lnSpc>
                  <a:spcBef>
                    <a:spcPts val="0"/>
                  </a:spcBef>
                  <a:spcAft>
                    <a:spcPts val="0"/>
                  </a:spcAft>
                  <a:buClrTx/>
                  <a:buSzTx/>
                  <a:buFontTx/>
                  <a:buNone/>
                  <a:tabLst/>
                  <a:defRPr/>
                </a:pPr>
                <a:endParaRPr kumimoji="0" lang="en-US" sz="482"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52" name="Picture 551">
                <a:extLst>
                  <a:ext uri="{FF2B5EF4-FFF2-40B4-BE49-F238E27FC236}">
                    <a16:creationId xmlns:a16="http://schemas.microsoft.com/office/drawing/2014/main" id="{9B36A9C7-F911-6240-ABCC-6F781AE71FE3}"/>
                  </a:ext>
                </a:extLst>
              </p:cNvPr>
              <p:cNvPicPr>
                <a:picLocks noChangeAspect="1"/>
              </p:cNvPicPr>
              <p:nvPr/>
            </p:nvPicPr>
            <p:blipFill rotWithShape="1">
              <a:blip r:embed="rId64" cstate="screen">
                <a:extLst>
                  <a:ext uri="{28A0092B-C50C-407E-A947-70E740481C1C}">
                    <a14:useLocalDpi xmlns:a14="http://schemas.microsoft.com/office/drawing/2010/main"/>
                  </a:ext>
                </a:extLst>
              </a:blip>
              <a:srcRect/>
              <a:stretch/>
            </p:blipFill>
            <p:spPr>
              <a:xfrm>
                <a:off x="548782" y="6805275"/>
                <a:ext cx="657659" cy="134462"/>
              </a:xfrm>
              <a:prstGeom prst="rect">
                <a:avLst/>
              </a:prstGeom>
            </p:spPr>
          </p:pic>
        </p:grpSp>
        <p:pic>
          <p:nvPicPr>
            <p:cNvPr id="23" name="Picture 22">
              <a:extLst>
                <a:ext uri="{FF2B5EF4-FFF2-40B4-BE49-F238E27FC236}">
                  <a16:creationId xmlns:a16="http://schemas.microsoft.com/office/drawing/2014/main" id="{ED32DD98-E5F8-A245-B547-B2AF1A0E9888}"/>
                </a:ext>
              </a:extLst>
            </p:cNvPr>
            <p:cNvPicPr>
              <a:picLocks noChangeAspect="1"/>
            </p:cNvPicPr>
            <p:nvPr/>
          </p:nvPicPr>
          <p:blipFill>
            <a:blip r:embed="rId66"/>
            <a:stretch>
              <a:fillRect/>
            </a:stretch>
          </p:blipFill>
          <p:spPr>
            <a:xfrm>
              <a:off x="297591" y="1778656"/>
              <a:ext cx="305838" cy="135928"/>
            </a:xfrm>
            <a:prstGeom prst="rect">
              <a:avLst/>
            </a:prstGeom>
          </p:spPr>
        </p:pic>
      </p:grpSp>
      <p:grpSp>
        <p:nvGrpSpPr>
          <p:cNvPr id="30" name="Group 29">
            <a:extLst>
              <a:ext uri="{FF2B5EF4-FFF2-40B4-BE49-F238E27FC236}">
                <a16:creationId xmlns:a16="http://schemas.microsoft.com/office/drawing/2014/main" id="{47BB366D-F89E-724F-8F6C-E3FAFD7D4EAC}"/>
              </a:ext>
            </a:extLst>
          </p:cNvPr>
          <p:cNvGrpSpPr/>
          <p:nvPr/>
        </p:nvGrpSpPr>
        <p:grpSpPr>
          <a:xfrm>
            <a:off x="3151141" y="827897"/>
            <a:ext cx="1420859" cy="2013073"/>
            <a:chOff x="3151141" y="827897"/>
            <a:chExt cx="1420859" cy="2013073"/>
          </a:xfrm>
        </p:grpSpPr>
        <p:sp>
          <p:nvSpPr>
            <p:cNvPr id="250" name="Rectangle 249">
              <a:extLst>
                <a:ext uri="{FF2B5EF4-FFF2-40B4-BE49-F238E27FC236}">
                  <a16:creationId xmlns:a16="http://schemas.microsoft.com/office/drawing/2014/main" id="{0600BF27-2729-FF4E-BD5A-8C76407EE019}"/>
                </a:ext>
              </a:extLst>
            </p:cNvPr>
            <p:cNvSpPr/>
            <p:nvPr/>
          </p:nvSpPr>
          <p:spPr>
            <a:xfrm>
              <a:off x="3715372" y="2307614"/>
              <a:ext cx="78873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SWITZERLAND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10 GWh</a:t>
              </a:r>
            </a:p>
          </p:txBody>
        </p:sp>
        <p:pic>
          <p:nvPicPr>
            <p:cNvPr id="240" name="Picture 239">
              <a:extLst>
                <a:ext uri="{FF2B5EF4-FFF2-40B4-BE49-F238E27FC236}">
                  <a16:creationId xmlns:a16="http://schemas.microsoft.com/office/drawing/2014/main" id="{7150216A-6FC5-C94F-A65E-BB21CFADCC2B}"/>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3299228" y="2509051"/>
              <a:ext cx="425624" cy="70404"/>
            </a:xfrm>
            <a:prstGeom prst="rect">
              <a:avLst/>
            </a:prstGeom>
          </p:spPr>
        </p:pic>
        <p:sp>
          <p:nvSpPr>
            <p:cNvPr id="151" name="Rectangle 150">
              <a:extLst>
                <a:ext uri="{FF2B5EF4-FFF2-40B4-BE49-F238E27FC236}">
                  <a16:creationId xmlns:a16="http://schemas.microsoft.com/office/drawing/2014/main" id="{A23D4FCF-ED4D-CA45-833D-399C2D433B03}"/>
                </a:ext>
              </a:extLst>
            </p:cNvPr>
            <p:cNvSpPr/>
            <p:nvPr/>
          </p:nvSpPr>
          <p:spPr>
            <a:xfrm>
              <a:off x="3715372" y="1978788"/>
              <a:ext cx="676359"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SLOVAKIA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10 GWh</a:t>
              </a:r>
            </a:p>
          </p:txBody>
        </p:sp>
        <p:pic>
          <p:nvPicPr>
            <p:cNvPr id="153" name="Picture 152">
              <a:extLst>
                <a:ext uri="{FF2B5EF4-FFF2-40B4-BE49-F238E27FC236}">
                  <a16:creationId xmlns:a16="http://schemas.microsoft.com/office/drawing/2014/main" id="{8C8ADA52-D390-7B4B-895B-A4701C18A279}"/>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3341790" y="2035727"/>
              <a:ext cx="340499" cy="93288"/>
            </a:xfrm>
            <a:prstGeom prst="rect">
              <a:avLst/>
            </a:prstGeom>
          </p:spPr>
        </p:pic>
        <p:sp>
          <p:nvSpPr>
            <p:cNvPr id="311" name="Rectangle 310">
              <a:extLst>
                <a:ext uri="{FF2B5EF4-FFF2-40B4-BE49-F238E27FC236}">
                  <a16:creationId xmlns:a16="http://schemas.microsoft.com/office/drawing/2014/main" id="{3EB34F53-D0BA-CA46-970E-0AB6945DF95A}"/>
                </a:ext>
              </a:extLst>
            </p:cNvPr>
            <p:cNvSpPr/>
            <p:nvPr/>
          </p:nvSpPr>
          <p:spPr>
            <a:xfrm>
              <a:off x="3715372" y="1321136"/>
              <a:ext cx="658853"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ITALY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24 GWh</a:t>
              </a:r>
            </a:p>
          </p:txBody>
        </p:sp>
        <p:cxnSp>
          <p:nvCxnSpPr>
            <p:cNvPr id="265" name="Straight Connector 264">
              <a:extLst>
                <a:ext uri="{FF2B5EF4-FFF2-40B4-BE49-F238E27FC236}">
                  <a16:creationId xmlns:a16="http://schemas.microsoft.com/office/drawing/2014/main" id="{89A7A153-CCBF-3447-A043-71AD225FA32E}"/>
                </a:ext>
              </a:extLst>
            </p:cNvPr>
            <p:cNvCxnSpPr>
              <a:cxnSpLocks/>
            </p:cNvCxnSpPr>
            <p:nvPr/>
          </p:nvCxnSpPr>
          <p:spPr>
            <a:xfrm flipH="1">
              <a:off x="3206750" y="2832754"/>
              <a:ext cx="1311275" cy="0"/>
            </a:xfrm>
            <a:prstGeom prst="line">
              <a:avLst/>
            </a:prstGeom>
            <a:ln>
              <a:solidFill>
                <a:srgbClr val="31AAE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15A3898-47B6-B744-B2AF-FFEDA794F240}"/>
                </a:ext>
              </a:extLst>
            </p:cNvPr>
            <p:cNvCxnSpPr>
              <a:cxnSpLocks/>
            </p:cNvCxnSpPr>
            <p:nvPr/>
          </p:nvCxnSpPr>
          <p:spPr>
            <a:xfrm flipH="1">
              <a:off x="3222626" y="830036"/>
              <a:ext cx="1349374" cy="0"/>
            </a:xfrm>
            <a:prstGeom prst="line">
              <a:avLst/>
            </a:prstGeom>
            <a:ln>
              <a:solidFill>
                <a:srgbClr val="31AAE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3E758B8-B01E-3542-AD7D-2DFB2978670A}"/>
                </a:ext>
              </a:extLst>
            </p:cNvPr>
            <p:cNvCxnSpPr>
              <a:cxnSpLocks/>
            </p:cNvCxnSpPr>
            <p:nvPr/>
          </p:nvCxnSpPr>
          <p:spPr>
            <a:xfrm>
              <a:off x="4547640" y="830103"/>
              <a:ext cx="0" cy="2010867"/>
            </a:xfrm>
            <a:prstGeom prst="line">
              <a:avLst/>
            </a:prstGeom>
            <a:ln w="57150">
              <a:solidFill>
                <a:srgbClr val="31AAE1"/>
              </a:solidFill>
            </a:ln>
            <a:effectLst>
              <a:outerShdw blurRad="50800" dist="38100" dir="10800000" algn="r" rotWithShape="0">
                <a:srgbClr val="31AAE1">
                  <a:alpha val="40000"/>
                </a:srgbClr>
              </a:outerShdw>
            </a:effectLst>
          </p:spPr>
          <p:style>
            <a:lnRef idx="1">
              <a:schemeClr val="accent1"/>
            </a:lnRef>
            <a:fillRef idx="0">
              <a:schemeClr val="accent1"/>
            </a:fillRef>
            <a:effectRef idx="0">
              <a:schemeClr val="accent1"/>
            </a:effectRef>
            <a:fontRef idx="minor">
              <a:schemeClr val="tx1"/>
            </a:fontRef>
          </p:style>
        </p:cxnSp>
        <p:pic>
          <p:nvPicPr>
            <p:cNvPr id="312" name="Picture 2">
              <a:extLst>
                <a:ext uri="{FF2B5EF4-FFF2-40B4-BE49-F238E27FC236}">
                  <a16:creationId xmlns:a16="http://schemas.microsoft.com/office/drawing/2014/main" id="{D0B37510-2268-DE45-B993-AD2805891C19}"/>
                </a:ext>
              </a:extLst>
            </p:cNvPr>
            <p:cNvPicPr>
              <a:picLocks noChangeAspect="1" noChangeArrowheads="1"/>
            </p:cNvPicPr>
            <p:nvPr/>
          </p:nvPicPr>
          <p:blipFill rotWithShape="1">
            <a:blip r:embed="rId68" cstate="screen">
              <a:extLst>
                <a:ext uri="{28A0092B-C50C-407E-A947-70E740481C1C}">
                  <a14:useLocalDpi xmlns:a14="http://schemas.microsoft.com/office/drawing/2010/main"/>
                </a:ext>
              </a:extLst>
            </a:blip>
            <a:srcRect/>
            <a:stretch/>
          </p:blipFill>
          <p:spPr bwMode="auto">
            <a:xfrm>
              <a:off x="3373798" y="1695022"/>
              <a:ext cx="276484" cy="99348"/>
            </a:xfrm>
            <a:prstGeom prst="rect">
              <a:avLst/>
            </a:prstGeom>
            <a:noFill/>
            <a:extLst>
              <a:ext uri="{909E8E84-426E-40DD-AFC4-6F175D3DCCD1}">
                <a14:hiddenFill xmlns:a14="http://schemas.microsoft.com/office/drawing/2010/main">
                  <a:solidFill>
                    <a:srgbClr val="FFFFFF"/>
                  </a:solidFill>
                </a14:hiddenFill>
              </a:ext>
            </a:extLst>
          </p:spPr>
        </p:pic>
        <p:sp>
          <p:nvSpPr>
            <p:cNvPr id="176" name="Rectangle 175">
              <a:extLst>
                <a:ext uri="{FF2B5EF4-FFF2-40B4-BE49-F238E27FC236}">
                  <a16:creationId xmlns:a16="http://schemas.microsoft.com/office/drawing/2014/main" id="{AC0D176B-E78E-8843-89EA-6D74992CEFFE}"/>
                </a:ext>
              </a:extLst>
            </p:cNvPr>
            <p:cNvSpPr/>
            <p:nvPr/>
          </p:nvSpPr>
          <p:spPr>
            <a:xfrm>
              <a:off x="3715372" y="1814375"/>
              <a:ext cx="642887"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SERBIA</a:t>
              </a:r>
            </a:p>
          </p:txBody>
        </p:sp>
        <p:sp>
          <p:nvSpPr>
            <p:cNvPr id="300" name="Rectangle 299">
              <a:extLst>
                <a:ext uri="{FF2B5EF4-FFF2-40B4-BE49-F238E27FC236}">
                  <a16:creationId xmlns:a16="http://schemas.microsoft.com/office/drawing/2014/main" id="{BBC2EC1F-134C-9245-AC57-4ACBB259E5FA}"/>
                </a:ext>
              </a:extLst>
            </p:cNvPr>
            <p:cNvSpPr/>
            <p:nvPr/>
          </p:nvSpPr>
          <p:spPr>
            <a:xfrm>
              <a:off x="3715372" y="2143201"/>
              <a:ext cx="56986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SPAIN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3 GWh</a:t>
              </a:r>
            </a:p>
          </p:txBody>
        </p:sp>
        <p:sp>
          <p:nvSpPr>
            <p:cNvPr id="302" name="Rectangle 301">
              <a:extLst>
                <a:ext uri="{FF2B5EF4-FFF2-40B4-BE49-F238E27FC236}">
                  <a16:creationId xmlns:a16="http://schemas.microsoft.com/office/drawing/2014/main" id="{B818B0DA-EEE3-074A-A8F1-04CF42BC3E7A}"/>
                </a:ext>
              </a:extLst>
            </p:cNvPr>
            <p:cNvSpPr/>
            <p:nvPr/>
          </p:nvSpPr>
          <p:spPr>
            <a:xfrm>
              <a:off x="3715372" y="1485549"/>
              <a:ext cx="61433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ITALY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70 GWh</a:t>
              </a:r>
            </a:p>
          </p:txBody>
        </p:sp>
        <p:pic>
          <p:nvPicPr>
            <p:cNvPr id="14" name="Picture 13">
              <a:extLst>
                <a:ext uri="{FF2B5EF4-FFF2-40B4-BE49-F238E27FC236}">
                  <a16:creationId xmlns:a16="http://schemas.microsoft.com/office/drawing/2014/main" id="{03453D66-059A-CC4C-A5EF-6269F6D57BE7}"/>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3354556" y="2164098"/>
              <a:ext cx="314968" cy="101788"/>
            </a:xfrm>
            <a:prstGeom prst="rect">
              <a:avLst/>
            </a:prstGeom>
          </p:spPr>
        </p:pic>
        <p:pic>
          <p:nvPicPr>
            <p:cNvPr id="16" name="Picture 15">
              <a:extLst>
                <a:ext uri="{FF2B5EF4-FFF2-40B4-BE49-F238E27FC236}">
                  <a16:creationId xmlns:a16="http://schemas.microsoft.com/office/drawing/2014/main" id="{D080AD06-8CB9-5F46-8BD3-1A7A362D897A}"/>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3341809" y="1530803"/>
              <a:ext cx="340461" cy="65473"/>
            </a:xfrm>
            <a:prstGeom prst="rect">
              <a:avLst/>
            </a:prstGeom>
          </p:spPr>
        </p:pic>
        <p:sp>
          <p:nvSpPr>
            <p:cNvPr id="341" name="Rectangle 340">
              <a:extLst>
                <a:ext uri="{FF2B5EF4-FFF2-40B4-BE49-F238E27FC236}">
                  <a16:creationId xmlns:a16="http://schemas.microsoft.com/office/drawing/2014/main" id="{8F17A097-92C4-2442-89A4-2D6144407EDB}"/>
                </a:ext>
              </a:extLst>
            </p:cNvPr>
            <p:cNvSpPr/>
            <p:nvPr/>
          </p:nvSpPr>
          <p:spPr>
            <a:xfrm>
              <a:off x="3715372" y="2636438"/>
              <a:ext cx="674638"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TURKEY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50 GWh</a:t>
              </a:r>
            </a:p>
          </p:txBody>
        </p:sp>
        <p:sp>
          <p:nvSpPr>
            <p:cNvPr id="361" name="Rectangle 360">
              <a:extLst>
                <a:ext uri="{FF2B5EF4-FFF2-40B4-BE49-F238E27FC236}">
                  <a16:creationId xmlns:a16="http://schemas.microsoft.com/office/drawing/2014/main" id="{82380709-8D76-8249-92C1-E80A99A83F7F}"/>
                </a:ext>
              </a:extLst>
            </p:cNvPr>
            <p:cNvSpPr/>
            <p:nvPr/>
          </p:nvSpPr>
          <p:spPr>
            <a:xfrm>
              <a:off x="3715372" y="2472027"/>
              <a:ext cx="788732"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SWITZERLAND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1 GWh</a:t>
              </a:r>
            </a:p>
          </p:txBody>
        </p:sp>
        <p:pic>
          <p:nvPicPr>
            <p:cNvPr id="57" name="Picture 56">
              <a:extLst>
                <a:ext uri="{FF2B5EF4-FFF2-40B4-BE49-F238E27FC236}">
                  <a16:creationId xmlns:a16="http://schemas.microsoft.com/office/drawing/2014/main" id="{6DF92485-EB78-6341-AD7E-BBF2C4191271}"/>
                </a:ext>
              </a:extLst>
            </p:cNvPr>
            <p:cNvPicPr>
              <a:picLocks noChangeAspect="1"/>
            </p:cNvPicPr>
            <p:nvPr/>
          </p:nvPicPr>
          <p:blipFill>
            <a:blip r:embed="rId71"/>
            <a:stretch>
              <a:fillRect/>
            </a:stretch>
          </p:blipFill>
          <p:spPr>
            <a:xfrm>
              <a:off x="3388215" y="2337126"/>
              <a:ext cx="247650" cy="92344"/>
            </a:xfrm>
            <a:prstGeom prst="rect">
              <a:avLst/>
            </a:prstGeom>
          </p:spPr>
        </p:pic>
        <p:sp>
          <p:nvSpPr>
            <p:cNvPr id="394" name="Rectangle 393">
              <a:extLst>
                <a:ext uri="{FF2B5EF4-FFF2-40B4-BE49-F238E27FC236}">
                  <a16:creationId xmlns:a16="http://schemas.microsoft.com/office/drawing/2014/main" id="{C05F1F85-EE01-4A42-A929-373B117B8105}"/>
                </a:ext>
              </a:extLst>
            </p:cNvPr>
            <p:cNvSpPr/>
            <p:nvPr/>
          </p:nvSpPr>
          <p:spPr>
            <a:xfrm>
              <a:off x="3715372" y="1649962"/>
              <a:ext cx="61433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ITALY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2.5 GWh</a:t>
              </a:r>
            </a:p>
          </p:txBody>
        </p:sp>
        <p:pic>
          <p:nvPicPr>
            <p:cNvPr id="534" name="Graphic 533">
              <a:extLst>
                <a:ext uri="{FF2B5EF4-FFF2-40B4-BE49-F238E27FC236}">
                  <a16:creationId xmlns:a16="http://schemas.microsoft.com/office/drawing/2014/main" id="{737474F0-9660-B048-A577-E2FCD99DB92A}"/>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3430864" y="1837633"/>
              <a:ext cx="224872" cy="164612"/>
            </a:xfrm>
            <a:prstGeom prst="rect">
              <a:avLst/>
            </a:prstGeom>
          </p:spPr>
        </p:pic>
        <p:grpSp>
          <p:nvGrpSpPr>
            <p:cNvPr id="12" name="Group 11">
              <a:extLst>
                <a:ext uri="{FF2B5EF4-FFF2-40B4-BE49-F238E27FC236}">
                  <a16:creationId xmlns:a16="http://schemas.microsoft.com/office/drawing/2014/main" id="{F1642170-FC3B-3448-8C91-6461D6AD3EF2}"/>
                </a:ext>
              </a:extLst>
            </p:cNvPr>
            <p:cNvGrpSpPr/>
            <p:nvPr/>
          </p:nvGrpSpPr>
          <p:grpSpPr>
            <a:xfrm>
              <a:off x="3222626" y="1344280"/>
              <a:ext cx="574055" cy="103556"/>
              <a:chOff x="3222626" y="1528341"/>
              <a:chExt cx="574055" cy="103556"/>
            </a:xfrm>
          </p:grpSpPr>
          <p:pic>
            <p:nvPicPr>
              <p:cNvPr id="396" name="Picture 395">
                <a:extLst>
                  <a:ext uri="{FF2B5EF4-FFF2-40B4-BE49-F238E27FC236}">
                    <a16:creationId xmlns:a16="http://schemas.microsoft.com/office/drawing/2014/main" id="{51DDD1CB-49A0-E644-A7F2-235381A9B991}"/>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3222626" y="1544635"/>
                <a:ext cx="246259" cy="74727"/>
              </a:xfrm>
              <a:prstGeom prst="rect">
                <a:avLst/>
              </a:prstGeom>
            </p:spPr>
          </p:pic>
          <p:pic>
            <p:nvPicPr>
              <p:cNvPr id="4" name="Picture 3">
                <a:extLst>
                  <a:ext uri="{FF2B5EF4-FFF2-40B4-BE49-F238E27FC236}">
                    <a16:creationId xmlns:a16="http://schemas.microsoft.com/office/drawing/2014/main" id="{2A8C0467-4F58-B449-AA6A-0726F7380062}"/>
                  </a:ext>
                </a:extLst>
              </p:cNvPr>
              <p:cNvPicPr>
                <a:picLocks noChangeAspect="1"/>
              </p:cNvPicPr>
              <p:nvPr/>
            </p:nvPicPr>
            <p:blipFill>
              <a:blip r:embed="rId39"/>
              <a:stretch>
                <a:fillRect/>
              </a:stretch>
            </p:blipFill>
            <p:spPr>
              <a:xfrm>
                <a:off x="3460649" y="1528341"/>
                <a:ext cx="336032" cy="103556"/>
              </a:xfrm>
              <a:prstGeom prst="rect">
                <a:avLst/>
              </a:prstGeom>
            </p:spPr>
          </p:pic>
        </p:grpSp>
        <p:pic>
          <p:nvPicPr>
            <p:cNvPr id="339" name="Graphic 338">
              <a:extLst>
                <a:ext uri="{FF2B5EF4-FFF2-40B4-BE49-F238E27FC236}">
                  <a16:creationId xmlns:a16="http://schemas.microsoft.com/office/drawing/2014/main" id="{23D3DB59-CB48-C940-83B6-615AB2028B37}"/>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3471804" y="868644"/>
              <a:ext cx="106643" cy="106643"/>
            </a:xfrm>
            <a:prstGeom prst="rect">
              <a:avLst/>
            </a:prstGeom>
          </p:spPr>
        </p:pic>
        <p:sp>
          <p:nvSpPr>
            <p:cNvPr id="346" name="Rectangle 345">
              <a:extLst>
                <a:ext uri="{FF2B5EF4-FFF2-40B4-BE49-F238E27FC236}">
                  <a16:creationId xmlns:a16="http://schemas.microsoft.com/office/drawing/2014/main" id="{A57B1B60-1BA1-8D41-B3BA-0DB5C9B7C03C}"/>
                </a:ext>
              </a:extLst>
            </p:cNvPr>
            <p:cNvSpPr/>
            <p:nvPr/>
          </p:nvSpPr>
          <p:spPr>
            <a:xfrm>
              <a:off x="3708247" y="827897"/>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40 GWh</a:t>
              </a:r>
            </a:p>
          </p:txBody>
        </p:sp>
        <p:sp>
          <p:nvSpPr>
            <p:cNvPr id="347" name="Rectangle 346">
              <a:extLst>
                <a:ext uri="{FF2B5EF4-FFF2-40B4-BE49-F238E27FC236}">
                  <a16:creationId xmlns:a16="http://schemas.microsoft.com/office/drawing/2014/main" id="{59389682-008F-D54A-AC3D-F092DADF2A1B}"/>
                </a:ext>
              </a:extLst>
            </p:cNvPr>
            <p:cNvSpPr/>
            <p:nvPr/>
          </p:nvSpPr>
          <p:spPr>
            <a:xfrm>
              <a:off x="3708247" y="992310"/>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40 GWh</a:t>
              </a:r>
            </a:p>
          </p:txBody>
        </p:sp>
        <p:sp>
          <p:nvSpPr>
            <p:cNvPr id="351" name="Rectangle 350">
              <a:extLst>
                <a:ext uri="{FF2B5EF4-FFF2-40B4-BE49-F238E27FC236}">
                  <a16:creationId xmlns:a16="http://schemas.microsoft.com/office/drawing/2014/main" id="{C37C2787-A9F0-A844-A723-AF824011AF39}"/>
                </a:ext>
              </a:extLst>
            </p:cNvPr>
            <p:cNvSpPr/>
            <p:nvPr/>
          </p:nvSpPr>
          <p:spPr>
            <a:xfrm>
              <a:off x="3708247" y="1156723"/>
              <a:ext cx="789376" cy="166520"/>
            </a:xfrm>
            <a:prstGeom prst="rect">
              <a:avLst/>
            </a:prstGeom>
          </p:spPr>
          <p:txBody>
            <a:bodyPr wrap="square">
              <a:spAutoFit/>
            </a:bodyPr>
            <a:lstStyle/>
            <a:p>
              <a:pPr marL="244922" marR="0" lvl="0" indent="-238969" algn="l" defTabSz="576056" rtl="0" eaLnBrk="1" fontAlgn="auto" latinLnBrk="0" hangingPunct="1">
                <a:lnSpc>
                  <a:spcPct val="100000"/>
                </a:lnSpc>
                <a:spcBef>
                  <a:spcPts val="0"/>
                </a:spcBef>
                <a:spcAft>
                  <a:spcPts val="0"/>
                </a:spcAft>
                <a:buClrTx/>
                <a:buSzTx/>
                <a:buFontTx/>
                <a:buNone/>
                <a:tabLst>
                  <a:tab pos="824911" algn="l"/>
                </a:tabLst>
                <a:defRPr/>
              </a:pPr>
              <a:r>
                <a:rPr kumimoji="0" lang="en-US" sz="482" b="1"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GERMANY   </a:t>
              </a:r>
              <a:r>
                <a:rPr kumimoji="0" lang="en-US" sz="482"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24 GWh</a:t>
              </a:r>
            </a:p>
          </p:txBody>
        </p:sp>
        <p:pic>
          <p:nvPicPr>
            <p:cNvPr id="353" name="Graphic 352">
              <a:extLst>
                <a:ext uri="{FF2B5EF4-FFF2-40B4-BE49-F238E27FC236}">
                  <a16:creationId xmlns:a16="http://schemas.microsoft.com/office/drawing/2014/main" id="{CA89B136-4D6C-4849-B22A-5DE3AD1C1CE6}"/>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3471804" y="1010390"/>
              <a:ext cx="106643" cy="106643"/>
            </a:xfrm>
            <a:prstGeom prst="rect">
              <a:avLst/>
            </a:prstGeom>
          </p:spPr>
        </p:pic>
        <p:pic>
          <p:nvPicPr>
            <p:cNvPr id="407" name="Graphic 406">
              <a:extLst>
                <a:ext uri="{FF2B5EF4-FFF2-40B4-BE49-F238E27FC236}">
                  <a16:creationId xmlns:a16="http://schemas.microsoft.com/office/drawing/2014/main" id="{E7FC4121-12DA-844E-8663-CBA2D7C61C9B}"/>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3471804" y="1159615"/>
              <a:ext cx="106643" cy="106643"/>
            </a:xfrm>
            <a:prstGeom prst="rect">
              <a:avLst/>
            </a:prstGeom>
          </p:spPr>
        </p:pic>
        <p:pic>
          <p:nvPicPr>
            <p:cNvPr id="555" name="Picture 554">
              <a:extLst>
                <a:ext uri="{FF2B5EF4-FFF2-40B4-BE49-F238E27FC236}">
                  <a16:creationId xmlns:a16="http://schemas.microsoft.com/office/drawing/2014/main" id="{34A304E9-00E4-4B40-ABC1-27F9575FABA8}"/>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520228" y="2636037"/>
              <a:ext cx="260107" cy="137889"/>
            </a:xfrm>
            <a:prstGeom prst="rect">
              <a:avLst/>
            </a:prstGeom>
          </p:spPr>
        </p:pic>
        <p:pic>
          <p:nvPicPr>
            <p:cNvPr id="29" name="Graphic 28">
              <a:extLst>
                <a:ext uri="{FF2B5EF4-FFF2-40B4-BE49-F238E27FC236}">
                  <a16:creationId xmlns:a16="http://schemas.microsoft.com/office/drawing/2014/main" id="{8A3BD9E0-8494-A747-BA25-79E4AE90B8D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3151141" y="2665847"/>
              <a:ext cx="360898" cy="88024"/>
            </a:xfrm>
            <a:prstGeom prst="rect">
              <a:avLst/>
            </a:prstGeom>
          </p:spPr>
        </p:pic>
      </p:grpSp>
      <p:grpSp>
        <p:nvGrpSpPr>
          <p:cNvPr id="325" name="Group 324">
            <a:extLst>
              <a:ext uri="{FF2B5EF4-FFF2-40B4-BE49-F238E27FC236}">
                <a16:creationId xmlns:a16="http://schemas.microsoft.com/office/drawing/2014/main" id="{59CF2C71-422A-B947-9903-33017D4EC724}"/>
              </a:ext>
            </a:extLst>
          </p:cNvPr>
          <p:cNvGrpSpPr/>
          <p:nvPr/>
        </p:nvGrpSpPr>
        <p:grpSpPr>
          <a:xfrm>
            <a:off x="6860951" y="1101725"/>
            <a:ext cx="1187787" cy="1938951"/>
            <a:chOff x="1095494" y="1545630"/>
            <a:chExt cx="1187787" cy="1938951"/>
          </a:xfrm>
        </p:grpSpPr>
        <p:sp>
          <p:nvSpPr>
            <p:cNvPr id="328" name="Freeform 327">
              <a:extLst>
                <a:ext uri="{FF2B5EF4-FFF2-40B4-BE49-F238E27FC236}">
                  <a16:creationId xmlns:a16="http://schemas.microsoft.com/office/drawing/2014/main" id="{003BD61C-2856-7542-807F-11001175C5AF}"/>
                </a:ext>
              </a:extLst>
            </p:cNvPr>
            <p:cNvSpPr/>
            <p:nvPr/>
          </p:nvSpPr>
          <p:spPr>
            <a:xfrm flipV="1">
              <a:off x="1475269" y="1876425"/>
              <a:ext cx="808012" cy="1608156"/>
            </a:xfrm>
            <a:custGeom>
              <a:avLst/>
              <a:gdLst>
                <a:gd name="connsiteX0" fmla="*/ 0 w 1094509"/>
                <a:gd name="connsiteY0" fmla="*/ 1205346 h 1219200"/>
                <a:gd name="connsiteX1" fmla="*/ 1094509 w 1094509"/>
                <a:gd name="connsiteY1" fmla="*/ 0 h 1219200"/>
                <a:gd name="connsiteX2" fmla="*/ 180109 w 1094509"/>
                <a:gd name="connsiteY2" fmla="*/ 1219200 h 1219200"/>
                <a:gd name="connsiteX3" fmla="*/ 0 w 1094509"/>
                <a:gd name="connsiteY3" fmla="*/ 1205346 h 1219200"/>
                <a:gd name="connsiteX0" fmla="*/ 0 w 1094509"/>
                <a:gd name="connsiteY0" fmla="*/ 1205346 h 1205346"/>
                <a:gd name="connsiteX1" fmla="*/ 1094509 w 1094509"/>
                <a:gd name="connsiteY1" fmla="*/ 0 h 1205346"/>
                <a:gd name="connsiteX2" fmla="*/ 139570 w 1094509"/>
                <a:gd name="connsiteY2" fmla="*/ 1185249 h 1205346"/>
                <a:gd name="connsiteX3" fmla="*/ 0 w 1094509"/>
                <a:gd name="connsiteY3" fmla="*/ 1205346 h 1205346"/>
              </a:gdLst>
              <a:ahLst/>
              <a:cxnLst>
                <a:cxn ang="0">
                  <a:pos x="connsiteX0" y="connsiteY0"/>
                </a:cxn>
                <a:cxn ang="0">
                  <a:pos x="connsiteX1" y="connsiteY1"/>
                </a:cxn>
                <a:cxn ang="0">
                  <a:pos x="connsiteX2" y="connsiteY2"/>
                </a:cxn>
                <a:cxn ang="0">
                  <a:pos x="connsiteX3" y="connsiteY3"/>
                </a:cxn>
              </a:cxnLst>
              <a:rect l="l" t="t" r="r" b="b"/>
              <a:pathLst>
                <a:path w="1094509" h="1205346">
                  <a:moveTo>
                    <a:pt x="0" y="1205346"/>
                  </a:moveTo>
                  <a:lnTo>
                    <a:pt x="1094509" y="0"/>
                  </a:lnTo>
                  <a:lnTo>
                    <a:pt x="139570" y="1185249"/>
                  </a:lnTo>
                  <a:lnTo>
                    <a:pt x="0" y="1205346"/>
                  </a:lnTo>
                  <a:close/>
                </a:path>
              </a:pathLst>
            </a:custGeom>
            <a:solidFill>
              <a:srgbClr val="19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605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0" name="TextBox 339">
              <a:extLst>
                <a:ext uri="{FF2B5EF4-FFF2-40B4-BE49-F238E27FC236}">
                  <a16:creationId xmlns:a16="http://schemas.microsoft.com/office/drawing/2014/main" id="{61FADE6E-3C9A-CB4D-94F0-1ACA82D97EC0}"/>
                </a:ext>
              </a:extLst>
            </p:cNvPr>
            <p:cNvSpPr txBox="1"/>
            <p:nvPr/>
          </p:nvSpPr>
          <p:spPr>
            <a:xfrm>
              <a:off x="1095494" y="1545630"/>
              <a:ext cx="807588" cy="400110"/>
            </a:xfrm>
            <a:prstGeom prst="rect">
              <a:avLst/>
            </a:prstGeom>
            <a:solidFill>
              <a:schemeClr val="bg1"/>
            </a:solidFill>
            <a:ln>
              <a:solidFill>
                <a:schemeClr val="tx2"/>
              </a:solidFill>
            </a:ln>
          </p:spPr>
          <p:txBody>
            <a:bodyPr wrap="square" anchor="ctr">
              <a:spAutoFit/>
            </a:bodyPr>
            <a:lstStyle/>
            <a:p>
              <a:pPr marL="0" marR="0" lvl="0" indent="0" algn="ctr" defTabSz="685740" rtl="0" eaLnBrk="1" fontAlgn="auto" latinLnBrk="0" hangingPunct="1">
                <a:lnSpc>
                  <a:spcPts val="800"/>
                </a:lnSpc>
                <a:spcBef>
                  <a:spcPts val="0"/>
                </a:spcBef>
                <a:spcAft>
                  <a:spcPts val="0"/>
                </a:spcAft>
                <a:buClrTx/>
                <a:buSzTx/>
                <a:buFontTx/>
                <a:buNone/>
                <a:tabLst/>
                <a:defRPr/>
              </a:pPr>
              <a:r>
                <a:rPr kumimoji="0" lang="en-US" sz="800" i="0" u="none" strike="noStrike" kern="1200" cap="none" spc="0" normalizeH="0" baseline="0" noProof="0">
                  <a:ln>
                    <a:noFill/>
                  </a:ln>
                  <a:solidFill>
                    <a:srgbClr val="196787"/>
                  </a:solidFill>
                  <a:effectLst/>
                  <a:uLnTx/>
                  <a:uFillTx/>
                  <a:latin typeface="+mj-lt"/>
                  <a:ea typeface="Montserrat" charset="0"/>
                  <a:cs typeface="Montserrat" charset="0"/>
                </a:rPr>
                <a:t>CHVALETICE</a:t>
              </a:r>
              <a:br>
                <a:rPr kumimoji="0" lang="en-US" sz="800" i="0" u="none" strike="noStrike" kern="1200" cap="none" spc="0" normalizeH="0" baseline="0" noProof="0">
                  <a:ln>
                    <a:noFill/>
                  </a:ln>
                  <a:solidFill>
                    <a:srgbClr val="196787"/>
                  </a:solidFill>
                  <a:effectLst/>
                  <a:uLnTx/>
                  <a:uFillTx/>
                  <a:latin typeface="+mj-lt"/>
                  <a:ea typeface="Montserrat" charset="0"/>
                  <a:cs typeface="Montserrat" charset="0"/>
                </a:rPr>
              </a:br>
              <a:r>
                <a:rPr kumimoji="0" lang="en-US" sz="800" i="0" u="none" strike="noStrike" kern="1200" cap="none" spc="0" normalizeH="0" baseline="0" noProof="0">
                  <a:ln>
                    <a:noFill/>
                  </a:ln>
                  <a:solidFill>
                    <a:srgbClr val="196787"/>
                  </a:solidFill>
                  <a:effectLst/>
                  <a:uLnTx/>
                  <a:uFillTx/>
                  <a:latin typeface="+mj-lt"/>
                  <a:ea typeface="Montserrat" charset="0"/>
                  <a:cs typeface="Montserrat" charset="0"/>
                </a:rPr>
                <a:t>MANGANESE</a:t>
              </a:r>
              <a:br>
                <a:rPr kumimoji="0" lang="en-US" sz="800" i="0" u="none" strike="noStrike" kern="1200" cap="none" spc="0" normalizeH="0" baseline="0" noProof="0">
                  <a:ln>
                    <a:noFill/>
                  </a:ln>
                  <a:solidFill>
                    <a:srgbClr val="196787"/>
                  </a:solidFill>
                  <a:effectLst/>
                  <a:uLnTx/>
                  <a:uFillTx/>
                  <a:latin typeface="+mj-lt"/>
                  <a:ea typeface="Montserrat" charset="0"/>
                  <a:cs typeface="Montserrat" charset="0"/>
                </a:rPr>
              </a:br>
              <a:r>
                <a:rPr kumimoji="0" lang="en-US" sz="800" i="0" u="none" strike="noStrike" kern="1200" cap="none" spc="0" normalizeH="0" baseline="0" noProof="0">
                  <a:ln>
                    <a:noFill/>
                  </a:ln>
                  <a:solidFill>
                    <a:srgbClr val="196787"/>
                  </a:solidFill>
                  <a:effectLst/>
                  <a:uLnTx/>
                  <a:uFillTx/>
                  <a:latin typeface="+mj-lt"/>
                  <a:ea typeface="Montserrat" charset="0"/>
                  <a:cs typeface="Montserrat" charset="0"/>
                </a:rPr>
                <a:t>PROJECT</a:t>
              </a:r>
              <a:endParaRPr kumimoji="0" lang="en-CA" sz="800" i="0" u="none" strike="noStrike" kern="1200" cap="none" spc="0" normalizeH="0" baseline="0" noProof="0">
                <a:ln>
                  <a:noFill/>
                </a:ln>
                <a:solidFill>
                  <a:srgbClr val="196787"/>
                </a:solidFill>
                <a:effectLst/>
                <a:uLnTx/>
                <a:uFillTx/>
                <a:latin typeface="+mj-lt"/>
                <a:ea typeface="Montserrat" charset="0"/>
                <a:cs typeface="Montserrat" charset="0"/>
              </a:endParaRPr>
            </a:p>
          </p:txBody>
        </p:sp>
      </p:grpSp>
      <p:cxnSp>
        <p:nvCxnSpPr>
          <p:cNvPr id="359" name="Straight Connector 358">
            <a:extLst>
              <a:ext uri="{FF2B5EF4-FFF2-40B4-BE49-F238E27FC236}">
                <a16:creationId xmlns:a16="http://schemas.microsoft.com/office/drawing/2014/main" id="{A9B5A06E-8CE0-3A45-B5C9-5905AD6D9555}"/>
              </a:ext>
            </a:extLst>
          </p:cNvPr>
          <p:cNvCxnSpPr>
            <a:cxnSpLocks/>
          </p:cNvCxnSpPr>
          <p:nvPr/>
        </p:nvCxnSpPr>
        <p:spPr>
          <a:xfrm>
            <a:off x="806925" y="704088"/>
            <a:ext cx="832104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695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15000"/>
          </a:schemeClr>
        </a:solidFill>
        <a:effectLst/>
      </p:bgPr>
    </p:bg>
    <p:spTree>
      <p:nvGrpSpPr>
        <p:cNvPr id="1" name=""/>
        <p:cNvGrpSpPr/>
        <p:nvPr/>
      </p:nvGrpSpPr>
      <p:grpSpPr>
        <a:xfrm>
          <a:off x="0" y="0"/>
          <a:ext cx="0" cy="0"/>
          <a:chOff x="0" y="0"/>
          <a:chExt cx="0" cy="0"/>
        </a:xfrm>
      </p:grpSpPr>
      <p:sp>
        <p:nvSpPr>
          <p:cNvPr id="7" name="object 7"/>
          <p:cNvSpPr/>
          <p:nvPr/>
        </p:nvSpPr>
        <p:spPr>
          <a:xfrm>
            <a:off x="1143408" y="408"/>
            <a:ext cx="489857" cy="0"/>
          </a:xfrm>
          <a:custGeom>
            <a:avLst/>
            <a:gdLst/>
            <a:ahLst/>
            <a:cxnLst/>
            <a:rect l="l" t="t" r="r" b="b"/>
            <a:pathLst>
              <a:path w="914400">
                <a:moveTo>
                  <a:pt x="0" y="0"/>
                </a:moveTo>
                <a:lnTo>
                  <a:pt x="914400" y="0"/>
                </a:lnTo>
              </a:path>
            </a:pathLst>
          </a:custGeom>
          <a:ln w="3175">
            <a:solidFill>
              <a:srgbClr val="FAFFFF"/>
            </a:solidFill>
          </a:ln>
        </p:spPr>
        <p:txBody>
          <a:bodyPr wrap="square" lIns="0" tIns="0" rIns="0" bIns="0" rtlCol="0"/>
          <a:lstStyle/>
          <a:p>
            <a:pPr defTabSz="576051">
              <a:defRPr/>
            </a:pPr>
            <a:endParaRPr sz="723">
              <a:solidFill>
                <a:prstClr val="black"/>
              </a:solidFill>
              <a:latin typeface="Calibri" panose="020F0502020204030204"/>
            </a:endParaRPr>
          </a:p>
        </p:txBody>
      </p:sp>
      <p:sp>
        <p:nvSpPr>
          <p:cNvPr id="9" name="object 9"/>
          <p:cNvSpPr txBox="1">
            <a:spLocks noGrp="1"/>
          </p:cNvSpPr>
          <p:nvPr>
            <p:ph type="title"/>
          </p:nvPr>
        </p:nvSpPr>
        <p:spPr/>
        <p:txBody>
          <a:bodyPr/>
          <a:lstStyle/>
          <a:p>
            <a:r>
              <a:rPr lang="en-CA"/>
              <a:t>Compliance Statements</a:t>
            </a:r>
            <a:endParaRPr lang="en-CA">
              <a:solidFill>
                <a:srgbClr val="FF0000"/>
              </a:solidFill>
            </a:endParaRPr>
          </a:p>
        </p:txBody>
      </p:sp>
      <p:sp>
        <p:nvSpPr>
          <p:cNvPr id="15" name="object 15"/>
          <p:cNvSpPr txBox="1">
            <a:spLocks noGrp="1"/>
          </p:cNvSpPr>
          <p:nvPr>
            <p:ph type="sldNum" sz="quarter" idx="12"/>
          </p:nvPr>
        </p:nvSpPr>
        <p:spPr/>
        <p:txBody>
          <a:bodyPr/>
          <a:lstStyle/>
          <a:p>
            <a:pPr defTabSz="576051">
              <a:defRPr/>
            </a:pPr>
            <a:fld id="{81D60167-4931-47E6-BA6A-407CBD079E47}" type="slidenum">
              <a:rPr lang="en-CA" dirty="0">
                <a:solidFill>
                  <a:prstClr val="white"/>
                </a:solidFill>
              </a:rPr>
              <a:pPr defTabSz="576051">
                <a:defRPr/>
              </a:pPr>
              <a:t>33</a:t>
            </a:fld>
            <a:endParaRPr lang="en-CA">
              <a:solidFill>
                <a:prstClr val="white"/>
              </a:solidFill>
            </a:endParaRPr>
          </a:p>
        </p:txBody>
      </p:sp>
      <p:sp>
        <p:nvSpPr>
          <p:cNvPr id="10" name="object 10"/>
          <p:cNvSpPr txBox="1"/>
          <p:nvPr/>
        </p:nvSpPr>
        <p:spPr>
          <a:xfrm>
            <a:off x="762000" y="767402"/>
            <a:ext cx="8115300" cy="4012391"/>
          </a:xfrm>
          <a:prstGeom prst="rect">
            <a:avLst/>
          </a:prstGeom>
        </p:spPr>
        <p:txBody>
          <a:bodyPr vert="horz" wrap="square" lIns="0" tIns="6804" rIns="0" bIns="0" rtlCol="0">
            <a:spAutoFit/>
          </a:bodyPr>
          <a:lstStyle/>
          <a:p>
            <a:pPr marL="6803" algn="just" defTabSz="576051">
              <a:spcBef>
                <a:spcPts val="54"/>
              </a:spcBef>
              <a:defRPr/>
            </a:pPr>
            <a:r>
              <a:rPr sz="1100" spc="-5">
                <a:solidFill>
                  <a:schemeClr val="tx2"/>
                </a:solidFill>
                <a:latin typeface="+mj-lt"/>
                <a:cs typeface="Source Sans Pro"/>
              </a:rPr>
              <a:t>Competent </a:t>
            </a:r>
            <a:r>
              <a:rPr sz="1100" spc="-3">
                <a:solidFill>
                  <a:schemeClr val="tx2"/>
                </a:solidFill>
                <a:latin typeface="+mj-lt"/>
                <a:cs typeface="Source Sans Pro"/>
              </a:rPr>
              <a:t>and Qualified Persons</a:t>
            </a:r>
            <a:r>
              <a:rPr sz="1100" spc="-5">
                <a:solidFill>
                  <a:schemeClr val="tx2"/>
                </a:solidFill>
                <a:latin typeface="+mj-lt"/>
                <a:cs typeface="Source Sans Pro"/>
              </a:rPr>
              <a:t> </a:t>
            </a:r>
            <a:r>
              <a:rPr sz="1100" spc="-8">
                <a:solidFill>
                  <a:schemeClr val="tx2"/>
                </a:solidFill>
                <a:latin typeface="+mj-lt"/>
                <a:cs typeface="Source Sans Pro"/>
              </a:rPr>
              <a:t>Statement</a:t>
            </a:r>
            <a:endParaRPr sz="1100">
              <a:solidFill>
                <a:schemeClr val="tx2"/>
              </a:solidFill>
              <a:latin typeface="+mj-lt"/>
              <a:cs typeface="Source Sans Pro"/>
            </a:endParaRPr>
          </a:p>
          <a:p>
            <a:pPr marL="6803" marR="4082" algn="just" defTabSz="576051">
              <a:lnSpc>
                <a:spcPct val="100499"/>
              </a:lnSpc>
              <a:defRPr/>
            </a:pPr>
            <a:r>
              <a:rPr sz="700" spc="-3">
                <a:solidFill>
                  <a:prstClr val="black"/>
                </a:solidFill>
                <a:cs typeface="Source Sans Pro"/>
              </a:rPr>
              <a:t>All production targets </a:t>
            </a:r>
            <a:r>
              <a:rPr sz="700">
                <a:solidFill>
                  <a:prstClr val="black"/>
                </a:solidFill>
                <a:cs typeface="Source Sans Pro"/>
              </a:rPr>
              <a:t>for the </a:t>
            </a:r>
            <a:r>
              <a:rPr sz="700" spc="-3" err="1">
                <a:solidFill>
                  <a:prstClr val="black"/>
                </a:solidFill>
                <a:cs typeface="Source Sans Pro"/>
              </a:rPr>
              <a:t>Chvaletice</a:t>
            </a:r>
            <a:r>
              <a:rPr sz="700" spc="-3">
                <a:solidFill>
                  <a:prstClr val="black"/>
                </a:solidFill>
                <a:cs typeface="Source Sans Pro"/>
              </a:rPr>
              <a:t> Manganese </a:t>
            </a:r>
            <a:r>
              <a:rPr sz="700">
                <a:solidFill>
                  <a:prstClr val="black"/>
                </a:solidFill>
                <a:cs typeface="Source Sans Pro"/>
              </a:rPr>
              <a:t>Project referred </a:t>
            </a:r>
            <a:r>
              <a:rPr sz="700" spc="-3">
                <a:solidFill>
                  <a:prstClr val="black"/>
                </a:solidFill>
                <a:cs typeface="Source Sans Pro"/>
              </a:rPr>
              <a:t>to </a:t>
            </a:r>
            <a:r>
              <a:rPr sz="700">
                <a:solidFill>
                  <a:prstClr val="black"/>
                </a:solidFill>
                <a:cs typeface="Source Sans Pro"/>
              </a:rPr>
              <a:t>in </a:t>
            </a:r>
            <a:r>
              <a:rPr sz="700" spc="-3">
                <a:solidFill>
                  <a:prstClr val="black"/>
                </a:solidFill>
                <a:cs typeface="Source Sans Pro"/>
              </a:rPr>
              <a:t>this </a:t>
            </a:r>
            <a:r>
              <a:rPr sz="700">
                <a:solidFill>
                  <a:prstClr val="black"/>
                </a:solidFill>
                <a:cs typeface="Source Sans Pro"/>
              </a:rPr>
              <a:t>presentation are underpinned by estimated Measured </a:t>
            </a:r>
            <a:r>
              <a:rPr sz="700" spc="-3">
                <a:solidFill>
                  <a:prstClr val="black"/>
                </a:solidFill>
                <a:cs typeface="Source Sans Pro"/>
              </a:rPr>
              <a:t>and Indicated </a:t>
            </a:r>
            <a:r>
              <a:rPr sz="700">
                <a:solidFill>
                  <a:prstClr val="black"/>
                </a:solidFill>
                <a:cs typeface="Source Sans Pro"/>
              </a:rPr>
              <a:t>Mineral Resources prepared by </a:t>
            </a:r>
            <a:r>
              <a:rPr sz="700" spc="-3">
                <a:solidFill>
                  <a:prstClr val="black"/>
                </a:solidFill>
                <a:cs typeface="Source Sans Pro"/>
              </a:rPr>
              <a:t>competent</a:t>
            </a:r>
            <a:r>
              <a:rPr lang="en-CA" sz="700" spc="-3">
                <a:solidFill>
                  <a:prstClr val="black"/>
                </a:solidFill>
                <a:cs typeface="Source Sans Pro"/>
              </a:rPr>
              <a:t> </a:t>
            </a:r>
            <a:r>
              <a:rPr sz="700">
                <a:solidFill>
                  <a:prstClr val="black"/>
                </a:solidFill>
                <a:cs typeface="Source Sans Pro"/>
              </a:rPr>
              <a:t>persons </a:t>
            </a:r>
            <a:r>
              <a:rPr sz="700" spc="-3">
                <a:solidFill>
                  <a:prstClr val="black"/>
                </a:solidFill>
                <a:cs typeface="Source Sans Pro"/>
              </a:rPr>
              <a:t>and qualified </a:t>
            </a:r>
            <a:r>
              <a:rPr sz="700">
                <a:solidFill>
                  <a:prstClr val="black"/>
                </a:solidFill>
                <a:cs typeface="Source Sans Pro"/>
              </a:rPr>
              <a:t>persons in </a:t>
            </a:r>
            <a:r>
              <a:rPr sz="700" spc="-3">
                <a:solidFill>
                  <a:prstClr val="black"/>
                </a:solidFill>
                <a:cs typeface="Source Sans Pro"/>
              </a:rPr>
              <a:t>accordance with </a:t>
            </a:r>
            <a:r>
              <a:rPr sz="700">
                <a:solidFill>
                  <a:prstClr val="black"/>
                </a:solidFill>
                <a:cs typeface="Source Sans Pro"/>
              </a:rPr>
              <a:t>the </a:t>
            </a:r>
            <a:r>
              <a:rPr sz="700" spc="-3">
                <a:solidFill>
                  <a:prstClr val="black"/>
                </a:solidFill>
                <a:cs typeface="Source Sans Pro"/>
              </a:rPr>
              <a:t>requirements </a:t>
            </a:r>
            <a:r>
              <a:rPr sz="700">
                <a:solidFill>
                  <a:prstClr val="black"/>
                </a:solidFill>
                <a:cs typeface="Source Sans Pro"/>
              </a:rPr>
              <a:t>of </a:t>
            </a:r>
            <a:r>
              <a:rPr sz="700" spc="-3">
                <a:solidFill>
                  <a:prstClr val="black"/>
                </a:solidFill>
                <a:cs typeface="Source Sans Pro"/>
              </a:rPr>
              <a:t>the </a:t>
            </a:r>
            <a:r>
              <a:rPr sz="700">
                <a:solidFill>
                  <a:prstClr val="black"/>
                </a:solidFill>
                <a:cs typeface="Source Sans Pro"/>
              </a:rPr>
              <a:t>Joint Ore Reserves Committee </a:t>
            </a:r>
            <a:r>
              <a:rPr sz="700" spc="-3">
                <a:solidFill>
                  <a:prstClr val="black"/>
                </a:solidFill>
                <a:cs typeface="Source Sans Pro"/>
              </a:rPr>
              <a:t>Australasian </a:t>
            </a:r>
            <a:r>
              <a:rPr sz="700">
                <a:solidFill>
                  <a:prstClr val="black"/>
                </a:solidFill>
                <a:cs typeface="Source Sans Pro"/>
              </a:rPr>
              <a:t>Code for Reporting of </a:t>
            </a:r>
            <a:r>
              <a:rPr sz="700" spc="-3">
                <a:solidFill>
                  <a:prstClr val="black"/>
                </a:solidFill>
                <a:cs typeface="Source Sans Pro"/>
              </a:rPr>
              <a:t>Exploration </a:t>
            </a:r>
            <a:r>
              <a:rPr sz="700">
                <a:solidFill>
                  <a:prstClr val="black"/>
                </a:solidFill>
                <a:cs typeface="Source Sans Pro"/>
              </a:rPr>
              <a:t>Results, Mineral Resources </a:t>
            </a:r>
            <a:r>
              <a:rPr sz="700" spc="-3">
                <a:solidFill>
                  <a:prstClr val="black"/>
                </a:solidFill>
                <a:cs typeface="Source Sans Pro"/>
              </a:rPr>
              <a:t>and </a:t>
            </a:r>
            <a:r>
              <a:rPr sz="700">
                <a:solidFill>
                  <a:prstClr val="black"/>
                </a:solidFill>
                <a:cs typeface="Source Sans Pro"/>
              </a:rPr>
              <a:t>Ore</a:t>
            </a:r>
            <a:r>
              <a:rPr lang="en-CA" sz="700">
                <a:solidFill>
                  <a:prstClr val="black"/>
                </a:solidFill>
                <a:cs typeface="Source Sans Pro"/>
              </a:rPr>
              <a:t> </a:t>
            </a:r>
            <a:r>
              <a:rPr sz="700">
                <a:solidFill>
                  <a:prstClr val="black"/>
                </a:solidFill>
                <a:cs typeface="Source Sans Pro"/>
              </a:rPr>
              <a:t>Reserves 2012 </a:t>
            </a:r>
            <a:r>
              <a:rPr sz="700" spc="-3">
                <a:solidFill>
                  <a:prstClr val="black"/>
                </a:solidFill>
                <a:cs typeface="Source Sans Pro"/>
              </a:rPr>
              <a:t>Edition (“JORC </a:t>
            </a:r>
            <a:r>
              <a:rPr sz="700">
                <a:solidFill>
                  <a:prstClr val="black"/>
                </a:solidFill>
                <a:cs typeface="Source Sans Pro"/>
              </a:rPr>
              <a:t>Code”) </a:t>
            </a:r>
            <a:r>
              <a:rPr sz="700" spc="-3">
                <a:solidFill>
                  <a:prstClr val="black"/>
                </a:solidFill>
                <a:cs typeface="Source Sans Pro"/>
              </a:rPr>
              <a:t>and National Instrument </a:t>
            </a:r>
            <a:r>
              <a:rPr sz="700">
                <a:solidFill>
                  <a:prstClr val="black"/>
                </a:solidFill>
                <a:cs typeface="Source Sans Pro"/>
              </a:rPr>
              <a:t>43-101 - </a:t>
            </a:r>
            <a:r>
              <a:rPr sz="700" i="1" spc="-3">
                <a:solidFill>
                  <a:prstClr val="black"/>
                </a:solidFill>
                <a:cs typeface="Source Sans Pro"/>
              </a:rPr>
              <a:t>Standards and Disclosures for Mineral Projects </a:t>
            </a:r>
            <a:r>
              <a:rPr sz="700">
                <a:solidFill>
                  <a:prstClr val="black"/>
                </a:solidFill>
                <a:cs typeface="Source Sans Pro"/>
              </a:rPr>
              <a:t>(“NI 43</a:t>
            </a:r>
            <a:r>
              <a:rPr sz="700">
                <a:solidFill>
                  <a:prstClr val="black"/>
                </a:solidFill>
                <a:cs typeface="Cambria Math"/>
              </a:rPr>
              <a:t>‐</a:t>
            </a:r>
            <a:r>
              <a:rPr sz="700">
                <a:solidFill>
                  <a:prstClr val="black"/>
                </a:solidFill>
                <a:cs typeface="Source Sans Pro"/>
              </a:rPr>
              <a:t>101”),</a:t>
            </a:r>
            <a:r>
              <a:rPr sz="700" spc="-40">
                <a:solidFill>
                  <a:prstClr val="black"/>
                </a:solidFill>
                <a:cs typeface="Source Sans Pro"/>
              </a:rPr>
              <a:t> </a:t>
            </a:r>
            <a:r>
              <a:rPr sz="700">
                <a:solidFill>
                  <a:prstClr val="black"/>
                </a:solidFill>
                <a:cs typeface="Source Sans Pro"/>
              </a:rPr>
              <a:t>respectively.</a:t>
            </a:r>
            <a:r>
              <a:rPr lang="en-US" sz="700">
                <a:solidFill>
                  <a:prstClr val="black"/>
                </a:solidFill>
                <a:cs typeface="Source Sans Pro"/>
              </a:rPr>
              <a:t> </a:t>
            </a:r>
            <a:r>
              <a:rPr sz="700" spc="-3">
                <a:solidFill>
                  <a:prstClr val="black"/>
                </a:solidFill>
                <a:cs typeface="Source Sans Pro"/>
              </a:rPr>
              <a:t>Additionally, the </a:t>
            </a:r>
            <a:r>
              <a:rPr sz="700">
                <a:solidFill>
                  <a:prstClr val="black"/>
                </a:solidFill>
                <a:cs typeface="Source Sans Pro"/>
              </a:rPr>
              <a:t>scientific </a:t>
            </a:r>
            <a:r>
              <a:rPr sz="700" spc="-3">
                <a:solidFill>
                  <a:prstClr val="black"/>
                </a:solidFill>
                <a:cs typeface="Source Sans Pro"/>
              </a:rPr>
              <a:t>and technical </a:t>
            </a:r>
            <a:r>
              <a:rPr sz="700">
                <a:solidFill>
                  <a:prstClr val="black"/>
                </a:solidFill>
                <a:cs typeface="Source Sans Pro"/>
              </a:rPr>
              <a:t>information </a:t>
            </a:r>
            <a:r>
              <a:rPr sz="700" spc="-3">
                <a:solidFill>
                  <a:prstClr val="black"/>
                </a:solidFill>
                <a:cs typeface="Source Sans Pro"/>
              </a:rPr>
              <a:t>included </a:t>
            </a:r>
            <a:r>
              <a:rPr sz="700">
                <a:solidFill>
                  <a:prstClr val="black"/>
                </a:solidFill>
                <a:cs typeface="Source Sans Pro"/>
              </a:rPr>
              <a:t>in </a:t>
            </a:r>
            <a:r>
              <a:rPr sz="700" spc="-3">
                <a:solidFill>
                  <a:prstClr val="black"/>
                </a:solidFill>
                <a:cs typeface="Source Sans Pro"/>
              </a:rPr>
              <a:t>this </a:t>
            </a:r>
            <a:r>
              <a:rPr sz="700">
                <a:solidFill>
                  <a:prstClr val="black"/>
                </a:solidFill>
                <a:cs typeface="Source Sans Pro"/>
              </a:rPr>
              <a:t>presentation is based </a:t>
            </a:r>
            <a:r>
              <a:rPr sz="700" spc="-3">
                <a:solidFill>
                  <a:prstClr val="black"/>
                </a:solidFill>
                <a:cs typeface="Source Sans Pro"/>
              </a:rPr>
              <a:t>upon technical </a:t>
            </a:r>
            <a:r>
              <a:rPr sz="700">
                <a:solidFill>
                  <a:prstClr val="black"/>
                </a:solidFill>
                <a:cs typeface="Source Sans Pro"/>
              </a:rPr>
              <a:t>reports prepared by Mr. </a:t>
            </a:r>
            <a:r>
              <a:rPr sz="700" spc="-3">
                <a:solidFill>
                  <a:prstClr val="black"/>
                </a:solidFill>
                <a:cs typeface="Source Sans Pro"/>
              </a:rPr>
              <a:t>James Barr, P. </a:t>
            </a:r>
            <a:r>
              <a:rPr sz="700">
                <a:solidFill>
                  <a:prstClr val="black"/>
                </a:solidFill>
                <a:cs typeface="Source Sans Pro"/>
              </a:rPr>
              <a:t>Geo, Senior Geologist, Mr. </a:t>
            </a:r>
            <a:r>
              <a:rPr sz="700" spc="-3" err="1">
                <a:solidFill>
                  <a:prstClr val="black"/>
                </a:solidFill>
                <a:cs typeface="Source Sans Pro"/>
              </a:rPr>
              <a:t>Jianhui</a:t>
            </a:r>
            <a:r>
              <a:rPr sz="700" spc="-3">
                <a:solidFill>
                  <a:prstClr val="black"/>
                </a:solidFill>
                <a:cs typeface="Source Sans Pro"/>
              </a:rPr>
              <a:t> (John)</a:t>
            </a:r>
            <a:r>
              <a:rPr lang="en-CA" sz="700" spc="-3">
                <a:solidFill>
                  <a:prstClr val="black"/>
                </a:solidFill>
                <a:cs typeface="Source Sans Pro"/>
              </a:rPr>
              <a:t> </a:t>
            </a:r>
            <a:r>
              <a:rPr sz="700" spc="-3">
                <a:solidFill>
                  <a:prstClr val="black"/>
                </a:solidFill>
                <a:cs typeface="Source Sans Pro"/>
              </a:rPr>
              <a:t>Huang, </a:t>
            </a:r>
            <a:r>
              <a:rPr sz="700">
                <a:solidFill>
                  <a:prstClr val="black"/>
                </a:solidFill>
                <a:cs typeface="Source Sans Pro"/>
              </a:rPr>
              <a:t>Ph.D., </a:t>
            </a:r>
            <a:r>
              <a:rPr sz="700" spc="-3">
                <a:solidFill>
                  <a:prstClr val="black"/>
                </a:solidFill>
                <a:cs typeface="Source Sans Pro"/>
              </a:rPr>
              <a:t>P. Eng., </a:t>
            </a:r>
            <a:r>
              <a:rPr sz="700">
                <a:solidFill>
                  <a:prstClr val="black"/>
                </a:solidFill>
                <a:cs typeface="Source Sans Pro"/>
              </a:rPr>
              <a:t>Senior </a:t>
            </a:r>
            <a:r>
              <a:rPr sz="700" spc="-3">
                <a:solidFill>
                  <a:prstClr val="black"/>
                </a:solidFill>
                <a:cs typeface="Source Sans Pro"/>
              </a:rPr>
              <a:t>Metallurgical Engineer, </a:t>
            </a:r>
            <a:r>
              <a:rPr sz="700">
                <a:solidFill>
                  <a:prstClr val="black"/>
                </a:solidFill>
                <a:cs typeface="Source Sans Pro"/>
              </a:rPr>
              <a:t>Mr. Hassan </a:t>
            </a:r>
            <a:r>
              <a:rPr sz="700" spc="-3" err="1">
                <a:solidFill>
                  <a:prstClr val="black"/>
                </a:solidFill>
                <a:cs typeface="Source Sans Pro"/>
              </a:rPr>
              <a:t>Ghaffari</a:t>
            </a:r>
            <a:r>
              <a:rPr sz="700" spc="-3">
                <a:solidFill>
                  <a:prstClr val="black"/>
                </a:solidFill>
                <a:cs typeface="Source Sans Pro"/>
              </a:rPr>
              <a:t>, </a:t>
            </a:r>
            <a:r>
              <a:rPr sz="700" spc="-3" err="1">
                <a:solidFill>
                  <a:prstClr val="black"/>
                </a:solidFill>
                <a:cs typeface="Source Sans Pro"/>
              </a:rPr>
              <a:t>P.Eng</a:t>
            </a:r>
            <a:r>
              <a:rPr sz="700" spc="-3">
                <a:solidFill>
                  <a:prstClr val="black"/>
                </a:solidFill>
                <a:cs typeface="Source Sans Pro"/>
              </a:rPr>
              <a:t>, </a:t>
            </a:r>
            <a:r>
              <a:rPr sz="700" err="1">
                <a:solidFill>
                  <a:prstClr val="black"/>
                </a:solidFill>
                <a:cs typeface="Source Sans Pro"/>
              </a:rPr>
              <a:t>M.A.Sc</a:t>
            </a:r>
            <a:r>
              <a:rPr sz="700">
                <a:solidFill>
                  <a:prstClr val="black"/>
                </a:solidFill>
                <a:cs typeface="Source Sans Pro"/>
              </a:rPr>
              <a:t>., Senior Process </a:t>
            </a:r>
            <a:r>
              <a:rPr sz="700" spc="-3">
                <a:solidFill>
                  <a:prstClr val="black"/>
                </a:solidFill>
                <a:cs typeface="Source Sans Pro"/>
              </a:rPr>
              <a:t>Engineer, </a:t>
            </a:r>
            <a:r>
              <a:rPr sz="700">
                <a:solidFill>
                  <a:prstClr val="black"/>
                </a:solidFill>
                <a:cs typeface="Source Sans Pro"/>
              </a:rPr>
              <a:t>Mr. Chris Johns, </a:t>
            </a:r>
            <a:r>
              <a:rPr sz="700" spc="-3">
                <a:solidFill>
                  <a:prstClr val="black"/>
                </a:solidFill>
                <a:cs typeface="Source Sans Pro"/>
              </a:rPr>
              <a:t>P.Eng., and </a:t>
            </a:r>
            <a:r>
              <a:rPr sz="700">
                <a:solidFill>
                  <a:prstClr val="black"/>
                </a:solidFill>
                <a:cs typeface="Source Sans Pro"/>
              </a:rPr>
              <a:t>Mr. Mark Horan, </a:t>
            </a:r>
            <a:r>
              <a:rPr sz="700" spc="-3" err="1">
                <a:solidFill>
                  <a:prstClr val="black"/>
                </a:solidFill>
                <a:cs typeface="Source Sans Pro"/>
              </a:rPr>
              <a:t>P.Eng</a:t>
            </a:r>
            <a:r>
              <a:rPr sz="700" spc="-3">
                <a:solidFill>
                  <a:prstClr val="black"/>
                </a:solidFill>
                <a:cs typeface="Source Sans Pro"/>
              </a:rPr>
              <a:t>, MSc., </a:t>
            </a:r>
            <a:r>
              <a:rPr sz="700">
                <a:solidFill>
                  <a:prstClr val="black"/>
                </a:solidFill>
                <a:cs typeface="Source Sans Pro"/>
              </a:rPr>
              <a:t>Senior Mining</a:t>
            </a:r>
            <a:r>
              <a:rPr lang="en-CA" sz="700">
                <a:solidFill>
                  <a:prstClr val="black"/>
                </a:solidFill>
                <a:cs typeface="Source Sans Pro"/>
              </a:rPr>
              <a:t> </a:t>
            </a:r>
            <a:r>
              <a:rPr sz="700" spc="-3">
                <a:solidFill>
                  <a:prstClr val="black"/>
                </a:solidFill>
                <a:cs typeface="Source Sans Pro"/>
              </a:rPr>
              <a:t>Engineer, all with Tetra </a:t>
            </a:r>
            <a:r>
              <a:rPr sz="700">
                <a:solidFill>
                  <a:prstClr val="black"/>
                </a:solidFill>
                <a:cs typeface="Source Sans Pro"/>
              </a:rPr>
              <a:t>Tech </a:t>
            </a:r>
            <a:r>
              <a:rPr sz="700" spc="-3">
                <a:solidFill>
                  <a:prstClr val="black"/>
                </a:solidFill>
                <a:cs typeface="Source Sans Pro"/>
              </a:rPr>
              <a:t>Canada Inc. (“Tetra </a:t>
            </a:r>
            <a:r>
              <a:rPr sz="700">
                <a:solidFill>
                  <a:prstClr val="black"/>
                </a:solidFill>
                <a:cs typeface="Source Sans Pro"/>
              </a:rPr>
              <a:t>Tech”), </a:t>
            </a:r>
            <a:r>
              <a:rPr sz="700" spc="-3">
                <a:solidFill>
                  <a:prstClr val="black"/>
                </a:solidFill>
                <a:cs typeface="Source Sans Pro"/>
              </a:rPr>
              <a:t>and entitled “Technical </a:t>
            </a:r>
            <a:r>
              <a:rPr sz="700">
                <a:solidFill>
                  <a:prstClr val="black"/>
                </a:solidFill>
                <a:cs typeface="Source Sans Pro"/>
              </a:rPr>
              <a:t>Report </a:t>
            </a:r>
            <a:r>
              <a:rPr sz="700" spc="-3">
                <a:solidFill>
                  <a:prstClr val="black"/>
                </a:solidFill>
                <a:cs typeface="Source Sans Pro"/>
              </a:rPr>
              <a:t>and Preliminary Economic </a:t>
            </a:r>
            <a:r>
              <a:rPr sz="700">
                <a:solidFill>
                  <a:prstClr val="black"/>
                </a:solidFill>
                <a:cs typeface="Source Sans Pro"/>
              </a:rPr>
              <a:t>Assessment for </a:t>
            </a:r>
            <a:r>
              <a:rPr sz="700" spc="-3">
                <a:solidFill>
                  <a:prstClr val="black"/>
                </a:solidFill>
                <a:cs typeface="Source Sans Pro"/>
              </a:rPr>
              <a:t>the </a:t>
            </a:r>
            <a:r>
              <a:rPr sz="700" spc="-3" err="1">
                <a:solidFill>
                  <a:prstClr val="black"/>
                </a:solidFill>
                <a:cs typeface="Source Sans Pro"/>
              </a:rPr>
              <a:t>Chvaletice</a:t>
            </a:r>
            <a:r>
              <a:rPr sz="700" spc="-3">
                <a:solidFill>
                  <a:prstClr val="black"/>
                </a:solidFill>
                <a:cs typeface="Source Sans Pro"/>
              </a:rPr>
              <a:t> Manganese </a:t>
            </a:r>
            <a:r>
              <a:rPr sz="700">
                <a:solidFill>
                  <a:prstClr val="black"/>
                </a:solidFill>
                <a:cs typeface="Source Sans Pro"/>
              </a:rPr>
              <a:t>Project, </a:t>
            </a:r>
            <a:r>
              <a:rPr sz="700" spc="-3" err="1">
                <a:solidFill>
                  <a:prstClr val="black"/>
                </a:solidFill>
                <a:cs typeface="Source Sans Pro"/>
              </a:rPr>
              <a:t>Chvaletice</a:t>
            </a:r>
            <a:r>
              <a:rPr sz="700" spc="-3">
                <a:solidFill>
                  <a:prstClr val="black"/>
                </a:solidFill>
                <a:cs typeface="Source Sans Pro"/>
              </a:rPr>
              <a:t>, </a:t>
            </a:r>
            <a:r>
              <a:rPr sz="700">
                <a:solidFill>
                  <a:prstClr val="black"/>
                </a:solidFill>
                <a:cs typeface="Source Sans Pro"/>
              </a:rPr>
              <a:t>Czech</a:t>
            </a:r>
            <a:r>
              <a:rPr lang="en-CA" sz="700">
                <a:solidFill>
                  <a:prstClr val="black"/>
                </a:solidFill>
                <a:cs typeface="Source Sans Pro"/>
              </a:rPr>
              <a:t> </a:t>
            </a:r>
            <a:r>
              <a:rPr sz="700" spc="-3">
                <a:solidFill>
                  <a:prstClr val="black"/>
                </a:solidFill>
                <a:cs typeface="Source Sans Pro"/>
              </a:rPr>
              <a:t>Republic” having an </a:t>
            </a:r>
            <a:r>
              <a:rPr sz="700">
                <a:solidFill>
                  <a:prstClr val="black"/>
                </a:solidFill>
                <a:cs typeface="Source Sans Pro"/>
              </a:rPr>
              <a:t>effective </a:t>
            </a:r>
            <a:r>
              <a:rPr sz="700" spc="-3">
                <a:solidFill>
                  <a:prstClr val="black"/>
                </a:solidFill>
                <a:cs typeface="Source Sans Pro"/>
              </a:rPr>
              <a:t>date </a:t>
            </a:r>
            <a:r>
              <a:rPr sz="700">
                <a:solidFill>
                  <a:prstClr val="black"/>
                </a:solidFill>
                <a:cs typeface="Source Sans Pro"/>
              </a:rPr>
              <a:t>of 29 </a:t>
            </a:r>
            <a:r>
              <a:rPr sz="700" spc="-3">
                <a:solidFill>
                  <a:prstClr val="black"/>
                </a:solidFill>
                <a:cs typeface="Source Sans Pro"/>
              </a:rPr>
              <a:t>January </a:t>
            </a:r>
            <a:r>
              <a:rPr sz="700" spc="3">
                <a:solidFill>
                  <a:prstClr val="black"/>
                </a:solidFill>
                <a:cs typeface="Source Sans Pro"/>
              </a:rPr>
              <a:t>2019 </a:t>
            </a:r>
            <a:r>
              <a:rPr sz="700">
                <a:solidFill>
                  <a:prstClr val="black"/>
                </a:solidFill>
                <a:cs typeface="Source Sans Pro"/>
              </a:rPr>
              <a:t>(release </a:t>
            </a:r>
            <a:r>
              <a:rPr sz="700" spc="-3">
                <a:solidFill>
                  <a:prstClr val="black"/>
                </a:solidFill>
                <a:cs typeface="Source Sans Pro"/>
              </a:rPr>
              <a:t>date </a:t>
            </a:r>
            <a:r>
              <a:rPr sz="700">
                <a:solidFill>
                  <a:prstClr val="black"/>
                </a:solidFill>
                <a:cs typeface="Source Sans Pro"/>
              </a:rPr>
              <a:t>15 March 2019) </a:t>
            </a:r>
            <a:r>
              <a:rPr sz="700" spc="-3">
                <a:solidFill>
                  <a:prstClr val="black"/>
                </a:solidFill>
                <a:cs typeface="Source Sans Pro"/>
              </a:rPr>
              <a:t>(the “NI-43-101 Technical Report”) and </a:t>
            </a:r>
            <a:r>
              <a:rPr sz="700">
                <a:solidFill>
                  <a:prstClr val="black"/>
                </a:solidFill>
                <a:cs typeface="Source Sans Pro"/>
              </a:rPr>
              <a:t>“Public Report </a:t>
            </a:r>
            <a:r>
              <a:rPr sz="700" spc="-3">
                <a:solidFill>
                  <a:prstClr val="black"/>
                </a:solidFill>
                <a:cs typeface="Source Sans Pro"/>
              </a:rPr>
              <a:t>and </a:t>
            </a:r>
            <a:r>
              <a:rPr sz="700">
                <a:solidFill>
                  <a:prstClr val="black"/>
                </a:solidFill>
                <a:cs typeface="Source Sans Pro"/>
              </a:rPr>
              <a:t>Preliminary </a:t>
            </a:r>
            <a:r>
              <a:rPr sz="700" spc="-3">
                <a:solidFill>
                  <a:prstClr val="black"/>
                </a:solidFill>
                <a:cs typeface="Source Sans Pro"/>
              </a:rPr>
              <a:t>Economic </a:t>
            </a:r>
            <a:r>
              <a:rPr sz="700">
                <a:solidFill>
                  <a:prstClr val="black"/>
                </a:solidFill>
                <a:cs typeface="Source Sans Pro"/>
              </a:rPr>
              <a:t>Assessment for </a:t>
            </a:r>
            <a:r>
              <a:rPr sz="700" spc="-3">
                <a:solidFill>
                  <a:prstClr val="black"/>
                </a:solidFill>
                <a:cs typeface="Source Sans Pro"/>
              </a:rPr>
              <a:t>the</a:t>
            </a:r>
            <a:r>
              <a:rPr lang="en-CA" sz="700" spc="-3">
                <a:solidFill>
                  <a:prstClr val="black"/>
                </a:solidFill>
                <a:cs typeface="Source Sans Pro"/>
              </a:rPr>
              <a:t> </a:t>
            </a:r>
            <a:r>
              <a:rPr sz="700" spc="-3" err="1">
                <a:solidFill>
                  <a:prstClr val="black"/>
                </a:solidFill>
                <a:cs typeface="Source Sans Pro"/>
              </a:rPr>
              <a:t>Chvaletice</a:t>
            </a:r>
            <a:r>
              <a:rPr sz="700" spc="-3">
                <a:solidFill>
                  <a:prstClr val="black"/>
                </a:solidFill>
                <a:cs typeface="Source Sans Pro"/>
              </a:rPr>
              <a:t> Manganese </a:t>
            </a:r>
            <a:r>
              <a:rPr sz="700">
                <a:solidFill>
                  <a:prstClr val="black"/>
                </a:solidFill>
                <a:cs typeface="Source Sans Pro"/>
              </a:rPr>
              <a:t>Project, </a:t>
            </a:r>
            <a:r>
              <a:rPr sz="700" spc="-3" err="1">
                <a:solidFill>
                  <a:prstClr val="black"/>
                </a:solidFill>
                <a:cs typeface="Source Sans Pro"/>
              </a:rPr>
              <a:t>Chvaletice</a:t>
            </a:r>
            <a:r>
              <a:rPr sz="700" spc="-3">
                <a:solidFill>
                  <a:prstClr val="black"/>
                </a:solidFill>
                <a:cs typeface="Source Sans Pro"/>
              </a:rPr>
              <a:t>, </a:t>
            </a:r>
            <a:r>
              <a:rPr sz="700">
                <a:solidFill>
                  <a:prstClr val="black"/>
                </a:solidFill>
                <a:cs typeface="Source Sans Pro"/>
              </a:rPr>
              <a:t>Czech </a:t>
            </a:r>
            <a:r>
              <a:rPr sz="700" spc="-3">
                <a:solidFill>
                  <a:prstClr val="black"/>
                </a:solidFill>
                <a:cs typeface="Source Sans Pro"/>
              </a:rPr>
              <a:t>Republic” having an </a:t>
            </a:r>
            <a:r>
              <a:rPr sz="700">
                <a:solidFill>
                  <a:prstClr val="black"/>
                </a:solidFill>
                <a:cs typeface="Source Sans Pro"/>
              </a:rPr>
              <a:t>effective </a:t>
            </a:r>
            <a:r>
              <a:rPr sz="700" spc="-3">
                <a:solidFill>
                  <a:prstClr val="black"/>
                </a:solidFill>
                <a:cs typeface="Source Sans Pro"/>
              </a:rPr>
              <a:t>date </a:t>
            </a:r>
            <a:r>
              <a:rPr sz="700">
                <a:solidFill>
                  <a:prstClr val="black"/>
                </a:solidFill>
                <a:cs typeface="Source Sans Pro"/>
              </a:rPr>
              <a:t>of 29 </a:t>
            </a:r>
            <a:r>
              <a:rPr sz="700" spc="-3">
                <a:solidFill>
                  <a:prstClr val="black"/>
                </a:solidFill>
                <a:cs typeface="Source Sans Pro"/>
              </a:rPr>
              <a:t>January </a:t>
            </a:r>
            <a:r>
              <a:rPr sz="700">
                <a:solidFill>
                  <a:prstClr val="black"/>
                </a:solidFill>
                <a:cs typeface="Source Sans Pro"/>
              </a:rPr>
              <a:t>(release </a:t>
            </a:r>
            <a:r>
              <a:rPr sz="700" spc="-3">
                <a:solidFill>
                  <a:prstClr val="black"/>
                </a:solidFill>
                <a:cs typeface="Source Sans Pro"/>
              </a:rPr>
              <a:t>date </a:t>
            </a:r>
            <a:r>
              <a:rPr sz="700">
                <a:solidFill>
                  <a:prstClr val="black"/>
                </a:solidFill>
                <a:cs typeface="Source Sans Pro"/>
              </a:rPr>
              <a:t>22 March 2019) (the </a:t>
            </a:r>
            <a:r>
              <a:rPr sz="700" spc="-3">
                <a:solidFill>
                  <a:prstClr val="black"/>
                </a:solidFill>
                <a:cs typeface="Source Sans Pro"/>
              </a:rPr>
              <a:t>“JORC Code Report”). </a:t>
            </a:r>
            <a:r>
              <a:rPr sz="700">
                <a:solidFill>
                  <a:prstClr val="black"/>
                </a:solidFill>
                <a:cs typeface="Source Sans Pro"/>
              </a:rPr>
              <a:t>The </a:t>
            </a:r>
            <a:r>
              <a:rPr sz="700" spc="-3">
                <a:solidFill>
                  <a:prstClr val="black"/>
                </a:solidFill>
                <a:cs typeface="Source Sans Pro"/>
              </a:rPr>
              <a:t>NI-43-101 Technical </a:t>
            </a:r>
            <a:r>
              <a:rPr sz="700">
                <a:solidFill>
                  <a:prstClr val="black"/>
                </a:solidFill>
                <a:cs typeface="Source Sans Pro"/>
              </a:rPr>
              <a:t>Report </a:t>
            </a:r>
            <a:r>
              <a:rPr sz="700" spc="-3">
                <a:solidFill>
                  <a:prstClr val="black"/>
                </a:solidFill>
                <a:cs typeface="Source Sans Pro"/>
              </a:rPr>
              <a:t>was</a:t>
            </a:r>
            <a:r>
              <a:rPr lang="en-CA" sz="700" spc="-3">
                <a:solidFill>
                  <a:prstClr val="black"/>
                </a:solidFill>
                <a:cs typeface="Source Sans Pro"/>
              </a:rPr>
              <a:t> </a:t>
            </a:r>
            <a:r>
              <a:rPr sz="700" spc="-3">
                <a:solidFill>
                  <a:prstClr val="black"/>
                </a:solidFill>
                <a:cs typeface="Source Sans Pro"/>
              </a:rPr>
              <a:t>filed </a:t>
            </a:r>
            <a:r>
              <a:rPr sz="700">
                <a:solidFill>
                  <a:prstClr val="black"/>
                </a:solidFill>
                <a:cs typeface="Source Sans Pro"/>
              </a:rPr>
              <a:t>on </a:t>
            </a:r>
            <a:r>
              <a:rPr sz="700" spc="-3">
                <a:solidFill>
                  <a:prstClr val="black"/>
                </a:solidFill>
                <a:cs typeface="Source Sans Pro"/>
              </a:rPr>
              <a:t>SEDAR at </a:t>
            </a:r>
            <a:r>
              <a:rPr sz="700" u="sng">
                <a:solidFill>
                  <a:srgbClr val="0562C1"/>
                </a:solidFill>
                <a:uFill>
                  <a:solidFill>
                    <a:srgbClr val="0562C1"/>
                  </a:solidFill>
                </a:uFill>
                <a:cs typeface="Source Sans Pro"/>
                <a:hlinkClick r:id="rId2"/>
              </a:rPr>
              <a:t>www.sedar.com</a:t>
            </a:r>
            <a:r>
              <a:rPr sz="700">
                <a:solidFill>
                  <a:srgbClr val="0562C1"/>
                </a:solidFill>
                <a:cs typeface="Source Sans Pro"/>
                <a:hlinkClick r:id="rId2"/>
              </a:rPr>
              <a:t> </a:t>
            </a:r>
            <a:r>
              <a:rPr sz="700">
                <a:solidFill>
                  <a:prstClr val="black"/>
                </a:solidFill>
                <a:cs typeface="Source Sans Pro"/>
              </a:rPr>
              <a:t>on 15 March 2019 </a:t>
            </a:r>
            <a:r>
              <a:rPr sz="700" spc="-3">
                <a:solidFill>
                  <a:prstClr val="black"/>
                </a:solidFill>
                <a:cs typeface="Source Sans Pro"/>
              </a:rPr>
              <a:t>and the JORC </a:t>
            </a:r>
            <a:r>
              <a:rPr sz="700">
                <a:solidFill>
                  <a:prstClr val="black"/>
                </a:solidFill>
                <a:cs typeface="Source Sans Pro"/>
              </a:rPr>
              <a:t>Code </a:t>
            </a:r>
            <a:r>
              <a:rPr sz="700" spc="-3">
                <a:solidFill>
                  <a:prstClr val="black"/>
                </a:solidFill>
                <a:cs typeface="Source Sans Pro"/>
              </a:rPr>
              <a:t>Report was lodged with the ASX </a:t>
            </a:r>
            <a:r>
              <a:rPr sz="700">
                <a:solidFill>
                  <a:prstClr val="black"/>
                </a:solidFill>
                <a:cs typeface="Source Sans Pro"/>
              </a:rPr>
              <a:t>on 26 March 2019. </a:t>
            </a:r>
            <a:r>
              <a:rPr sz="700" spc="-3">
                <a:solidFill>
                  <a:prstClr val="black"/>
                </a:solidFill>
                <a:cs typeface="Source Sans Pro"/>
              </a:rPr>
              <a:t>The above-named </a:t>
            </a:r>
            <a:r>
              <a:rPr sz="700">
                <a:solidFill>
                  <a:prstClr val="black"/>
                </a:solidFill>
                <a:cs typeface="Source Sans Pro"/>
              </a:rPr>
              <a:t>persons are </a:t>
            </a:r>
            <a:r>
              <a:rPr sz="700" spc="-3">
                <a:solidFill>
                  <a:prstClr val="black"/>
                </a:solidFill>
                <a:cs typeface="Source Sans Pro"/>
              </a:rPr>
              <a:t>consultants to, and independent </a:t>
            </a:r>
            <a:r>
              <a:rPr sz="700">
                <a:solidFill>
                  <a:prstClr val="black"/>
                </a:solidFill>
                <a:cs typeface="Source Sans Pro"/>
              </a:rPr>
              <a:t>of</a:t>
            </a:r>
            <a:r>
              <a:rPr lang="en-CA" sz="700">
                <a:solidFill>
                  <a:prstClr val="black"/>
                </a:solidFill>
                <a:cs typeface="Source Sans Pro"/>
              </a:rPr>
              <a:t> </a:t>
            </a:r>
            <a:r>
              <a:rPr sz="700" spc="-3">
                <a:solidFill>
                  <a:prstClr val="black"/>
                </a:solidFill>
                <a:cs typeface="Source Sans Pro"/>
              </a:rPr>
              <a:t>the </a:t>
            </a:r>
            <a:r>
              <a:rPr sz="700">
                <a:solidFill>
                  <a:prstClr val="black"/>
                </a:solidFill>
                <a:cs typeface="Source Sans Pro"/>
              </a:rPr>
              <a:t>Company </a:t>
            </a:r>
            <a:r>
              <a:rPr sz="700" spc="-3">
                <a:solidFill>
                  <a:prstClr val="black"/>
                </a:solidFill>
                <a:cs typeface="Source Sans Pro"/>
              </a:rPr>
              <a:t>within the meaning </a:t>
            </a:r>
            <a:r>
              <a:rPr sz="700">
                <a:solidFill>
                  <a:prstClr val="black"/>
                </a:solidFill>
                <a:cs typeface="Source Sans Pro"/>
              </a:rPr>
              <a:t>of NI 43-101, </a:t>
            </a:r>
            <a:r>
              <a:rPr sz="700" spc="-5">
                <a:solidFill>
                  <a:prstClr val="black"/>
                </a:solidFill>
                <a:cs typeface="Source Sans Pro"/>
              </a:rPr>
              <a:t>and </a:t>
            </a:r>
            <a:r>
              <a:rPr sz="700" spc="-3">
                <a:solidFill>
                  <a:prstClr val="black"/>
                </a:solidFill>
                <a:cs typeface="Source Sans Pro"/>
              </a:rPr>
              <a:t>have </a:t>
            </a:r>
            <a:r>
              <a:rPr sz="700">
                <a:solidFill>
                  <a:prstClr val="black"/>
                </a:solidFill>
                <a:cs typeface="Source Sans Pro"/>
              </a:rPr>
              <a:t>sufficient experience in </a:t>
            </a:r>
            <a:r>
              <a:rPr sz="700" spc="-3">
                <a:solidFill>
                  <a:prstClr val="black"/>
                </a:solidFill>
                <a:cs typeface="Source Sans Pro"/>
              </a:rPr>
              <a:t>the field </a:t>
            </a:r>
            <a:r>
              <a:rPr sz="700">
                <a:solidFill>
                  <a:prstClr val="black"/>
                </a:solidFill>
                <a:cs typeface="Source Sans Pro"/>
              </a:rPr>
              <a:t>of </a:t>
            </a:r>
            <a:r>
              <a:rPr sz="700" spc="-3">
                <a:solidFill>
                  <a:prstClr val="black"/>
                </a:solidFill>
                <a:cs typeface="Source Sans Pro"/>
              </a:rPr>
              <a:t>activity </a:t>
            </a:r>
            <a:r>
              <a:rPr sz="700">
                <a:solidFill>
                  <a:prstClr val="black"/>
                </a:solidFill>
                <a:cs typeface="Source Sans Pro"/>
              </a:rPr>
              <a:t>being reported </a:t>
            </a:r>
            <a:r>
              <a:rPr sz="700" spc="-3">
                <a:solidFill>
                  <a:prstClr val="black"/>
                </a:solidFill>
                <a:cs typeface="Source Sans Pro"/>
              </a:rPr>
              <a:t>to qualify </a:t>
            </a:r>
            <a:r>
              <a:rPr sz="700">
                <a:solidFill>
                  <a:prstClr val="black"/>
                </a:solidFill>
                <a:cs typeface="Source Sans Pro"/>
              </a:rPr>
              <a:t>as Competent Persons </a:t>
            </a:r>
            <a:r>
              <a:rPr sz="700" spc="-3">
                <a:solidFill>
                  <a:prstClr val="black"/>
                </a:solidFill>
                <a:cs typeface="Source Sans Pro"/>
              </a:rPr>
              <a:t>as </a:t>
            </a:r>
            <a:r>
              <a:rPr sz="700">
                <a:solidFill>
                  <a:prstClr val="black"/>
                </a:solidFill>
                <a:cs typeface="Source Sans Pro"/>
              </a:rPr>
              <a:t>defined in </a:t>
            </a:r>
            <a:r>
              <a:rPr sz="700" spc="-3">
                <a:solidFill>
                  <a:prstClr val="black"/>
                </a:solidFill>
                <a:cs typeface="Source Sans Pro"/>
              </a:rPr>
              <a:t>the JORC </a:t>
            </a:r>
            <a:r>
              <a:rPr sz="700">
                <a:solidFill>
                  <a:prstClr val="black"/>
                </a:solidFill>
                <a:cs typeface="Source Sans Pro"/>
              </a:rPr>
              <a:t>Code, </a:t>
            </a:r>
            <a:r>
              <a:rPr sz="700" spc="-3">
                <a:solidFill>
                  <a:prstClr val="black"/>
                </a:solidFill>
                <a:cs typeface="Source Sans Pro"/>
              </a:rPr>
              <a:t>and </a:t>
            </a:r>
            <a:r>
              <a:rPr sz="700">
                <a:solidFill>
                  <a:prstClr val="black"/>
                </a:solidFill>
                <a:cs typeface="Source Sans Pro"/>
              </a:rPr>
              <a:t>are</a:t>
            </a:r>
            <a:r>
              <a:rPr lang="en-CA" sz="700">
                <a:solidFill>
                  <a:prstClr val="black"/>
                </a:solidFill>
                <a:cs typeface="Source Sans Pro"/>
              </a:rPr>
              <a:t> </a:t>
            </a:r>
            <a:r>
              <a:rPr sz="700" spc="-3">
                <a:solidFill>
                  <a:prstClr val="black"/>
                </a:solidFill>
                <a:cs typeface="Source Sans Pro"/>
              </a:rPr>
              <a:t>Qualified </a:t>
            </a:r>
            <a:r>
              <a:rPr sz="700">
                <a:solidFill>
                  <a:prstClr val="black"/>
                </a:solidFill>
                <a:cs typeface="Source Sans Pro"/>
              </a:rPr>
              <a:t>Persons, </a:t>
            </a:r>
            <a:r>
              <a:rPr sz="700" spc="-3">
                <a:solidFill>
                  <a:prstClr val="black"/>
                </a:solidFill>
                <a:cs typeface="Source Sans Pro"/>
              </a:rPr>
              <a:t>as </a:t>
            </a:r>
            <a:r>
              <a:rPr sz="700">
                <a:solidFill>
                  <a:prstClr val="black"/>
                </a:solidFill>
                <a:cs typeface="Source Sans Pro"/>
              </a:rPr>
              <a:t>defined in NI 43-101. Messrs. Barr, </a:t>
            </a:r>
            <a:r>
              <a:rPr sz="700" spc="-3">
                <a:solidFill>
                  <a:prstClr val="black"/>
                </a:solidFill>
                <a:cs typeface="Source Sans Pro"/>
              </a:rPr>
              <a:t>Huang, </a:t>
            </a:r>
            <a:r>
              <a:rPr sz="700" spc="-3" err="1">
                <a:solidFill>
                  <a:prstClr val="black"/>
                </a:solidFill>
                <a:cs typeface="Source Sans Pro"/>
              </a:rPr>
              <a:t>Ghaffari</a:t>
            </a:r>
            <a:r>
              <a:rPr sz="700" spc="-3">
                <a:solidFill>
                  <a:prstClr val="black"/>
                </a:solidFill>
                <a:cs typeface="Source Sans Pro"/>
              </a:rPr>
              <a:t>, </a:t>
            </a:r>
            <a:r>
              <a:rPr sz="700">
                <a:solidFill>
                  <a:prstClr val="black"/>
                </a:solidFill>
                <a:cs typeface="Source Sans Pro"/>
              </a:rPr>
              <a:t>Johns, </a:t>
            </a:r>
            <a:r>
              <a:rPr sz="700" spc="-3">
                <a:solidFill>
                  <a:prstClr val="black"/>
                </a:solidFill>
                <a:cs typeface="Source Sans Pro"/>
              </a:rPr>
              <a:t>and </a:t>
            </a:r>
            <a:r>
              <a:rPr sz="700">
                <a:solidFill>
                  <a:prstClr val="black"/>
                </a:solidFill>
                <a:cs typeface="Source Sans Pro"/>
              </a:rPr>
              <a:t>Horan </a:t>
            </a:r>
            <a:r>
              <a:rPr sz="700" spc="-3">
                <a:solidFill>
                  <a:prstClr val="black"/>
                </a:solidFill>
                <a:cs typeface="Source Sans Pro"/>
              </a:rPr>
              <a:t>have no </a:t>
            </a:r>
            <a:r>
              <a:rPr sz="700">
                <a:solidFill>
                  <a:prstClr val="black"/>
                </a:solidFill>
                <a:cs typeface="Source Sans Pro"/>
              </a:rPr>
              <a:t>economic or </a:t>
            </a:r>
            <a:r>
              <a:rPr sz="700" spc="-3">
                <a:solidFill>
                  <a:prstClr val="black"/>
                </a:solidFill>
                <a:cs typeface="Source Sans Pro"/>
              </a:rPr>
              <a:t>financial </a:t>
            </a:r>
            <a:r>
              <a:rPr sz="700">
                <a:solidFill>
                  <a:prstClr val="black"/>
                </a:solidFill>
                <a:cs typeface="Source Sans Pro"/>
              </a:rPr>
              <a:t>interest in </a:t>
            </a:r>
            <a:r>
              <a:rPr sz="700" spc="-3">
                <a:solidFill>
                  <a:prstClr val="black"/>
                </a:solidFill>
                <a:cs typeface="Source Sans Pro"/>
              </a:rPr>
              <a:t>the </a:t>
            </a:r>
            <a:r>
              <a:rPr sz="700">
                <a:solidFill>
                  <a:prstClr val="black"/>
                </a:solidFill>
                <a:cs typeface="Source Sans Pro"/>
              </a:rPr>
              <a:t>Company </a:t>
            </a:r>
            <a:r>
              <a:rPr sz="700" spc="-3">
                <a:solidFill>
                  <a:prstClr val="black"/>
                </a:solidFill>
                <a:cs typeface="Source Sans Pro"/>
              </a:rPr>
              <a:t>and </a:t>
            </a:r>
            <a:r>
              <a:rPr sz="700">
                <a:solidFill>
                  <a:prstClr val="black"/>
                </a:solidFill>
                <a:cs typeface="Source Sans Pro"/>
              </a:rPr>
              <a:t>consent </a:t>
            </a:r>
            <a:r>
              <a:rPr sz="700" spc="-3">
                <a:solidFill>
                  <a:prstClr val="black"/>
                </a:solidFill>
                <a:cs typeface="Source Sans Pro"/>
              </a:rPr>
              <a:t>to the </a:t>
            </a:r>
            <a:r>
              <a:rPr sz="700">
                <a:solidFill>
                  <a:prstClr val="black"/>
                </a:solidFill>
                <a:cs typeface="Source Sans Pro"/>
              </a:rPr>
              <a:t>inclusion in </a:t>
            </a:r>
            <a:r>
              <a:rPr sz="700" spc="-3">
                <a:solidFill>
                  <a:prstClr val="black"/>
                </a:solidFill>
                <a:cs typeface="Source Sans Pro"/>
              </a:rPr>
              <a:t>this</a:t>
            </a:r>
            <a:r>
              <a:rPr lang="en-CA" sz="700" spc="-3">
                <a:solidFill>
                  <a:prstClr val="black"/>
                </a:solidFill>
                <a:cs typeface="Source Sans Pro"/>
              </a:rPr>
              <a:t> </a:t>
            </a:r>
            <a:r>
              <a:rPr sz="700">
                <a:solidFill>
                  <a:prstClr val="black"/>
                </a:solidFill>
                <a:cs typeface="Source Sans Pro"/>
              </a:rPr>
              <a:t>presentation of </a:t>
            </a:r>
            <a:r>
              <a:rPr sz="700" spc="-3">
                <a:solidFill>
                  <a:prstClr val="black"/>
                </a:solidFill>
                <a:cs typeface="Source Sans Pro"/>
              </a:rPr>
              <a:t>the matters </a:t>
            </a:r>
            <a:r>
              <a:rPr sz="700">
                <a:solidFill>
                  <a:prstClr val="black"/>
                </a:solidFill>
                <a:cs typeface="Source Sans Pro"/>
              </a:rPr>
              <a:t>based on </a:t>
            </a:r>
            <a:r>
              <a:rPr sz="700" spc="-3">
                <a:solidFill>
                  <a:prstClr val="black"/>
                </a:solidFill>
                <a:cs typeface="Source Sans Pro"/>
              </a:rPr>
              <a:t>their </a:t>
            </a:r>
            <a:r>
              <a:rPr sz="700">
                <a:solidFill>
                  <a:prstClr val="black"/>
                </a:solidFill>
                <a:cs typeface="Source Sans Pro"/>
              </a:rPr>
              <a:t>information in </a:t>
            </a:r>
            <a:r>
              <a:rPr sz="700" spc="-3">
                <a:solidFill>
                  <a:prstClr val="black"/>
                </a:solidFill>
                <a:cs typeface="Source Sans Pro"/>
              </a:rPr>
              <a:t>the </a:t>
            </a:r>
            <a:r>
              <a:rPr sz="700">
                <a:solidFill>
                  <a:prstClr val="black"/>
                </a:solidFill>
                <a:cs typeface="Source Sans Pro"/>
              </a:rPr>
              <a:t>form </a:t>
            </a:r>
            <a:r>
              <a:rPr sz="700" spc="-3">
                <a:solidFill>
                  <a:prstClr val="black"/>
                </a:solidFill>
                <a:cs typeface="Source Sans Pro"/>
              </a:rPr>
              <a:t>and context </a:t>
            </a:r>
            <a:r>
              <a:rPr sz="700">
                <a:solidFill>
                  <a:prstClr val="black"/>
                </a:solidFill>
                <a:cs typeface="Source Sans Pro"/>
              </a:rPr>
              <a:t>in which it</a:t>
            </a:r>
            <a:r>
              <a:rPr sz="700" spc="29">
                <a:solidFill>
                  <a:prstClr val="black"/>
                </a:solidFill>
                <a:cs typeface="Source Sans Pro"/>
              </a:rPr>
              <a:t> </a:t>
            </a:r>
            <a:r>
              <a:rPr sz="700" spc="-3">
                <a:solidFill>
                  <a:prstClr val="black"/>
                </a:solidFill>
                <a:cs typeface="Source Sans Pro"/>
              </a:rPr>
              <a:t>appears.</a:t>
            </a:r>
            <a:endParaRPr sz="700">
              <a:solidFill>
                <a:prstClr val="black"/>
              </a:solidFill>
              <a:cs typeface="Source Sans Pro"/>
            </a:endParaRPr>
          </a:p>
          <a:p>
            <a:pPr marL="6803" algn="just" defTabSz="576051">
              <a:defRPr/>
            </a:pPr>
            <a:endParaRPr lang="en-US" sz="800" spc="-5">
              <a:solidFill>
                <a:schemeClr val="tx2"/>
              </a:solidFill>
              <a:latin typeface="+mj-lt"/>
              <a:cs typeface="Source Sans Pro"/>
            </a:endParaRPr>
          </a:p>
          <a:p>
            <a:pPr marL="6803" algn="just" defTabSz="576051">
              <a:defRPr/>
            </a:pPr>
            <a:r>
              <a:rPr sz="1100" spc="-5">
                <a:solidFill>
                  <a:schemeClr val="tx2"/>
                </a:solidFill>
                <a:latin typeface="+mj-lt"/>
                <a:cs typeface="Source Sans Pro"/>
              </a:rPr>
              <a:t>References </a:t>
            </a:r>
            <a:r>
              <a:rPr sz="1100" spc="-8">
                <a:solidFill>
                  <a:schemeClr val="tx2"/>
                </a:solidFill>
                <a:latin typeface="+mj-lt"/>
                <a:cs typeface="Source Sans Pro"/>
              </a:rPr>
              <a:t>to </a:t>
            </a:r>
            <a:r>
              <a:rPr sz="1100" spc="-3">
                <a:solidFill>
                  <a:schemeClr val="tx2"/>
                </a:solidFill>
                <a:latin typeface="+mj-lt"/>
                <a:cs typeface="Source Sans Pro"/>
              </a:rPr>
              <a:t>ASX and </a:t>
            </a:r>
            <a:r>
              <a:rPr sz="1100" spc="-11">
                <a:solidFill>
                  <a:schemeClr val="tx2"/>
                </a:solidFill>
                <a:latin typeface="+mj-lt"/>
                <a:cs typeface="Source Sans Pro"/>
              </a:rPr>
              <a:t>TSX-V </a:t>
            </a:r>
            <a:r>
              <a:rPr sz="1100" spc="-5">
                <a:solidFill>
                  <a:schemeClr val="tx2"/>
                </a:solidFill>
                <a:latin typeface="+mj-lt"/>
                <a:cs typeface="Source Sans Pro"/>
              </a:rPr>
              <a:t>Market</a:t>
            </a:r>
            <a:r>
              <a:rPr sz="1100" spc="8">
                <a:solidFill>
                  <a:schemeClr val="tx2"/>
                </a:solidFill>
                <a:latin typeface="+mj-lt"/>
                <a:cs typeface="Source Sans Pro"/>
              </a:rPr>
              <a:t> </a:t>
            </a:r>
            <a:r>
              <a:rPr sz="1100" spc="-5">
                <a:solidFill>
                  <a:schemeClr val="tx2"/>
                </a:solidFill>
                <a:latin typeface="+mj-lt"/>
                <a:cs typeface="Source Sans Pro"/>
              </a:rPr>
              <a:t>Announcements</a:t>
            </a:r>
            <a:endParaRPr sz="1100">
              <a:solidFill>
                <a:schemeClr val="tx2"/>
              </a:solidFill>
              <a:latin typeface="+mj-lt"/>
              <a:cs typeface="Source Sans Pro"/>
            </a:endParaRPr>
          </a:p>
          <a:p>
            <a:pPr marL="6803" marR="4422" indent="-340" algn="just" defTabSz="576051">
              <a:lnSpc>
                <a:spcPct val="100899"/>
              </a:lnSpc>
              <a:defRPr/>
            </a:pPr>
            <a:r>
              <a:rPr sz="700" spc="-3">
                <a:solidFill>
                  <a:prstClr val="black"/>
                </a:solidFill>
                <a:cs typeface="Source Sans Pro"/>
              </a:rPr>
              <a:t>This </a:t>
            </a:r>
            <a:r>
              <a:rPr sz="700">
                <a:solidFill>
                  <a:prstClr val="black"/>
                </a:solidFill>
                <a:cs typeface="Source Sans Pro"/>
              </a:rPr>
              <a:t>presentation </a:t>
            </a:r>
            <a:r>
              <a:rPr sz="700" spc="-3">
                <a:solidFill>
                  <a:prstClr val="black"/>
                </a:solidFill>
                <a:cs typeface="Source Sans Pro"/>
              </a:rPr>
              <a:t>contains </a:t>
            </a:r>
            <a:r>
              <a:rPr sz="700">
                <a:solidFill>
                  <a:prstClr val="black"/>
                </a:solidFill>
                <a:cs typeface="Source Sans Pro"/>
              </a:rPr>
              <a:t>information </a:t>
            </a:r>
            <a:r>
              <a:rPr sz="700" spc="-3">
                <a:solidFill>
                  <a:prstClr val="black"/>
                </a:solidFill>
                <a:cs typeface="Source Sans Pro"/>
              </a:rPr>
              <a:t>extracted </a:t>
            </a:r>
            <a:r>
              <a:rPr sz="700">
                <a:solidFill>
                  <a:prstClr val="black"/>
                </a:solidFill>
                <a:cs typeface="Source Sans Pro"/>
              </a:rPr>
              <a:t>from certain of </a:t>
            </a:r>
            <a:r>
              <a:rPr sz="700" spc="-3">
                <a:solidFill>
                  <a:prstClr val="black"/>
                </a:solidFill>
                <a:cs typeface="Source Sans Pro"/>
              </a:rPr>
              <a:t>the </a:t>
            </a:r>
            <a:r>
              <a:rPr sz="700">
                <a:solidFill>
                  <a:prstClr val="black"/>
                </a:solidFill>
                <a:cs typeface="Source Sans Pro"/>
              </a:rPr>
              <a:t>Company’s </a:t>
            </a:r>
            <a:r>
              <a:rPr sz="700" spc="-3">
                <a:solidFill>
                  <a:prstClr val="black"/>
                </a:solidFill>
                <a:cs typeface="Source Sans Pro"/>
              </a:rPr>
              <a:t>ASX and TSX-V </a:t>
            </a:r>
            <a:r>
              <a:rPr sz="700">
                <a:solidFill>
                  <a:prstClr val="black"/>
                </a:solidFill>
                <a:cs typeface="Source Sans Pro"/>
              </a:rPr>
              <a:t>market </a:t>
            </a:r>
            <a:r>
              <a:rPr sz="700" spc="-3">
                <a:solidFill>
                  <a:prstClr val="black"/>
                </a:solidFill>
                <a:cs typeface="Source Sans Pro"/>
              </a:rPr>
              <a:t>announcements, as </a:t>
            </a:r>
            <a:r>
              <a:rPr sz="700">
                <a:solidFill>
                  <a:prstClr val="black"/>
                </a:solidFill>
                <a:cs typeface="Source Sans Pro"/>
              </a:rPr>
              <a:t>shown </a:t>
            </a:r>
            <a:r>
              <a:rPr sz="700" spc="-3">
                <a:solidFill>
                  <a:prstClr val="black"/>
                </a:solidFill>
                <a:cs typeface="Source Sans Pro"/>
              </a:rPr>
              <a:t>below, including exploration </a:t>
            </a:r>
            <a:r>
              <a:rPr sz="700">
                <a:solidFill>
                  <a:prstClr val="black"/>
                </a:solidFill>
                <a:cs typeface="Source Sans Pro"/>
              </a:rPr>
              <a:t>results, estimates of</a:t>
            </a:r>
            <a:r>
              <a:rPr lang="en-CA" sz="700">
                <a:solidFill>
                  <a:prstClr val="black"/>
                </a:solidFill>
                <a:cs typeface="Source Sans Pro"/>
              </a:rPr>
              <a:t> </a:t>
            </a:r>
            <a:r>
              <a:rPr sz="700">
                <a:solidFill>
                  <a:prstClr val="black"/>
                </a:solidFill>
                <a:cs typeface="Source Sans Pro"/>
              </a:rPr>
              <a:t>Measured </a:t>
            </a:r>
            <a:r>
              <a:rPr sz="700" spc="-3">
                <a:solidFill>
                  <a:prstClr val="black"/>
                </a:solidFill>
                <a:cs typeface="Source Sans Pro"/>
              </a:rPr>
              <a:t>and Indicated </a:t>
            </a:r>
            <a:r>
              <a:rPr sz="700">
                <a:solidFill>
                  <a:prstClr val="black"/>
                </a:solidFill>
                <a:cs typeface="Source Sans Pro"/>
              </a:rPr>
              <a:t>Mineral Resources, </a:t>
            </a:r>
            <a:r>
              <a:rPr sz="700" spc="-3">
                <a:solidFill>
                  <a:prstClr val="black"/>
                </a:solidFill>
                <a:cs typeface="Source Sans Pro"/>
              </a:rPr>
              <a:t>and production targets as </a:t>
            </a:r>
            <a:r>
              <a:rPr sz="700">
                <a:solidFill>
                  <a:prstClr val="black"/>
                </a:solidFill>
                <a:cs typeface="Source Sans Pro"/>
              </a:rPr>
              <a:t>reported in </a:t>
            </a:r>
            <a:r>
              <a:rPr sz="700" spc="-3">
                <a:solidFill>
                  <a:prstClr val="black"/>
                </a:solidFill>
                <a:cs typeface="Source Sans Pro"/>
              </a:rPr>
              <a:t>accordance with the JORC </a:t>
            </a:r>
            <a:r>
              <a:rPr sz="700">
                <a:solidFill>
                  <a:prstClr val="black"/>
                </a:solidFill>
                <a:cs typeface="Source Sans Pro"/>
              </a:rPr>
              <a:t>Code </a:t>
            </a:r>
            <a:r>
              <a:rPr sz="700" spc="-3">
                <a:solidFill>
                  <a:prstClr val="black"/>
                </a:solidFill>
                <a:cs typeface="Source Sans Pro"/>
              </a:rPr>
              <a:t>and </a:t>
            </a:r>
            <a:r>
              <a:rPr sz="700">
                <a:solidFill>
                  <a:prstClr val="black"/>
                </a:solidFill>
                <a:cs typeface="Source Sans Pro"/>
              </a:rPr>
              <a:t>NI 43</a:t>
            </a:r>
            <a:r>
              <a:rPr sz="700">
                <a:solidFill>
                  <a:prstClr val="black"/>
                </a:solidFill>
                <a:cs typeface="Cambria Math"/>
              </a:rPr>
              <a:t>‐</a:t>
            </a:r>
            <a:r>
              <a:rPr sz="700">
                <a:solidFill>
                  <a:prstClr val="black"/>
                </a:solidFill>
                <a:cs typeface="Source Sans Pro"/>
              </a:rPr>
              <a:t>101</a:t>
            </a:r>
            <a:r>
              <a:rPr sz="700" spc="13">
                <a:solidFill>
                  <a:prstClr val="black"/>
                </a:solidFill>
                <a:cs typeface="Source Sans Pro"/>
              </a:rPr>
              <a:t> </a:t>
            </a:r>
            <a:r>
              <a:rPr sz="700" spc="-3">
                <a:solidFill>
                  <a:prstClr val="black"/>
                </a:solidFill>
                <a:cs typeface="Source Sans Pro"/>
              </a:rPr>
              <a:t>standards:</a:t>
            </a:r>
            <a:endParaRPr lang="en-US" sz="700" spc="-3">
              <a:solidFill>
                <a:prstClr val="black"/>
              </a:solidFill>
              <a:cs typeface="Source Sans Pro"/>
            </a:endParaRPr>
          </a:p>
          <a:p>
            <a:pPr marL="160219" marR="2721" indent="-153756" defTabSz="576051">
              <a:spcBef>
                <a:spcPts val="321"/>
              </a:spcBef>
              <a:buFontTx/>
              <a:buAutoNum type="romanLcPeriod"/>
              <a:tabLst>
                <a:tab pos="160219" algn="l"/>
                <a:tab pos="160558" algn="l"/>
              </a:tabLst>
              <a:defRPr/>
            </a:pPr>
            <a:r>
              <a:rPr lang="en-US" sz="700" spc="-3">
                <a:solidFill>
                  <a:prstClr val="black"/>
                </a:solidFill>
                <a:cs typeface="Source Sans Pro"/>
              </a:rPr>
              <a:t>The summary of results from the Preliminary Economic Assessment reported on page 19 of this presentation were reported in the TSX-V and ASX market announcement dated 30 January 2019. </a:t>
            </a:r>
          </a:p>
          <a:p>
            <a:pPr marL="160219" marR="2721" indent="-153756" defTabSz="576051">
              <a:spcBef>
                <a:spcPts val="321"/>
              </a:spcBef>
              <a:buFontTx/>
              <a:buAutoNum type="romanLcPeriod"/>
              <a:tabLst>
                <a:tab pos="160219" algn="l"/>
                <a:tab pos="160558" algn="l"/>
              </a:tabLst>
              <a:defRPr/>
            </a:pPr>
            <a:r>
              <a:rPr lang="en-US" sz="700" spc="-3">
                <a:solidFill>
                  <a:prstClr val="black"/>
                </a:solidFill>
                <a:cs typeface="Source Sans Pro"/>
              </a:rPr>
              <a:t>The </a:t>
            </a:r>
            <a:r>
              <a:rPr lang="en-US" sz="700">
                <a:solidFill>
                  <a:prstClr val="black"/>
                </a:solidFill>
                <a:cs typeface="Source Sans Pro"/>
              </a:rPr>
              <a:t>decision </a:t>
            </a:r>
            <a:r>
              <a:rPr lang="en-US" sz="700" spc="-3">
                <a:solidFill>
                  <a:prstClr val="black"/>
                </a:solidFill>
                <a:cs typeface="Source Sans Pro"/>
              </a:rPr>
              <a:t>made to </a:t>
            </a:r>
            <a:r>
              <a:rPr lang="en-US" sz="700">
                <a:solidFill>
                  <a:prstClr val="black"/>
                </a:solidFill>
                <a:cs typeface="Source Sans Pro"/>
              </a:rPr>
              <a:t>proceed </a:t>
            </a:r>
            <a:r>
              <a:rPr lang="en-US" sz="700" spc="-3">
                <a:solidFill>
                  <a:prstClr val="black"/>
                </a:solidFill>
                <a:cs typeface="Source Sans Pro"/>
              </a:rPr>
              <a:t>to Feasibility Study </a:t>
            </a:r>
            <a:r>
              <a:rPr lang="en-US" sz="700">
                <a:solidFill>
                  <a:prstClr val="black"/>
                </a:solidFill>
                <a:cs typeface="Source Sans Pro"/>
              </a:rPr>
              <a:t>stage reported on pages 15 and 17 of </a:t>
            </a:r>
            <a:r>
              <a:rPr lang="en-US" sz="700" spc="-3">
                <a:solidFill>
                  <a:prstClr val="black"/>
                </a:solidFill>
                <a:cs typeface="Source Sans Pro"/>
              </a:rPr>
              <a:t>this </a:t>
            </a:r>
            <a:r>
              <a:rPr lang="en-US" sz="700">
                <a:solidFill>
                  <a:prstClr val="black"/>
                </a:solidFill>
                <a:cs typeface="Source Sans Pro"/>
              </a:rPr>
              <a:t>presentation </a:t>
            </a:r>
            <a:r>
              <a:rPr lang="en-US" sz="700" spc="-3">
                <a:solidFill>
                  <a:prstClr val="black"/>
                </a:solidFill>
                <a:cs typeface="Source Sans Pro"/>
              </a:rPr>
              <a:t>was </a:t>
            </a:r>
            <a:r>
              <a:rPr lang="en-US" sz="700">
                <a:solidFill>
                  <a:prstClr val="black"/>
                </a:solidFill>
                <a:cs typeface="Source Sans Pro"/>
              </a:rPr>
              <a:t>reported </a:t>
            </a:r>
            <a:r>
              <a:rPr lang="en-US" sz="700" spc="3">
                <a:solidFill>
                  <a:prstClr val="black"/>
                </a:solidFill>
                <a:cs typeface="Source Sans Pro"/>
              </a:rPr>
              <a:t>in </a:t>
            </a:r>
            <a:r>
              <a:rPr lang="en-US" sz="700" spc="-3">
                <a:solidFill>
                  <a:prstClr val="black"/>
                </a:solidFill>
                <a:cs typeface="Source Sans Pro"/>
              </a:rPr>
              <a:t>the TSX-V and ASX </a:t>
            </a:r>
            <a:r>
              <a:rPr lang="en-US" sz="700">
                <a:solidFill>
                  <a:prstClr val="black"/>
                </a:solidFill>
                <a:cs typeface="Source Sans Pro"/>
              </a:rPr>
              <a:t>market </a:t>
            </a:r>
            <a:r>
              <a:rPr lang="en-US" sz="700" spc="-3">
                <a:solidFill>
                  <a:prstClr val="black"/>
                </a:solidFill>
                <a:cs typeface="Source Sans Pro"/>
              </a:rPr>
              <a:t>announcement dated </a:t>
            </a:r>
            <a:r>
              <a:rPr lang="en-US" sz="700" spc="8">
                <a:solidFill>
                  <a:prstClr val="black"/>
                </a:solidFill>
                <a:cs typeface="Source Sans Pro"/>
              </a:rPr>
              <a:t>22 </a:t>
            </a:r>
            <a:r>
              <a:rPr lang="en-US" sz="700">
                <a:solidFill>
                  <a:prstClr val="black"/>
                </a:solidFill>
                <a:cs typeface="Source Sans Pro"/>
              </a:rPr>
              <a:t>May</a:t>
            </a:r>
            <a:r>
              <a:rPr lang="en-US" sz="700" spc="-5">
                <a:solidFill>
                  <a:prstClr val="black"/>
                </a:solidFill>
                <a:cs typeface="Source Sans Pro"/>
              </a:rPr>
              <a:t> </a:t>
            </a:r>
            <a:r>
              <a:rPr lang="en-US" sz="700">
                <a:solidFill>
                  <a:prstClr val="black"/>
                </a:solidFill>
                <a:cs typeface="Source Sans Pro"/>
              </a:rPr>
              <a:t>2019.</a:t>
            </a:r>
          </a:p>
          <a:p>
            <a:pPr marL="159879" marR="3742" indent="-153415" defTabSz="576051">
              <a:spcBef>
                <a:spcPts val="324"/>
              </a:spcBef>
              <a:buFontTx/>
              <a:buAutoNum type="romanLcPeriod"/>
              <a:tabLst>
                <a:tab pos="160219" algn="l"/>
                <a:tab pos="160558" algn="l"/>
              </a:tabLst>
              <a:defRPr/>
            </a:pPr>
            <a:r>
              <a:rPr lang="en-US" sz="700" spc="-3">
                <a:solidFill>
                  <a:prstClr val="black"/>
                </a:solidFill>
                <a:cs typeface="Source Sans Pro"/>
              </a:rPr>
              <a:t>Results </a:t>
            </a:r>
            <a:r>
              <a:rPr lang="en-US" sz="700">
                <a:solidFill>
                  <a:prstClr val="black"/>
                </a:solidFill>
                <a:cs typeface="Source Sans Pro"/>
              </a:rPr>
              <a:t>of </a:t>
            </a:r>
            <a:r>
              <a:rPr lang="en-US" sz="700" spc="-3">
                <a:solidFill>
                  <a:prstClr val="black"/>
                </a:solidFill>
                <a:cs typeface="Source Sans Pro"/>
              </a:rPr>
              <a:t>the drilling </a:t>
            </a:r>
            <a:r>
              <a:rPr lang="en-US" sz="700">
                <a:solidFill>
                  <a:prstClr val="black"/>
                </a:solidFill>
                <a:cs typeface="Source Sans Pro"/>
              </a:rPr>
              <a:t>program </a:t>
            </a:r>
            <a:r>
              <a:rPr lang="en-US" sz="700" spc="-3">
                <a:solidFill>
                  <a:prstClr val="black"/>
                </a:solidFill>
                <a:cs typeface="Source Sans Pro"/>
              </a:rPr>
              <a:t>and metallurgical </a:t>
            </a:r>
            <a:r>
              <a:rPr lang="en-US" sz="700">
                <a:solidFill>
                  <a:prstClr val="black"/>
                </a:solidFill>
                <a:cs typeface="Source Sans Pro"/>
              </a:rPr>
              <a:t>testing reported on pages 13 and 26 of </a:t>
            </a:r>
            <a:r>
              <a:rPr lang="en-US" sz="700" spc="-3">
                <a:solidFill>
                  <a:prstClr val="black"/>
                </a:solidFill>
                <a:cs typeface="Source Sans Pro"/>
              </a:rPr>
              <a:t>this </a:t>
            </a:r>
            <a:r>
              <a:rPr lang="en-US" sz="700">
                <a:solidFill>
                  <a:prstClr val="black"/>
                </a:solidFill>
                <a:cs typeface="Source Sans Pro"/>
              </a:rPr>
              <a:t>presentation were reported in </a:t>
            </a:r>
            <a:r>
              <a:rPr lang="en-US" sz="700" spc="-3">
                <a:solidFill>
                  <a:prstClr val="black"/>
                </a:solidFill>
                <a:cs typeface="Source Sans Pro"/>
              </a:rPr>
              <a:t>TSX-V and ASX </a:t>
            </a:r>
            <a:r>
              <a:rPr lang="en-US" sz="700">
                <a:solidFill>
                  <a:prstClr val="black"/>
                </a:solidFill>
                <a:cs typeface="Source Sans Pro"/>
              </a:rPr>
              <a:t>market </a:t>
            </a:r>
            <a:r>
              <a:rPr lang="en-US" sz="700" spc="-3">
                <a:solidFill>
                  <a:prstClr val="black"/>
                </a:solidFill>
                <a:cs typeface="Source Sans Pro"/>
              </a:rPr>
              <a:t>announcements dated </a:t>
            </a:r>
            <a:r>
              <a:rPr lang="en-US" sz="700">
                <a:solidFill>
                  <a:prstClr val="black"/>
                </a:solidFill>
                <a:cs typeface="Source Sans Pro"/>
              </a:rPr>
              <a:t>17 October 2018 </a:t>
            </a:r>
            <a:r>
              <a:rPr lang="en-US" sz="700" spc="-3">
                <a:solidFill>
                  <a:prstClr val="black"/>
                </a:solidFill>
                <a:cs typeface="Source Sans Pro"/>
              </a:rPr>
              <a:t>and </a:t>
            </a:r>
            <a:r>
              <a:rPr lang="en-US" sz="700">
                <a:solidFill>
                  <a:prstClr val="black"/>
                </a:solidFill>
                <a:cs typeface="Source Sans Pro"/>
              </a:rPr>
              <a:t>17 December</a:t>
            </a:r>
            <a:r>
              <a:rPr lang="en-US" sz="700" spc="-5">
                <a:solidFill>
                  <a:prstClr val="black"/>
                </a:solidFill>
                <a:cs typeface="Source Sans Pro"/>
              </a:rPr>
              <a:t> </a:t>
            </a:r>
            <a:r>
              <a:rPr lang="en-US" sz="700">
                <a:solidFill>
                  <a:prstClr val="black"/>
                </a:solidFill>
                <a:cs typeface="Source Sans Pro"/>
              </a:rPr>
              <a:t>2018.</a:t>
            </a:r>
          </a:p>
          <a:p>
            <a:pPr marL="159879" marR="3742" indent="-153415" defTabSz="576051">
              <a:spcBef>
                <a:spcPts val="324"/>
              </a:spcBef>
              <a:buFontTx/>
              <a:buAutoNum type="romanLcPeriod"/>
              <a:tabLst>
                <a:tab pos="160219" algn="l"/>
                <a:tab pos="160558" algn="l"/>
              </a:tabLst>
              <a:defRPr/>
            </a:pPr>
            <a:r>
              <a:rPr lang="en-US" sz="700" spc="-3">
                <a:solidFill>
                  <a:prstClr val="black"/>
                </a:solidFill>
                <a:cs typeface="Source Sans Pro"/>
              </a:rPr>
              <a:t>The </a:t>
            </a:r>
            <a:r>
              <a:rPr lang="en-US" sz="700">
                <a:solidFill>
                  <a:prstClr val="black"/>
                </a:solidFill>
                <a:cs typeface="Source Sans Pro"/>
              </a:rPr>
              <a:t>simplified process flowsheet reported on page 27 of </a:t>
            </a:r>
            <a:r>
              <a:rPr lang="en-US" sz="700" spc="-3">
                <a:solidFill>
                  <a:prstClr val="black"/>
                </a:solidFill>
                <a:cs typeface="Source Sans Pro"/>
              </a:rPr>
              <a:t>this </a:t>
            </a:r>
            <a:r>
              <a:rPr lang="en-US" sz="700">
                <a:solidFill>
                  <a:prstClr val="black"/>
                </a:solidFill>
                <a:cs typeface="Source Sans Pro"/>
              </a:rPr>
              <a:t>presentation </a:t>
            </a:r>
            <a:r>
              <a:rPr lang="en-US" sz="700" spc="-3">
                <a:solidFill>
                  <a:prstClr val="black"/>
                </a:solidFill>
                <a:cs typeface="Source Sans Pro"/>
              </a:rPr>
              <a:t>was </a:t>
            </a:r>
            <a:r>
              <a:rPr lang="en-US" sz="700">
                <a:solidFill>
                  <a:prstClr val="black"/>
                </a:solidFill>
                <a:cs typeface="Source Sans Pro"/>
              </a:rPr>
              <a:t>reported in </a:t>
            </a:r>
            <a:r>
              <a:rPr lang="en-US" sz="700" spc="-3">
                <a:solidFill>
                  <a:prstClr val="black"/>
                </a:solidFill>
                <a:cs typeface="Source Sans Pro"/>
              </a:rPr>
              <a:t>the TSX-V and ASX </a:t>
            </a:r>
            <a:r>
              <a:rPr lang="en-US" sz="700">
                <a:solidFill>
                  <a:prstClr val="black"/>
                </a:solidFill>
                <a:cs typeface="Source Sans Pro"/>
              </a:rPr>
              <a:t>market </a:t>
            </a:r>
            <a:r>
              <a:rPr lang="en-US" sz="700" spc="-3">
                <a:solidFill>
                  <a:prstClr val="black"/>
                </a:solidFill>
                <a:cs typeface="Source Sans Pro"/>
              </a:rPr>
              <a:t>announcement dated </a:t>
            </a:r>
            <a:r>
              <a:rPr lang="en-US" sz="700">
                <a:solidFill>
                  <a:prstClr val="black"/>
                </a:solidFill>
                <a:cs typeface="Source Sans Pro"/>
              </a:rPr>
              <a:t>30 </a:t>
            </a:r>
            <a:r>
              <a:rPr lang="en-US" sz="700" spc="-3">
                <a:solidFill>
                  <a:prstClr val="black"/>
                </a:solidFill>
                <a:cs typeface="Source Sans Pro"/>
              </a:rPr>
              <a:t>January</a:t>
            </a:r>
            <a:r>
              <a:rPr lang="en-US" sz="700" spc="40">
                <a:solidFill>
                  <a:prstClr val="black"/>
                </a:solidFill>
                <a:cs typeface="Source Sans Pro"/>
              </a:rPr>
              <a:t> </a:t>
            </a:r>
            <a:r>
              <a:rPr lang="en-US" sz="700">
                <a:solidFill>
                  <a:prstClr val="black"/>
                </a:solidFill>
                <a:cs typeface="Source Sans Pro"/>
              </a:rPr>
              <a:t>2019.</a:t>
            </a:r>
          </a:p>
          <a:p>
            <a:pPr marL="159879" marR="3742" indent="-153415" defTabSz="576051">
              <a:spcBef>
                <a:spcPts val="324"/>
              </a:spcBef>
              <a:buFontTx/>
              <a:buAutoNum type="romanLcPeriod"/>
              <a:tabLst>
                <a:tab pos="160219" algn="l"/>
                <a:tab pos="160558" algn="l"/>
              </a:tabLst>
              <a:defRPr/>
            </a:pPr>
            <a:r>
              <a:rPr lang="en-US" sz="700">
                <a:solidFill>
                  <a:prstClr val="black"/>
                </a:solidFill>
                <a:cs typeface="Source Sans Pro"/>
              </a:rPr>
              <a:t>Production details related to the proposed demonstration plant reported on pages 16 of this presentation were reported in the TSX-V and ASX market announcement dated 12 December 2019.</a:t>
            </a:r>
          </a:p>
          <a:p>
            <a:pPr marL="159879" marR="3742" indent="-153415" defTabSz="576051">
              <a:spcBef>
                <a:spcPts val="324"/>
              </a:spcBef>
              <a:buFontTx/>
              <a:buAutoNum type="romanLcPeriod"/>
              <a:tabLst>
                <a:tab pos="160219" algn="l"/>
                <a:tab pos="160558" algn="l"/>
              </a:tabLst>
              <a:defRPr/>
            </a:pPr>
            <a:r>
              <a:rPr lang="en-US" sz="700">
                <a:solidFill>
                  <a:prstClr val="black"/>
                </a:solidFill>
                <a:cs typeface="Source Sans Pro"/>
              </a:rPr>
              <a:t>Information about EIT InnoEnergy’s support of the Chvaletice Manganese Project on page 3, 18 and 21 of this presentation was reported in </a:t>
            </a:r>
            <a:r>
              <a:rPr lang="en-US" sz="700" spc="-3">
                <a:solidFill>
                  <a:prstClr val="black"/>
                </a:solidFill>
                <a:cs typeface="Source Sans Pro"/>
              </a:rPr>
              <a:t>TSX-V and ASX </a:t>
            </a:r>
            <a:r>
              <a:rPr lang="en-US" sz="700">
                <a:solidFill>
                  <a:prstClr val="black"/>
                </a:solidFill>
                <a:cs typeface="Source Sans Pro"/>
              </a:rPr>
              <a:t>market </a:t>
            </a:r>
            <a:r>
              <a:rPr lang="en-US" sz="700" spc="-3">
                <a:solidFill>
                  <a:prstClr val="black"/>
                </a:solidFill>
                <a:cs typeface="Source Sans Pro"/>
              </a:rPr>
              <a:t>announcement </a:t>
            </a:r>
            <a:r>
              <a:rPr lang="en-US" sz="700">
                <a:solidFill>
                  <a:prstClr val="black"/>
                </a:solidFill>
                <a:cs typeface="Source Sans Pro"/>
              </a:rPr>
              <a:t>dated 22 February 2021.</a:t>
            </a:r>
          </a:p>
          <a:p>
            <a:pPr marL="159879" marR="3742" indent="-153415" defTabSz="576051">
              <a:spcBef>
                <a:spcPts val="324"/>
              </a:spcBef>
              <a:buFontTx/>
              <a:buAutoNum type="romanLcPeriod"/>
              <a:tabLst>
                <a:tab pos="160219" algn="l"/>
                <a:tab pos="160558" algn="l"/>
              </a:tabLst>
              <a:defRPr/>
            </a:pPr>
            <a:r>
              <a:rPr lang="en-US" sz="700">
                <a:solidFill>
                  <a:prstClr val="black"/>
                </a:solidFill>
                <a:cs typeface="Source Sans Pro"/>
              </a:rPr>
              <a:t>Information about the restart of the pilot plant referred to on pages 17 of this presentation was reported in TSX-V and ASX market announcement dated 14 June 2021.</a:t>
            </a:r>
          </a:p>
          <a:p>
            <a:pPr marL="159879" marR="3742" indent="-153415" defTabSz="576051">
              <a:spcBef>
                <a:spcPts val="324"/>
              </a:spcBef>
              <a:buFontTx/>
              <a:buAutoNum type="romanLcPeriod"/>
              <a:tabLst>
                <a:tab pos="160219" algn="l"/>
                <a:tab pos="160558" algn="l"/>
              </a:tabLst>
              <a:defRPr/>
            </a:pPr>
            <a:r>
              <a:rPr lang="en-US" sz="700">
                <a:solidFill>
                  <a:prstClr val="black"/>
                </a:solidFill>
                <a:cs typeface="Source Sans Pro"/>
              </a:rPr>
              <a:t>Information about a joint development agreement between Euro Manganese and Nano One referred to on page 18 of this presentation was reported in a TSX-V and ASX market announcement dated 4 October 2021.</a:t>
            </a:r>
          </a:p>
          <a:p>
            <a:pPr marL="159879" marR="3742" indent="-153415" defTabSz="576051">
              <a:spcBef>
                <a:spcPts val="324"/>
              </a:spcBef>
              <a:buFontTx/>
              <a:buAutoNum type="romanLcPeriod"/>
              <a:tabLst>
                <a:tab pos="160219" algn="l"/>
                <a:tab pos="160558" algn="l"/>
              </a:tabLst>
              <a:defRPr/>
            </a:pPr>
            <a:r>
              <a:rPr lang="en-US" sz="700">
                <a:solidFill>
                  <a:prstClr val="black"/>
                </a:solidFill>
                <a:cs typeface="Source Sans Pro"/>
              </a:rPr>
              <a:t>Information about the European Bank for Reconstruction and Development’s investment in Euro Manganese referred to on pages 18 and 21 of this presentation was reported in a TSX-V and ASX market announcement dated 4 January 2022.  </a:t>
            </a:r>
          </a:p>
          <a:p>
            <a:pPr marL="159879" marR="3742" indent="-153415" defTabSz="576051">
              <a:spcBef>
                <a:spcPts val="324"/>
              </a:spcBef>
              <a:buFontTx/>
              <a:buAutoNum type="romanLcPeriod"/>
              <a:tabLst>
                <a:tab pos="160219" algn="l"/>
                <a:tab pos="160558" algn="l"/>
              </a:tabLst>
              <a:defRPr/>
            </a:pPr>
            <a:r>
              <a:rPr lang="en-US" sz="700">
                <a:solidFill>
                  <a:prstClr val="black"/>
                </a:solidFill>
                <a:cs typeface="Source Sans Pro"/>
              </a:rPr>
              <a:t>The Company is not aware of any new information or data that materially affects the information contained in the above-referenced market announcements. The Company also confirms that all material assumptions and technical parameters underpinning the estimates of Measured and Indicated Mineral Resources as provided in the relevant market announcements, as well as all material assumptions underpinning the production targets and financial forecast information in the JORC Code Report, continue to apply and have not materially changed, and that the form and context in which the Competent Persons’ findings are presented have not been materially modified.</a:t>
            </a:r>
          </a:p>
          <a:p>
            <a:pPr marL="159879" marR="3742" indent="-153415" defTabSz="576051">
              <a:spcBef>
                <a:spcPts val="324"/>
              </a:spcBef>
              <a:buFontTx/>
              <a:buAutoNum type="romanLcPeriod"/>
              <a:tabLst>
                <a:tab pos="160219" algn="l"/>
                <a:tab pos="160558" algn="l"/>
              </a:tabLst>
              <a:defRPr/>
            </a:pPr>
            <a:endParaRPr lang="en-US" sz="700">
              <a:solidFill>
                <a:prstClr val="black"/>
              </a:solidFill>
              <a:cs typeface="Source Sans Pro"/>
            </a:endParaRPr>
          </a:p>
          <a:p>
            <a:pPr marL="6803" marR="4422" indent="-340" algn="just" defTabSz="576051">
              <a:lnSpc>
                <a:spcPct val="100899"/>
              </a:lnSpc>
              <a:defRPr/>
            </a:pPr>
            <a:endParaRPr lang="en-CA" sz="700">
              <a:solidFill>
                <a:prstClr val="black"/>
              </a:solidFill>
              <a:cs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extLst>
              <p:ext uri="{D42A27DB-BD31-4B8C-83A1-F6EECF244321}">
                <p14:modId xmlns:p14="http://schemas.microsoft.com/office/powerpoint/2010/main" val="16304280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5C71ED3-043A-9E49-A43F-8A7412129A54}"/>
              </a:ext>
            </a:extLst>
          </p:cNvPr>
          <p:cNvSpPr>
            <a:spLocks noGrp="1"/>
          </p:cNvSpPr>
          <p:nvPr>
            <p:ph type="title"/>
          </p:nvPr>
        </p:nvSpPr>
        <p:spPr>
          <a:xfrm>
            <a:off x="665957" y="364950"/>
            <a:ext cx="4263655" cy="1152397"/>
          </a:xfrm>
        </p:spPr>
        <p:txBody>
          <a:bodyPr vert="horz">
            <a:normAutofit/>
          </a:bodyPr>
          <a:lstStyle/>
          <a:p>
            <a:r>
              <a:rPr lang="en-US" sz="1700"/>
              <a:t>Secure, sustainable, high purity manganese</a:t>
            </a:r>
          </a:p>
        </p:txBody>
      </p:sp>
      <p:sp>
        <p:nvSpPr>
          <p:cNvPr id="39" name="Content Placeholder 38">
            <a:extLst>
              <a:ext uri="{FF2B5EF4-FFF2-40B4-BE49-F238E27FC236}">
                <a16:creationId xmlns:a16="http://schemas.microsoft.com/office/drawing/2014/main" id="{25C9CB44-1EE0-024B-84DA-33C73D19A356}"/>
              </a:ext>
            </a:extLst>
          </p:cNvPr>
          <p:cNvSpPr>
            <a:spLocks noGrp="1"/>
          </p:cNvSpPr>
          <p:nvPr>
            <p:ph idx="1"/>
          </p:nvPr>
        </p:nvSpPr>
        <p:spPr>
          <a:xfrm>
            <a:off x="1026191" y="1164263"/>
            <a:ext cx="3903421" cy="3076382"/>
          </a:xfrm>
        </p:spPr>
        <p:txBody>
          <a:bodyPr vert="horz" lIns="91440" tIns="45720" rIns="91440" bIns="45720" numCol="1" spcCol="914400" rtlCol="0" anchor="t">
            <a:noAutofit/>
          </a:bodyPr>
          <a:lstStyle/>
          <a:p>
            <a:pPr marL="0" indent="0">
              <a:spcBef>
                <a:spcPts val="1800"/>
              </a:spcBef>
              <a:buNone/>
            </a:pPr>
            <a:r>
              <a:rPr lang="en-CA" sz="1100"/>
              <a:t>Only primary manganese resource in Europe</a:t>
            </a:r>
          </a:p>
          <a:p>
            <a:pPr marL="0" indent="0">
              <a:spcBef>
                <a:spcPts val="1800"/>
              </a:spcBef>
              <a:buNone/>
            </a:pPr>
            <a:r>
              <a:rPr lang="en-CA" sz="1100"/>
              <a:t>Aim to have best-in-class environmental performance</a:t>
            </a:r>
            <a:endParaRPr lang="en-CA" sz="1100" strike="sngStrike">
              <a:solidFill>
                <a:srgbClr val="FF0000"/>
              </a:solidFill>
            </a:endParaRPr>
          </a:p>
          <a:p>
            <a:pPr marL="0" indent="0">
              <a:spcBef>
                <a:spcPts val="1800"/>
              </a:spcBef>
              <a:buNone/>
            </a:pPr>
            <a:r>
              <a:rPr lang="en-CA" sz="1100"/>
              <a:t>In the heart of the world’s fastest growing EV battery market</a:t>
            </a:r>
          </a:p>
          <a:p>
            <a:pPr marL="0" indent="0">
              <a:spcBef>
                <a:spcPts val="1800"/>
              </a:spcBef>
              <a:buNone/>
            </a:pPr>
            <a:r>
              <a:rPr lang="en-CA" sz="1100"/>
              <a:t>Excellent local community relationships</a:t>
            </a:r>
          </a:p>
          <a:p>
            <a:pPr marL="0" indent="0">
              <a:spcBef>
                <a:spcPts val="1800"/>
              </a:spcBef>
              <a:buNone/>
            </a:pPr>
            <a:r>
              <a:rPr lang="en-CA" sz="1100"/>
              <a:t>Project supported by EU</a:t>
            </a:r>
            <a:r>
              <a:rPr lang="en-CA" sz="1100">
                <a:solidFill>
                  <a:srgbClr val="FF0000"/>
                </a:solidFill>
              </a:rPr>
              <a:t> </a:t>
            </a:r>
            <a:r>
              <a:rPr lang="en-CA" sz="1100"/>
              <a:t>institutional investments</a:t>
            </a:r>
          </a:p>
          <a:p>
            <a:pPr marL="0" indent="0">
              <a:spcBef>
                <a:spcPts val="1800"/>
              </a:spcBef>
              <a:buNone/>
            </a:pPr>
            <a:r>
              <a:rPr lang="en-CA" sz="1100"/>
              <a:t>Definitive feasibility study nearing completion</a:t>
            </a:r>
          </a:p>
          <a:p>
            <a:pPr marL="0" indent="0">
              <a:spcBef>
                <a:spcPts val="1800"/>
              </a:spcBef>
              <a:buNone/>
            </a:pPr>
            <a:r>
              <a:rPr lang="en-CA" sz="1100"/>
              <a:t>Strong cash position</a:t>
            </a:r>
          </a:p>
          <a:p>
            <a:pPr marL="0" indent="0">
              <a:spcBef>
                <a:spcPts val="1800"/>
              </a:spcBef>
              <a:buNone/>
            </a:pPr>
            <a:r>
              <a:rPr lang="en-CA" sz="1100">
                <a:ea typeface="Source Sans Pro"/>
              </a:rPr>
              <a:t>Experienced team with deep high-purity manganese expertise</a:t>
            </a:r>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lvl="0"/>
            <a:fld id="{8F0AAAA6-56A2-7644-A023-2910ED97B8A2}" type="slidenum">
              <a:rPr lang="en-US" noProof="0"/>
              <a:pPr lvl="0"/>
              <a:t>4</a:t>
            </a:fld>
            <a:endParaRPr lang="en-US" noProof="0"/>
          </a:p>
        </p:txBody>
      </p:sp>
      <p:pic>
        <p:nvPicPr>
          <p:cNvPr id="44" name="Graphic 43" descr="Ribbon with solid fill">
            <a:extLst>
              <a:ext uri="{FF2B5EF4-FFF2-40B4-BE49-F238E27FC236}">
                <a16:creationId xmlns:a16="http://schemas.microsoft.com/office/drawing/2014/main" id="{2B66F80E-20E1-E94A-BA5E-58EBF8491F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431" y="1148793"/>
            <a:ext cx="291553" cy="291553"/>
          </a:xfrm>
          <a:prstGeom prst="rect">
            <a:avLst/>
          </a:prstGeom>
        </p:spPr>
      </p:pic>
      <p:pic>
        <p:nvPicPr>
          <p:cNvPr id="46" name="Graphic 45" descr="Open hand with plant with solid fill">
            <a:extLst>
              <a:ext uri="{FF2B5EF4-FFF2-40B4-BE49-F238E27FC236}">
                <a16:creationId xmlns:a16="http://schemas.microsoft.com/office/drawing/2014/main" id="{39F8B312-E678-CF40-872F-D9A57B46E3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7431" y="1551804"/>
            <a:ext cx="291553" cy="291553"/>
          </a:xfrm>
          <a:prstGeom prst="rect">
            <a:avLst/>
          </a:prstGeom>
        </p:spPr>
      </p:pic>
      <p:pic>
        <p:nvPicPr>
          <p:cNvPr id="52" name="Graphic 51" descr="Neighborhood with solid fill">
            <a:extLst>
              <a:ext uri="{FF2B5EF4-FFF2-40B4-BE49-F238E27FC236}">
                <a16:creationId xmlns:a16="http://schemas.microsoft.com/office/drawing/2014/main" id="{A395544D-EFB6-3E4B-895E-AA2DB48D3D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7431" y="2345565"/>
            <a:ext cx="291553" cy="291553"/>
          </a:xfrm>
          <a:prstGeom prst="rect">
            <a:avLst/>
          </a:prstGeom>
        </p:spPr>
      </p:pic>
      <p:pic>
        <p:nvPicPr>
          <p:cNvPr id="54" name="Graphic 53" descr="Clipboard Checked with solid fill">
            <a:extLst>
              <a:ext uri="{FF2B5EF4-FFF2-40B4-BE49-F238E27FC236}">
                <a16:creationId xmlns:a16="http://schemas.microsoft.com/office/drawing/2014/main" id="{96A79F6D-049E-DD49-B92A-6F2A2813E9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7431" y="3143097"/>
            <a:ext cx="291553" cy="291554"/>
          </a:xfrm>
          <a:prstGeom prst="rect">
            <a:avLst/>
          </a:prstGeom>
        </p:spPr>
      </p:pic>
      <p:pic>
        <p:nvPicPr>
          <p:cNvPr id="56" name="Graphic 55" descr="Bank with solid fill">
            <a:extLst>
              <a:ext uri="{FF2B5EF4-FFF2-40B4-BE49-F238E27FC236}">
                <a16:creationId xmlns:a16="http://schemas.microsoft.com/office/drawing/2014/main" id="{42B4C739-6053-3546-80DA-D6E0343DFC8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7431" y="3526467"/>
            <a:ext cx="291553" cy="291554"/>
          </a:xfrm>
          <a:prstGeom prst="rect">
            <a:avLst/>
          </a:prstGeom>
        </p:spPr>
      </p:pic>
      <p:pic>
        <p:nvPicPr>
          <p:cNvPr id="58" name="Graphic 57" descr="Group with solid fill">
            <a:extLst>
              <a:ext uri="{FF2B5EF4-FFF2-40B4-BE49-F238E27FC236}">
                <a16:creationId xmlns:a16="http://schemas.microsoft.com/office/drawing/2014/main" id="{6E3772ED-B0A9-B74C-87B0-3826D44026C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17431" y="3914716"/>
            <a:ext cx="291553" cy="291554"/>
          </a:xfrm>
          <a:prstGeom prst="rect">
            <a:avLst/>
          </a:prstGeom>
        </p:spPr>
      </p:pic>
      <p:pic>
        <p:nvPicPr>
          <p:cNvPr id="61" name="Graphic 60" descr="Handshake with solid fill">
            <a:extLst>
              <a:ext uri="{FF2B5EF4-FFF2-40B4-BE49-F238E27FC236}">
                <a16:creationId xmlns:a16="http://schemas.microsoft.com/office/drawing/2014/main" id="{6B37AEB9-6A3E-D64A-A022-6449ADC49EE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17431" y="2740021"/>
            <a:ext cx="291553" cy="291553"/>
          </a:xfrm>
          <a:prstGeom prst="rect">
            <a:avLst/>
          </a:prstGeom>
        </p:spPr>
      </p:pic>
      <p:cxnSp>
        <p:nvCxnSpPr>
          <p:cNvPr id="18" name="Straight Connector 17">
            <a:extLst>
              <a:ext uri="{FF2B5EF4-FFF2-40B4-BE49-F238E27FC236}">
                <a16:creationId xmlns:a16="http://schemas.microsoft.com/office/drawing/2014/main" id="{235D3777-F4B4-CD44-A897-C37E8312CECE}"/>
              </a:ext>
            </a:extLst>
          </p:cNvPr>
          <p:cNvCxnSpPr>
            <a:cxnSpLocks/>
          </p:cNvCxnSpPr>
          <p:nvPr/>
        </p:nvCxnSpPr>
        <p:spPr>
          <a:xfrm>
            <a:off x="765544" y="779809"/>
            <a:ext cx="426365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70C9E07-64C9-3E40-B1E8-507C31F36E51}"/>
              </a:ext>
            </a:extLst>
          </p:cNvPr>
          <p:cNvGrpSpPr/>
          <p:nvPr/>
        </p:nvGrpSpPr>
        <p:grpSpPr>
          <a:xfrm>
            <a:off x="1087648" y="1498791"/>
            <a:ext cx="3635605" cy="2371940"/>
            <a:chOff x="1087649" y="1498791"/>
            <a:chExt cx="3405524" cy="2371940"/>
          </a:xfrm>
        </p:grpSpPr>
        <p:cxnSp>
          <p:nvCxnSpPr>
            <p:cNvPr id="20" name="Straight Connector 19">
              <a:extLst>
                <a:ext uri="{FF2B5EF4-FFF2-40B4-BE49-F238E27FC236}">
                  <a16:creationId xmlns:a16="http://schemas.microsoft.com/office/drawing/2014/main" id="{0BB1A99F-BFB3-664F-8E9A-D00D8805E841}"/>
                </a:ext>
              </a:extLst>
            </p:cNvPr>
            <p:cNvCxnSpPr>
              <a:cxnSpLocks/>
            </p:cNvCxnSpPr>
            <p:nvPr/>
          </p:nvCxnSpPr>
          <p:spPr>
            <a:xfrm>
              <a:off x="1087649" y="1498791"/>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18766A-343E-1C4F-B870-369EDFFFF978}"/>
                </a:ext>
              </a:extLst>
            </p:cNvPr>
            <p:cNvCxnSpPr>
              <a:cxnSpLocks/>
            </p:cNvCxnSpPr>
            <p:nvPr/>
          </p:nvCxnSpPr>
          <p:spPr>
            <a:xfrm>
              <a:off x="1087649" y="1894114"/>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ECE89B5-F241-2940-8591-80802C174E49}"/>
                </a:ext>
              </a:extLst>
            </p:cNvPr>
            <p:cNvCxnSpPr>
              <a:cxnSpLocks/>
            </p:cNvCxnSpPr>
            <p:nvPr/>
          </p:nvCxnSpPr>
          <p:spPr>
            <a:xfrm>
              <a:off x="1087649" y="2289437"/>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79B4816-6412-4E4C-A458-39C1346B3750}"/>
                </a:ext>
              </a:extLst>
            </p:cNvPr>
            <p:cNvCxnSpPr>
              <a:cxnSpLocks/>
            </p:cNvCxnSpPr>
            <p:nvPr/>
          </p:nvCxnSpPr>
          <p:spPr>
            <a:xfrm>
              <a:off x="1087649" y="2684760"/>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21676D-3F35-5646-93CF-ABBB221A0926}"/>
                </a:ext>
              </a:extLst>
            </p:cNvPr>
            <p:cNvCxnSpPr>
              <a:cxnSpLocks/>
            </p:cNvCxnSpPr>
            <p:nvPr/>
          </p:nvCxnSpPr>
          <p:spPr>
            <a:xfrm>
              <a:off x="1087649" y="3080083"/>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582762-777B-2042-A06A-B355D90084EF}"/>
                </a:ext>
              </a:extLst>
            </p:cNvPr>
            <p:cNvCxnSpPr>
              <a:cxnSpLocks/>
            </p:cNvCxnSpPr>
            <p:nvPr/>
          </p:nvCxnSpPr>
          <p:spPr>
            <a:xfrm>
              <a:off x="1087649" y="3475406"/>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835A4B4-8A62-354E-9A67-2A218174C6BC}"/>
                </a:ext>
              </a:extLst>
            </p:cNvPr>
            <p:cNvCxnSpPr>
              <a:cxnSpLocks/>
            </p:cNvCxnSpPr>
            <p:nvPr/>
          </p:nvCxnSpPr>
          <p:spPr>
            <a:xfrm>
              <a:off x="1087649" y="3870731"/>
              <a:ext cx="34055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37" name="Picture Placeholder 16" descr="A close-up of a steering wheel&#10;&#10;Description automatically generated with low confidence">
            <a:extLst>
              <a:ext uri="{FF2B5EF4-FFF2-40B4-BE49-F238E27FC236}">
                <a16:creationId xmlns:a16="http://schemas.microsoft.com/office/drawing/2014/main" id="{03F516F2-5964-DB44-BFC7-D7F8910FAF3C}"/>
              </a:ext>
            </a:extLst>
          </p:cNvPr>
          <p:cNvPicPr>
            <a:picLocks noGrp="1" noChangeAspect="1"/>
          </p:cNvPicPr>
          <p:nvPr>
            <p:ph type="pic" sz="quarter" idx="13"/>
          </p:nvPr>
        </p:nvPicPr>
        <p:blipFill rotWithShape="1">
          <a:blip r:embed="rId20" cstate="screen">
            <a:extLst>
              <a:ext uri="{BEBA8EAE-BF5A-486C-A8C5-ECC9F3942E4B}">
                <a14:imgProps xmlns:a14="http://schemas.microsoft.com/office/drawing/2010/main">
                  <a14:imgLayer r:embed="rId21">
                    <a14:imgEffect>
                      <a14:colorTemperature colorTemp="5300"/>
                    </a14:imgEffect>
                    <a14:imgEffect>
                      <a14:saturation sat="42000"/>
                    </a14:imgEffect>
                  </a14:imgLayer>
                </a14:imgProps>
              </a:ext>
              <a:ext uri="{28A0092B-C50C-407E-A947-70E740481C1C}">
                <a14:useLocalDpi xmlns:a14="http://schemas.microsoft.com/office/drawing/2010/main"/>
              </a:ext>
            </a:extLst>
          </a:blip>
          <a:srcRect l="11181" r="11181"/>
          <a:stretch/>
        </p:blipFill>
        <p:spPr>
          <a:xfrm>
            <a:off x="5029200" y="0"/>
            <a:ext cx="4114800" cy="4919663"/>
          </a:xfrm>
          <a:prstGeom prst="rect">
            <a:avLst/>
          </a:prstGeom>
        </p:spPr>
      </p:pic>
      <p:pic>
        <p:nvPicPr>
          <p:cNvPr id="5" name="Graphic 4" descr="Europe with solid fill">
            <a:extLst>
              <a:ext uri="{FF2B5EF4-FFF2-40B4-BE49-F238E27FC236}">
                <a16:creationId xmlns:a16="http://schemas.microsoft.com/office/drawing/2014/main" id="{56D550C6-DB31-3A49-B7B5-E582ED78A85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65957" y="1936177"/>
            <a:ext cx="319438" cy="319438"/>
          </a:xfrm>
          <a:prstGeom prst="rect">
            <a:avLst/>
          </a:prstGeom>
        </p:spPr>
      </p:pic>
    </p:spTree>
    <p:extLst>
      <p:ext uri="{BB962C8B-B14F-4D97-AF65-F5344CB8AC3E}">
        <p14:creationId xmlns:p14="http://schemas.microsoft.com/office/powerpoint/2010/main" val="1338338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8D0380-9D74-F040-9117-B72D3E3F530B}"/>
              </a:ext>
            </a:extLst>
          </p:cNvPr>
          <p:cNvPicPr>
            <a:picLocks noChangeAspect="1"/>
          </p:cNvPicPr>
          <p:nvPr/>
        </p:nvPicPr>
        <p:blipFill rotWithShape="1">
          <a:blip r:embed="rId4"/>
          <a:srcRect l="13372"/>
          <a:stretch/>
        </p:blipFill>
        <p:spPr>
          <a:xfrm flipH="1">
            <a:off x="4219445" y="941148"/>
            <a:ext cx="4924555" cy="3317013"/>
          </a:xfrm>
          <a:prstGeom prst="rect">
            <a:avLst/>
          </a:prstGeom>
        </p:spPr>
      </p:pic>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72" name="Title 1">
            <a:extLst>
              <a:ext uri="{FF2B5EF4-FFF2-40B4-BE49-F238E27FC236}">
                <a16:creationId xmlns:a16="http://schemas.microsoft.com/office/drawing/2014/main" id="{CA35019B-C286-40E8-A50E-7A9E79B4C313}"/>
              </a:ext>
            </a:extLst>
          </p:cNvPr>
          <p:cNvSpPr>
            <a:spLocks noGrp="1"/>
          </p:cNvSpPr>
          <p:nvPr>
            <p:ph type="title"/>
          </p:nvPr>
        </p:nvSpPr>
        <p:spPr>
          <a:xfrm>
            <a:off x="704088" y="365760"/>
            <a:ext cx="8232784" cy="675140"/>
          </a:xfrm>
        </p:spPr>
        <p:txBody>
          <a:bodyPr vert="horz"/>
          <a:lstStyle/>
          <a:p>
            <a:r>
              <a:rPr lang="en-US"/>
              <a:t>Industry players have committed to increasing manganese in battery chemistries</a:t>
            </a:r>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5</a:t>
            </a:fld>
            <a:endParaRPr kumimoji="0" lang="en-US" sz="643" b="1" i="0" u="none" strike="noStrike" kern="1200" cap="none" spc="0" normalizeH="0" baseline="0" noProof="0">
              <a:ln>
                <a:noFill/>
              </a:ln>
              <a:solidFill>
                <a:prstClr val="white"/>
              </a:solidFill>
              <a:effectLst/>
              <a:uLnTx/>
              <a:uFillTx/>
              <a:latin typeface="Montserrat" charset="0"/>
            </a:endParaRPr>
          </a:p>
        </p:txBody>
      </p:sp>
      <p:pic>
        <p:nvPicPr>
          <p:cNvPr id="73" name="Picture 2" descr="Brands &amp; Models of the Volkswagen Group">
            <a:extLst>
              <a:ext uri="{FF2B5EF4-FFF2-40B4-BE49-F238E27FC236}">
                <a16:creationId xmlns:a16="http://schemas.microsoft.com/office/drawing/2014/main" id="{83264C1B-4DE9-4C5D-945D-DDA21F6590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088" y="4011312"/>
            <a:ext cx="924159" cy="51946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a:extLst>
              <a:ext uri="{FF2B5EF4-FFF2-40B4-BE49-F238E27FC236}">
                <a16:creationId xmlns:a16="http://schemas.microsoft.com/office/drawing/2014/main" id="{79B24F64-A9D7-45FB-B1AF-078681A8141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816" b="21599"/>
          <a:stretch/>
        </p:blipFill>
        <p:spPr bwMode="auto">
          <a:xfrm>
            <a:off x="2162150" y="1822384"/>
            <a:ext cx="683291" cy="41786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Logo&#10;&#10;Description automatically generated">
            <a:extLst>
              <a:ext uri="{FF2B5EF4-FFF2-40B4-BE49-F238E27FC236}">
                <a16:creationId xmlns:a16="http://schemas.microsoft.com/office/drawing/2014/main" id="{F624D7D8-609D-4D00-B56D-C3302004A3C7}"/>
              </a:ext>
            </a:extLst>
          </p:cNvPr>
          <p:cNvPicPr>
            <a:picLocks noChangeAspect="1"/>
          </p:cNvPicPr>
          <p:nvPr/>
        </p:nvPicPr>
        <p:blipFill>
          <a:blip r:embed="rId9"/>
          <a:stretch>
            <a:fillRect/>
          </a:stretch>
        </p:blipFill>
        <p:spPr>
          <a:xfrm>
            <a:off x="1280583" y="3241826"/>
            <a:ext cx="795438" cy="385070"/>
          </a:xfrm>
          <a:prstGeom prst="rect">
            <a:avLst/>
          </a:prstGeom>
        </p:spPr>
      </p:pic>
      <p:pic>
        <p:nvPicPr>
          <p:cNvPr id="80" name="Picture 2" descr="Renault New Logo - 2021- White">
            <a:extLst>
              <a:ext uri="{FF2B5EF4-FFF2-40B4-BE49-F238E27FC236}">
                <a16:creationId xmlns:a16="http://schemas.microsoft.com/office/drawing/2014/main" id="{2F4CCFDA-BAB2-4AB3-8433-1352BB9A01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254" t="7005" r="30959" b="1"/>
          <a:stretch/>
        </p:blipFill>
        <p:spPr bwMode="auto">
          <a:xfrm>
            <a:off x="2258272" y="3986457"/>
            <a:ext cx="379772" cy="56917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Icon&#10;&#10;Description automatically generated">
            <a:extLst>
              <a:ext uri="{FF2B5EF4-FFF2-40B4-BE49-F238E27FC236}">
                <a16:creationId xmlns:a16="http://schemas.microsoft.com/office/drawing/2014/main" id="{C69F0B90-F1E4-45DB-B56A-7F0F906B7C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27199" y="3972207"/>
            <a:ext cx="463196" cy="597672"/>
          </a:xfrm>
          <a:prstGeom prst="rect">
            <a:avLst/>
          </a:prstGeom>
        </p:spPr>
      </p:pic>
      <p:pic>
        <p:nvPicPr>
          <p:cNvPr id="82" name="Picture 81">
            <a:extLst>
              <a:ext uri="{FF2B5EF4-FFF2-40B4-BE49-F238E27FC236}">
                <a16:creationId xmlns:a16="http://schemas.microsoft.com/office/drawing/2014/main" id="{BC83A269-4555-48E9-9299-D518C1E60CF2}"/>
              </a:ext>
            </a:extLst>
          </p:cNvPr>
          <p:cNvPicPr>
            <a:picLocks noChangeAspect="1"/>
          </p:cNvPicPr>
          <p:nvPr/>
        </p:nvPicPr>
        <p:blipFill>
          <a:blip r:embed="rId12"/>
          <a:stretch>
            <a:fillRect/>
          </a:stretch>
        </p:blipFill>
        <p:spPr>
          <a:xfrm>
            <a:off x="2754663" y="3299817"/>
            <a:ext cx="902936" cy="269087"/>
          </a:xfrm>
          <a:prstGeom prst="rect">
            <a:avLst/>
          </a:prstGeom>
        </p:spPr>
      </p:pic>
      <p:pic>
        <p:nvPicPr>
          <p:cNvPr id="83" name="Picture 82">
            <a:extLst>
              <a:ext uri="{FF2B5EF4-FFF2-40B4-BE49-F238E27FC236}">
                <a16:creationId xmlns:a16="http://schemas.microsoft.com/office/drawing/2014/main" id="{05766FAE-B5E9-44AF-A5C6-6F567BF3EF9D}"/>
              </a:ext>
            </a:extLst>
          </p:cNvPr>
          <p:cNvPicPr>
            <a:picLocks noChangeAspect="1"/>
          </p:cNvPicPr>
          <p:nvPr/>
        </p:nvPicPr>
        <p:blipFill>
          <a:blip r:embed="rId13"/>
          <a:stretch>
            <a:fillRect/>
          </a:stretch>
        </p:blipFill>
        <p:spPr>
          <a:xfrm>
            <a:off x="1043533" y="2600499"/>
            <a:ext cx="1162483" cy="272353"/>
          </a:xfrm>
          <a:prstGeom prst="rect">
            <a:avLst/>
          </a:prstGeom>
        </p:spPr>
      </p:pic>
      <p:pic>
        <p:nvPicPr>
          <p:cNvPr id="84" name="Picture 83">
            <a:extLst>
              <a:ext uri="{FF2B5EF4-FFF2-40B4-BE49-F238E27FC236}">
                <a16:creationId xmlns:a16="http://schemas.microsoft.com/office/drawing/2014/main" id="{A8C6C30B-2C0E-45F2-868A-8D875572C903}"/>
              </a:ext>
            </a:extLst>
          </p:cNvPr>
          <p:cNvPicPr>
            <a:picLocks noChangeAspect="1"/>
          </p:cNvPicPr>
          <p:nvPr/>
        </p:nvPicPr>
        <p:blipFill>
          <a:blip r:embed="rId14"/>
          <a:stretch>
            <a:fillRect/>
          </a:stretch>
        </p:blipFill>
        <p:spPr>
          <a:xfrm>
            <a:off x="2638044" y="2623858"/>
            <a:ext cx="1147801" cy="248994"/>
          </a:xfrm>
          <a:prstGeom prst="rect">
            <a:avLst/>
          </a:prstGeom>
        </p:spPr>
      </p:pic>
      <p:pic>
        <p:nvPicPr>
          <p:cNvPr id="85" name="Picture 84">
            <a:extLst>
              <a:ext uri="{FF2B5EF4-FFF2-40B4-BE49-F238E27FC236}">
                <a16:creationId xmlns:a16="http://schemas.microsoft.com/office/drawing/2014/main" id="{17134B65-38DC-4FFF-9832-0EEBB97F6845}"/>
              </a:ext>
            </a:extLst>
          </p:cNvPr>
          <p:cNvPicPr>
            <a:picLocks noChangeAspect="1"/>
          </p:cNvPicPr>
          <p:nvPr/>
        </p:nvPicPr>
        <p:blipFill>
          <a:blip r:embed="rId15"/>
          <a:stretch>
            <a:fillRect/>
          </a:stretch>
        </p:blipFill>
        <p:spPr>
          <a:xfrm>
            <a:off x="3206131" y="1849203"/>
            <a:ext cx="1105333" cy="291591"/>
          </a:xfrm>
          <a:prstGeom prst="rect">
            <a:avLst/>
          </a:prstGeom>
        </p:spPr>
      </p:pic>
      <p:pic>
        <p:nvPicPr>
          <p:cNvPr id="86" name="Picture 85">
            <a:extLst>
              <a:ext uri="{FF2B5EF4-FFF2-40B4-BE49-F238E27FC236}">
                <a16:creationId xmlns:a16="http://schemas.microsoft.com/office/drawing/2014/main" id="{4ED1B897-1E2A-46A5-8589-E2A921DE9BD5}"/>
              </a:ext>
            </a:extLst>
          </p:cNvPr>
          <p:cNvPicPr>
            <a:picLocks noChangeAspect="1"/>
          </p:cNvPicPr>
          <p:nvPr/>
        </p:nvPicPr>
        <p:blipFill>
          <a:blip r:embed="rId16"/>
          <a:stretch>
            <a:fillRect/>
          </a:stretch>
        </p:blipFill>
        <p:spPr>
          <a:xfrm>
            <a:off x="704088" y="1848317"/>
            <a:ext cx="920687" cy="288154"/>
          </a:xfrm>
          <a:prstGeom prst="rect">
            <a:avLst/>
          </a:prstGeom>
        </p:spPr>
      </p:pic>
      <p:sp>
        <p:nvSpPr>
          <p:cNvPr id="17" name="TextBox 16">
            <a:extLst>
              <a:ext uri="{FF2B5EF4-FFF2-40B4-BE49-F238E27FC236}">
                <a16:creationId xmlns:a16="http://schemas.microsoft.com/office/drawing/2014/main" id="{C4B46245-19E1-5543-8C1A-9BD0C14B7DEE}"/>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MARKET OVERVIEW</a:t>
            </a:r>
          </a:p>
        </p:txBody>
      </p:sp>
      <p:sp>
        <p:nvSpPr>
          <p:cNvPr id="2" name="TextBox 1">
            <a:extLst>
              <a:ext uri="{FF2B5EF4-FFF2-40B4-BE49-F238E27FC236}">
                <a16:creationId xmlns:a16="http://schemas.microsoft.com/office/drawing/2014/main" id="{5A7F13AF-2293-8542-A0A2-5D9F7BE70B0A}"/>
              </a:ext>
            </a:extLst>
          </p:cNvPr>
          <p:cNvSpPr txBox="1"/>
          <p:nvPr/>
        </p:nvSpPr>
        <p:spPr>
          <a:xfrm>
            <a:off x="704088" y="1006200"/>
            <a:ext cx="5515089" cy="461665"/>
          </a:xfrm>
          <a:prstGeom prst="rect">
            <a:avLst/>
          </a:prstGeom>
          <a:noFill/>
        </p:spPr>
        <p:txBody>
          <a:bodyPr wrap="square" rtlCol="0">
            <a:spAutoFit/>
          </a:bodyPr>
          <a:lstStyle/>
          <a:p>
            <a:pPr defTabSz="685782">
              <a:spcBef>
                <a:spcPts val="600"/>
              </a:spcBef>
            </a:pPr>
            <a:r>
              <a:rPr lang="en-US" sz="1200">
                <a:solidFill>
                  <a:schemeClr val="tx2"/>
                </a:solidFill>
                <a:latin typeface="+mj-lt"/>
                <a:ea typeface="Source Sans Pro" charset="0"/>
              </a:rPr>
              <a:t>All major EV, battery cell and cathode active material producers have numerous manganese-based chemistries in production or under further development</a:t>
            </a:r>
          </a:p>
        </p:txBody>
      </p:sp>
    </p:spTree>
    <p:extLst>
      <p:ext uri="{BB962C8B-B14F-4D97-AF65-F5344CB8AC3E}">
        <p14:creationId xmlns:p14="http://schemas.microsoft.com/office/powerpoint/2010/main" val="3365943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extLst>
              <p:ext uri="{D42A27DB-BD31-4B8C-83A1-F6EECF244321}">
                <p14:modId xmlns:p14="http://schemas.microsoft.com/office/powerpoint/2010/main" val="40395115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8" imgW="7772400" imgH="10058400" progId="TCLayout.ActiveDocument.1">
                  <p:embed/>
                </p:oleObj>
              </mc:Choice>
              <mc:Fallback>
                <p:oleObj name="think-cell Slide" r:id="rId18"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72" name="Title 1">
            <a:extLst>
              <a:ext uri="{FF2B5EF4-FFF2-40B4-BE49-F238E27FC236}">
                <a16:creationId xmlns:a16="http://schemas.microsoft.com/office/drawing/2014/main" id="{CA35019B-C286-40E8-A50E-7A9E79B4C313}"/>
              </a:ext>
            </a:extLst>
          </p:cNvPr>
          <p:cNvSpPr>
            <a:spLocks noGrp="1"/>
          </p:cNvSpPr>
          <p:nvPr>
            <p:ph type="title"/>
          </p:nvPr>
        </p:nvSpPr>
        <p:spPr>
          <a:xfrm>
            <a:off x="704087" y="365760"/>
            <a:ext cx="8272741" cy="675140"/>
          </a:xfrm>
        </p:spPr>
        <p:txBody>
          <a:bodyPr vert="horz"/>
          <a:lstStyle/>
          <a:p>
            <a:r>
              <a:rPr lang="en-US"/>
              <a:t>Lower cost EV battery chemistries to drive high purity manganese content per </a:t>
            </a:r>
            <a:r>
              <a:rPr lang="en-US" err="1"/>
              <a:t>KWh</a:t>
            </a:r>
            <a:endParaRPr lang="en-US"/>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6</a:t>
            </a:fld>
            <a:endParaRPr kumimoji="0" lang="en-US" sz="643" b="1" i="0" u="none" strike="noStrike" kern="1200" cap="none" spc="0" normalizeH="0" baseline="0" noProof="0">
              <a:ln>
                <a:noFill/>
              </a:ln>
              <a:solidFill>
                <a:prstClr val="white"/>
              </a:solidFill>
              <a:effectLst/>
              <a:uLnTx/>
              <a:uFillTx/>
              <a:latin typeface="Montserrat" charset="0"/>
            </a:endParaRPr>
          </a:p>
        </p:txBody>
      </p:sp>
      <p:sp>
        <p:nvSpPr>
          <p:cNvPr id="155" name="Freeform: Shape 24">
            <a:extLst>
              <a:ext uri="{FF2B5EF4-FFF2-40B4-BE49-F238E27FC236}">
                <a16:creationId xmlns:a16="http://schemas.microsoft.com/office/drawing/2014/main" id="{02C5FCC6-D0C7-864F-88B4-5B199BD0F0B4}"/>
              </a:ext>
            </a:extLst>
          </p:cNvPr>
          <p:cNvSpPr/>
          <p:nvPr/>
        </p:nvSpPr>
        <p:spPr>
          <a:xfrm>
            <a:off x="1332323" y="2004473"/>
            <a:ext cx="942633" cy="1681163"/>
          </a:xfrm>
          <a:custGeom>
            <a:avLst/>
            <a:gdLst>
              <a:gd name="connsiteX0" fmla="*/ 21771 w 2862942"/>
              <a:gd name="connsiteY0" fmla="*/ 1023258 h 2960915"/>
              <a:gd name="connsiteX1" fmla="*/ 2841171 w 2862942"/>
              <a:gd name="connsiteY1" fmla="*/ 0 h 2960915"/>
              <a:gd name="connsiteX2" fmla="*/ 2862942 w 2862942"/>
              <a:gd name="connsiteY2" fmla="*/ 2960915 h 2960915"/>
              <a:gd name="connsiteX3" fmla="*/ 0 w 2862942"/>
              <a:gd name="connsiteY3" fmla="*/ 1284515 h 2960915"/>
              <a:gd name="connsiteX4" fmla="*/ 21771 w 2862942"/>
              <a:gd name="connsiteY4" fmla="*/ 1023258 h 2960915"/>
              <a:gd name="connsiteX0" fmla="*/ 21771 w 2913027"/>
              <a:gd name="connsiteY0" fmla="*/ 1023258 h 2960915"/>
              <a:gd name="connsiteX1" fmla="*/ 2913027 w 2913027"/>
              <a:gd name="connsiteY1" fmla="*/ 0 h 2960915"/>
              <a:gd name="connsiteX2" fmla="*/ 2862942 w 2913027"/>
              <a:gd name="connsiteY2" fmla="*/ 2960915 h 2960915"/>
              <a:gd name="connsiteX3" fmla="*/ 0 w 2913027"/>
              <a:gd name="connsiteY3" fmla="*/ 1284515 h 2960915"/>
              <a:gd name="connsiteX4" fmla="*/ 21771 w 2913027"/>
              <a:gd name="connsiteY4" fmla="*/ 1023258 h 2960915"/>
              <a:gd name="connsiteX0" fmla="*/ 21771 w 2862942"/>
              <a:gd name="connsiteY0" fmla="*/ 1005283 h 2942940"/>
              <a:gd name="connsiteX1" fmla="*/ 2855542 w 2862942"/>
              <a:gd name="connsiteY1" fmla="*/ 0 h 2942940"/>
              <a:gd name="connsiteX2" fmla="*/ 2862942 w 2862942"/>
              <a:gd name="connsiteY2" fmla="*/ 2942940 h 2942940"/>
              <a:gd name="connsiteX3" fmla="*/ 0 w 2862942"/>
              <a:gd name="connsiteY3" fmla="*/ 1266540 h 2942940"/>
              <a:gd name="connsiteX4" fmla="*/ 21771 w 2862942"/>
              <a:gd name="connsiteY4" fmla="*/ 1005283 h 2942940"/>
              <a:gd name="connsiteX0" fmla="*/ 21771 w 2898763"/>
              <a:gd name="connsiteY0" fmla="*/ 1005283 h 2942940"/>
              <a:gd name="connsiteX1" fmla="*/ 2898656 w 2898763"/>
              <a:gd name="connsiteY1" fmla="*/ 0 h 2942940"/>
              <a:gd name="connsiteX2" fmla="*/ 2862942 w 2898763"/>
              <a:gd name="connsiteY2" fmla="*/ 2942940 h 2942940"/>
              <a:gd name="connsiteX3" fmla="*/ 0 w 2898763"/>
              <a:gd name="connsiteY3" fmla="*/ 1266540 h 2942940"/>
              <a:gd name="connsiteX4" fmla="*/ 21771 w 2898763"/>
              <a:gd name="connsiteY4" fmla="*/ 1005283 h 2942940"/>
              <a:gd name="connsiteX0" fmla="*/ 21771 w 2862942"/>
              <a:gd name="connsiteY0" fmla="*/ 1023258 h 2960915"/>
              <a:gd name="connsiteX1" fmla="*/ 2855542 w 2862942"/>
              <a:gd name="connsiteY1" fmla="*/ 0 h 2960915"/>
              <a:gd name="connsiteX2" fmla="*/ 2862942 w 2862942"/>
              <a:gd name="connsiteY2" fmla="*/ 2960915 h 2960915"/>
              <a:gd name="connsiteX3" fmla="*/ 0 w 2862942"/>
              <a:gd name="connsiteY3" fmla="*/ 1284515 h 2960915"/>
              <a:gd name="connsiteX4" fmla="*/ 21771 w 2862942"/>
              <a:gd name="connsiteY4" fmla="*/ 1023258 h 2960915"/>
              <a:gd name="connsiteX0" fmla="*/ 21771 w 2884448"/>
              <a:gd name="connsiteY0" fmla="*/ 1023258 h 2960915"/>
              <a:gd name="connsiteX1" fmla="*/ 2884285 w 2884448"/>
              <a:gd name="connsiteY1" fmla="*/ 0 h 2960915"/>
              <a:gd name="connsiteX2" fmla="*/ 2862942 w 2884448"/>
              <a:gd name="connsiteY2" fmla="*/ 2960915 h 2960915"/>
              <a:gd name="connsiteX3" fmla="*/ 0 w 2884448"/>
              <a:gd name="connsiteY3" fmla="*/ 1284515 h 2960915"/>
              <a:gd name="connsiteX4" fmla="*/ 21771 w 2884448"/>
              <a:gd name="connsiteY4" fmla="*/ 1023258 h 2960915"/>
              <a:gd name="connsiteX0" fmla="*/ 21771 w 2884448"/>
              <a:gd name="connsiteY0" fmla="*/ 1023258 h 2960915"/>
              <a:gd name="connsiteX1" fmla="*/ 2884285 w 2884448"/>
              <a:gd name="connsiteY1" fmla="*/ 0 h 2960915"/>
              <a:gd name="connsiteX2" fmla="*/ 2862942 w 2884448"/>
              <a:gd name="connsiteY2" fmla="*/ 2960915 h 2960915"/>
              <a:gd name="connsiteX3" fmla="*/ 0 w 2884448"/>
              <a:gd name="connsiteY3" fmla="*/ 1284515 h 2960915"/>
              <a:gd name="connsiteX4" fmla="*/ 21771 w 2884448"/>
              <a:gd name="connsiteY4" fmla="*/ 1023258 h 2960915"/>
              <a:gd name="connsiteX0" fmla="*/ 21771 w 2862942"/>
              <a:gd name="connsiteY0" fmla="*/ 1043801 h 2981458"/>
              <a:gd name="connsiteX1" fmla="*/ 2853264 w 2862942"/>
              <a:gd name="connsiteY1" fmla="*/ 0 h 2981458"/>
              <a:gd name="connsiteX2" fmla="*/ 2862942 w 2862942"/>
              <a:gd name="connsiteY2" fmla="*/ 2981458 h 2981458"/>
              <a:gd name="connsiteX3" fmla="*/ 0 w 2862942"/>
              <a:gd name="connsiteY3" fmla="*/ 1305058 h 2981458"/>
              <a:gd name="connsiteX4" fmla="*/ 21771 w 2862942"/>
              <a:gd name="connsiteY4" fmla="*/ 1043801 h 2981458"/>
              <a:gd name="connsiteX0" fmla="*/ 21771 w 2853634"/>
              <a:gd name="connsiteY0" fmla="*/ 1043801 h 2960915"/>
              <a:gd name="connsiteX1" fmla="*/ 2853264 w 2853634"/>
              <a:gd name="connsiteY1" fmla="*/ 0 h 2960915"/>
              <a:gd name="connsiteX2" fmla="*/ 2847432 w 2853634"/>
              <a:gd name="connsiteY2" fmla="*/ 2960915 h 2960915"/>
              <a:gd name="connsiteX3" fmla="*/ 0 w 2853634"/>
              <a:gd name="connsiteY3" fmla="*/ 1305058 h 2960915"/>
              <a:gd name="connsiteX4" fmla="*/ 21771 w 2853634"/>
              <a:gd name="connsiteY4" fmla="*/ 1043801 h 296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634" h="2960915">
                <a:moveTo>
                  <a:pt x="21771" y="1043801"/>
                </a:moveTo>
                <a:lnTo>
                  <a:pt x="2853264" y="0"/>
                </a:lnTo>
                <a:cubicBezTo>
                  <a:pt x="2855731" y="980980"/>
                  <a:pt x="2844965" y="1979935"/>
                  <a:pt x="2847432" y="2960915"/>
                </a:cubicBezTo>
                <a:lnTo>
                  <a:pt x="0" y="1305058"/>
                </a:lnTo>
                <a:lnTo>
                  <a:pt x="21771" y="1043801"/>
                </a:lnTo>
                <a:close/>
              </a:path>
            </a:pathLst>
          </a:custGeom>
          <a:solidFill>
            <a:schemeClr val="accent5">
              <a:lumMod val="20000"/>
              <a:lumOff val="80000"/>
              <a:alpha val="76000"/>
            </a:schemeClr>
          </a:solidFill>
          <a:ln w="12700" cap="flat" cmpd="sng" algn="ctr">
            <a:noFill/>
            <a:prstDash val="solid"/>
            <a:miter lim="800000"/>
          </a:ln>
          <a:effectLst/>
        </p:spPr>
        <p:txBody>
          <a:bodyPr rot="0" spcFirstLastPara="0" vert="horz" wrap="square" lIns="48986" tIns="24493" rIns="48986" bIns="24493" numCol="1" spcCol="0" rtlCol="0" fromWordArt="0" anchor="ctr" anchorCtr="0" forceAA="0" compatLnSpc="1">
            <a:prstTxWarp prst="textNoShape">
              <a:avLst/>
            </a:prstTxWarp>
            <a:noAutofit/>
          </a:bodyPr>
          <a:lstStyle/>
          <a:p>
            <a:pPr defTabSz="489844">
              <a:defRPr/>
            </a:pPr>
            <a:endParaRPr lang="en-GB" sz="964" kern="0">
              <a:solidFill>
                <a:prstClr val="white"/>
              </a:solidFill>
              <a:latin typeface="Montserrat" panose="02000505000000020004" pitchFamily="2" charset="77"/>
              <a:ea typeface="Source Sans Pro" panose="020B0503030403020204" pitchFamily="34" charset="0"/>
            </a:endParaRPr>
          </a:p>
        </p:txBody>
      </p:sp>
      <p:sp>
        <p:nvSpPr>
          <p:cNvPr id="162" name="Rectangle 161">
            <a:extLst>
              <a:ext uri="{FF2B5EF4-FFF2-40B4-BE49-F238E27FC236}">
                <a16:creationId xmlns:a16="http://schemas.microsoft.com/office/drawing/2014/main" id="{7DE81D98-503C-6749-B372-55419A03DD79}"/>
              </a:ext>
            </a:extLst>
          </p:cNvPr>
          <p:cNvSpPr/>
          <p:nvPr/>
        </p:nvSpPr>
        <p:spPr>
          <a:xfrm>
            <a:off x="622039" y="2536285"/>
            <a:ext cx="608621" cy="9556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23"/>
          </a:p>
        </p:txBody>
      </p:sp>
      <p:pic>
        <p:nvPicPr>
          <p:cNvPr id="165" name="Picture 805">
            <a:extLst>
              <a:ext uri="{FF2B5EF4-FFF2-40B4-BE49-F238E27FC236}">
                <a16:creationId xmlns:a16="http://schemas.microsoft.com/office/drawing/2014/main" id="{571E5E81-0E94-D04F-A1C3-E6DC2D28D30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r="7735"/>
          <a:stretch>
            <a:fillRect/>
          </a:stretch>
        </p:blipFill>
        <p:spPr bwMode="auto">
          <a:xfrm>
            <a:off x="473626" y="1796510"/>
            <a:ext cx="833461" cy="1816100"/>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165">
            <a:extLst>
              <a:ext uri="{FF2B5EF4-FFF2-40B4-BE49-F238E27FC236}">
                <a16:creationId xmlns:a16="http://schemas.microsoft.com/office/drawing/2014/main" id="{9045DB30-2542-614F-AF48-358451171261}"/>
              </a:ext>
            </a:extLst>
          </p:cNvPr>
          <p:cNvSpPr/>
          <p:nvPr/>
        </p:nvSpPr>
        <p:spPr>
          <a:xfrm>
            <a:off x="622038" y="2536285"/>
            <a:ext cx="588063" cy="9413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23"/>
          </a:p>
        </p:txBody>
      </p:sp>
      <p:sp>
        <p:nvSpPr>
          <p:cNvPr id="167" name="Text Box 664">
            <a:extLst>
              <a:ext uri="{FF2B5EF4-FFF2-40B4-BE49-F238E27FC236}">
                <a16:creationId xmlns:a16="http://schemas.microsoft.com/office/drawing/2014/main" id="{F0EBF680-957E-B245-BBE9-683F1DE5B01D}"/>
              </a:ext>
            </a:extLst>
          </p:cNvPr>
          <p:cNvSpPr txBox="1">
            <a:spLocks noChangeArrowheads="1"/>
          </p:cNvSpPr>
          <p:nvPr/>
        </p:nvSpPr>
        <p:spPr bwMode="auto">
          <a:xfrm>
            <a:off x="595939" y="2090198"/>
            <a:ext cx="634721"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48986" tIns="24493" rIns="48986" bIns="24493" numCol="1" anchor="t" anchorCtr="0" compatLnSpc="1">
            <a:prstTxWarp prst="textNoShape">
              <a:avLst/>
            </a:prstTxWarp>
          </a:bodyPr>
          <a:lstStyle>
            <a:lvl1pPr eaLnBrk="0" fontAlgn="base" hangingPunct="0">
              <a:spcBef>
                <a:spcPct val="0"/>
              </a:spcBef>
              <a:spcAft>
                <a:spcPct val="0"/>
              </a:spcAft>
              <a:tabLst>
                <a:tab pos="5937250" algn="r"/>
              </a:tabLst>
              <a:defRPr>
                <a:solidFill>
                  <a:schemeClr val="tx1"/>
                </a:solidFill>
                <a:latin typeface="Arial" panose="020B0604020202020204" pitchFamily="34" charset="0"/>
              </a:defRPr>
            </a:lvl1pPr>
            <a:lvl2pPr eaLnBrk="0" fontAlgn="base" hangingPunct="0">
              <a:spcBef>
                <a:spcPct val="0"/>
              </a:spcBef>
              <a:spcAft>
                <a:spcPct val="0"/>
              </a:spcAft>
              <a:tabLst>
                <a:tab pos="5937250" algn="r"/>
              </a:tabLst>
              <a:defRPr>
                <a:solidFill>
                  <a:schemeClr val="tx1"/>
                </a:solidFill>
                <a:latin typeface="Arial" panose="020B0604020202020204" pitchFamily="34" charset="0"/>
              </a:defRPr>
            </a:lvl2pPr>
            <a:lvl3pPr eaLnBrk="0" fontAlgn="base" hangingPunct="0">
              <a:spcBef>
                <a:spcPct val="0"/>
              </a:spcBef>
              <a:spcAft>
                <a:spcPct val="0"/>
              </a:spcAft>
              <a:tabLst>
                <a:tab pos="5937250" algn="r"/>
              </a:tabLst>
              <a:defRPr>
                <a:solidFill>
                  <a:schemeClr val="tx1"/>
                </a:solidFill>
                <a:latin typeface="Arial" panose="020B0604020202020204" pitchFamily="34" charset="0"/>
              </a:defRPr>
            </a:lvl3pPr>
            <a:lvl4pPr eaLnBrk="0" fontAlgn="base" hangingPunct="0">
              <a:spcBef>
                <a:spcPct val="0"/>
              </a:spcBef>
              <a:spcAft>
                <a:spcPct val="0"/>
              </a:spcAft>
              <a:tabLst>
                <a:tab pos="5937250" algn="r"/>
              </a:tabLst>
              <a:defRPr>
                <a:solidFill>
                  <a:schemeClr val="tx1"/>
                </a:solidFill>
                <a:latin typeface="Arial" panose="020B0604020202020204" pitchFamily="34" charset="0"/>
              </a:defRPr>
            </a:lvl4pPr>
            <a:lvl5pPr eaLnBrk="0" fontAlgn="base" hangingPunct="0">
              <a:spcBef>
                <a:spcPct val="0"/>
              </a:spcBef>
              <a:spcAft>
                <a:spcPct val="0"/>
              </a:spcAft>
              <a:tabLst>
                <a:tab pos="5937250" algn="r"/>
              </a:tabLst>
              <a:defRPr>
                <a:solidFill>
                  <a:schemeClr val="tx1"/>
                </a:solidFill>
                <a:latin typeface="Arial" panose="020B0604020202020204" pitchFamily="34" charset="0"/>
              </a:defRPr>
            </a:lvl5pPr>
            <a:lvl6pPr eaLnBrk="0" fontAlgn="base" hangingPunct="0">
              <a:spcBef>
                <a:spcPct val="0"/>
              </a:spcBef>
              <a:spcAft>
                <a:spcPct val="0"/>
              </a:spcAft>
              <a:tabLst>
                <a:tab pos="5937250" algn="r"/>
              </a:tabLst>
              <a:defRPr>
                <a:solidFill>
                  <a:schemeClr val="tx1"/>
                </a:solidFill>
                <a:latin typeface="Arial" panose="020B0604020202020204" pitchFamily="34" charset="0"/>
              </a:defRPr>
            </a:lvl6pPr>
            <a:lvl7pPr eaLnBrk="0" fontAlgn="base" hangingPunct="0">
              <a:spcBef>
                <a:spcPct val="0"/>
              </a:spcBef>
              <a:spcAft>
                <a:spcPct val="0"/>
              </a:spcAft>
              <a:tabLst>
                <a:tab pos="5937250" algn="r"/>
              </a:tabLst>
              <a:defRPr>
                <a:solidFill>
                  <a:schemeClr val="tx1"/>
                </a:solidFill>
                <a:latin typeface="Arial" panose="020B0604020202020204" pitchFamily="34" charset="0"/>
              </a:defRPr>
            </a:lvl7pPr>
            <a:lvl8pPr eaLnBrk="0" fontAlgn="base" hangingPunct="0">
              <a:spcBef>
                <a:spcPct val="0"/>
              </a:spcBef>
              <a:spcAft>
                <a:spcPct val="0"/>
              </a:spcAft>
              <a:tabLst>
                <a:tab pos="5937250" algn="r"/>
              </a:tabLst>
              <a:defRPr>
                <a:solidFill>
                  <a:schemeClr val="tx1"/>
                </a:solidFill>
                <a:latin typeface="Arial" panose="020B0604020202020204" pitchFamily="34" charset="0"/>
              </a:defRPr>
            </a:lvl8pPr>
            <a:lvl9pPr eaLnBrk="0" fontAlgn="base" hangingPunct="0">
              <a:spcBef>
                <a:spcPct val="0"/>
              </a:spcBef>
              <a:spcAft>
                <a:spcPct val="0"/>
              </a:spcAft>
              <a:tabLst>
                <a:tab pos="5937250" algn="r"/>
              </a:tabLst>
              <a:defRPr>
                <a:solidFill>
                  <a:schemeClr val="tx1"/>
                </a:solidFill>
                <a:latin typeface="Arial" panose="020B0604020202020204" pitchFamily="34" charset="0"/>
              </a:defRPr>
            </a:lvl9pPr>
          </a:lstStyle>
          <a:p>
            <a:pPr algn="ctr" defTabSz="489844">
              <a:tabLst>
                <a:tab pos="3180585" algn="r"/>
              </a:tabLst>
              <a:defRPr/>
            </a:pPr>
            <a:r>
              <a:rPr lang="pl-PL" altLang="en-US" sz="643" kern="0" err="1">
                <a:solidFill>
                  <a:prstClr val="white"/>
                </a:solidFill>
                <a:latin typeface="Franklin Gothic Book" panose="020B0503020102020204" pitchFamily="34" charset="0"/>
                <a:ea typeface="Times New Roman" panose="02020603050405020304" pitchFamily="18" charset="0"/>
                <a:cs typeface="Calibri" panose="020F0502020204030204" pitchFamily="34" charset="0"/>
              </a:rPr>
              <a:t>Cathode</a:t>
            </a:r>
            <a:r>
              <a:rPr lang="en-GB" altLang="en-US" sz="643" kern="0">
                <a:solidFill>
                  <a:prstClr val="white"/>
                </a:solidFill>
                <a:latin typeface="Franklin Gothic Book" panose="020B0503020102020204" pitchFamily="34" charset="0"/>
                <a:ea typeface="Times New Roman" panose="02020603050405020304" pitchFamily="18" charset="0"/>
                <a:cs typeface="Calibri" panose="020F0502020204030204" pitchFamily="34" charset="0"/>
              </a:rPr>
              <a:t> Cost</a:t>
            </a:r>
            <a:endParaRPr lang="en-US" altLang="en-US" sz="964" kern="0">
              <a:solidFill>
                <a:prstClr val="white"/>
              </a:solidFill>
              <a:latin typeface="Franklin Gothic Book" panose="020B0503020102020204" pitchFamily="34" charset="0"/>
            </a:endParaRPr>
          </a:p>
        </p:txBody>
      </p:sp>
      <p:sp>
        <p:nvSpPr>
          <p:cNvPr id="191" name="Rectangle 190">
            <a:extLst>
              <a:ext uri="{FF2B5EF4-FFF2-40B4-BE49-F238E27FC236}">
                <a16:creationId xmlns:a16="http://schemas.microsoft.com/office/drawing/2014/main" id="{BE09F16D-67C9-E045-90F5-5487F6518C19}"/>
              </a:ext>
            </a:extLst>
          </p:cNvPr>
          <p:cNvSpPr/>
          <p:nvPr/>
        </p:nvSpPr>
        <p:spPr>
          <a:xfrm>
            <a:off x="1375751" y="2536285"/>
            <a:ext cx="942633" cy="250825"/>
          </a:xfrm>
          <a:prstGeom prst="rect">
            <a:avLst/>
          </a:prstGeom>
          <a:noFill/>
          <a:ln w="38100" cap="flat" cmpd="sng" algn="ctr">
            <a:noFill/>
            <a:prstDash val="solid"/>
            <a:miter lim="800000"/>
          </a:ln>
          <a:effectLst/>
        </p:spPr>
        <p:txBody>
          <a:bodyPr wrap="square" lIns="48986" tIns="24493" rIns="48986" bIns="24493" rtlCol="0" anchor="ctr">
            <a:noAutofit/>
          </a:bodyPr>
          <a:lstStyle/>
          <a:p>
            <a:pPr algn="ctr" defTabSz="489844">
              <a:defRPr/>
            </a:pPr>
            <a:r>
              <a:rPr lang="en-GB" sz="857" kern="0">
                <a:solidFill>
                  <a:srgbClr val="1F497D"/>
                </a:solidFill>
                <a:ea typeface="Source Sans Pro"/>
                <a:cs typeface="Times New Roman"/>
              </a:rPr>
              <a:t>NMC-622</a:t>
            </a:r>
          </a:p>
          <a:p>
            <a:pPr algn="ctr" defTabSz="489844">
              <a:defRPr/>
            </a:pPr>
            <a:r>
              <a:rPr lang="en-GB" sz="857" kern="0">
                <a:solidFill>
                  <a:srgbClr val="1F497D"/>
                </a:solidFill>
                <a:ea typeface="Source Sans Pro"/>
                <a:cs typeface="Times New Roman"/>
              </a:rPr>
              <a:t>(Illustrative)</a:t>
            </a:r>
            <a:endParaRPr lang="en-GB" sz="857" kern="0">
              <a:solidFill>
                <a:srgbClr val="1F497D"/>
              </a:solidFill>
              <a:ea typeface="Source Sans Pro" panose="020B0503030403020204" pitchFamily="34" charset="0"/>
              <a:cs typeface="Times New Roman"/>
            </a:endParaRPr>
          </a:p>
        </p:txBody>
      </p:sp>
      <p:grpSp>
        <p:nvGrpSpPr>
          <p:cNvPr id="5" name="Group 4">
            <a:extLst>
              <a:ext uri="{FF2B5EF4-FFF2-40B4-BE49-F238E27FC236}">
                <a16:creationId xmlns:a16="http://schemas.microsoft.com/office/drawing/2014/main" id="{686885A0-C6BF-0048-94A0-C0795B7C6FF5}"/>
              </a:ext>
            </a:extLst>
          </p:cNvPr>
          <p:cNvGrpSpPr/>
          <p:nvPr/>
        </p:nvGrpSpPr>
        <p:grpSpPr>
          <a:xfrm>
            <a:off x="2265765" y="1767935"/>
            <a:ext cx="1175449" cy="1900238"/>
            <a:chOff x="4226962" y="1563489"/>
            <a:chExt cx="1175449" cy="1900285"/>
          </a:xfrm>
        </p:grpSpPr>
        <p:sp>
          <p:nvSpPr>
            <p:cNvPr id="189" name="Rectangle 188">
              <a:extLst>
                <a:ext uri="{FF2B5EF4-FFF2-40B4-BE49-F238E27FC236}">
                  <a16:creationId xmlns:a16="http://schemas.microsoft.com/office/drawing/2014/main" id="{F52CF43B-26AC-564A-9E91-AEC7CBCD5966}"/>
                </a:ext>
              </a:extLst>
            </p:cNvPr>
            <p:cNvSpPr/>
            <p:nvPr/>
          </p:nvSpPr>
          <p:spPr>
            <a:xfrm>
              <a:off x="4928741" y="1564078"/>
              <a:ext cx="473670" cy="252046"/>
            </a:xfrm>
            <a:prstGeom prst="rect">
              <a:avLst/>
            </a:prstGeom>
            <a:noFill/>
            <a:ln w="38100" cap="flat" cmpd="sng" algn="ctr">
              <a:noFill/>
              <a:prstDash val="solid"/>
              <a:miter lim="800000"/>
            </a:ln>
            <a:effectLst/>
          </p:spPr>
          <p:txBody>
            <a:bodyPr wrap="square" rtlCol="0" anchor="ctr">
              <a:noAutofit/>
            </a:bodyPr>
            <a:lstStyle/>
            <a:p>
              <a:pPr algn="ctr" defTabSz="489844">
                <a:defRPr/>
              </a:pPr>
              <a:r>
                <a:rPr lang="en-GB" sz="643" kern="0">
                  <a:ea typeface="Source Sans Pro" panose="020B0503030403020204" pitchFamily="34" charset="0"/>
                  <a:cs typeface="Times New Roman" panose="02020603050405020304" pitchFamily="18" charset="0"/>
                </a:rPr>
                <a:t>$</a:t>
              </a:r>
              <a:endParaRPr lang="en-GB" sz="643" kern="0">
                <a:ea typeface="Source Sans Pro" panose="020B0503030403020204" pitchFamily="34" charset="0"/>
              </a:endParaRPr>
            </a:p>
          </p:txBody>
        </p:sp>
        <p:sp>
          <p:nvSpPr>
            <p:cNvPr id="190" name="Rectangle 189">
              <a:extLst>
                <a:ext uri="{FF2B5EF4-FFF2-40B4-BE49-F238E27FC236}">
                  <a16:creationId xmlns:a16="http://schemas.microsoft.com/office/drawing/2014/main" id="{24F3819E-3EC9-A243-8FAB-00EA2C43EFD2}"/>
                </a:ext>
              </a:extLst>
            </p:cNvPr>
            <p:cNvSpPr/>
            <p:nvPr/>
          </p:nvSpPr>
          <p:spPr>
            <a:xfrm>
              <a:off x="4507545" y="1563489"/>
              <a:ext cx="473670" cy="252046"/>
            </a:xfrm>
            <a:prstGeom prst="rect">
              <a:avLst/>
            </a:prstGeom>
            <a:noFill/>
            <a:ln w="38100" cap="flat" cmpd="sng" algn="ctr">
              <a:noFill/>
              <a:prstDash val="solid"/>
              <a:miter lim="800000"/>
            </a:ln>
            <a:effectLst/>
          </p:spPr>
          <p:txBody>
            <a:bodyPr wrap="square" rtlCol="0" anchor="ctr">
              <a:noAutofit/>
            </a:bodyPr>
            <a:lstStyle/>
            <a:p>
              <a:pPr algn="ctr" defTabSz="489844">
                <a:defRPr/>
              </a:pPr>
              <a:r>
                <a:rPr lang="en-GB" sz="643" kern="0">
                  <a:ea typeface="Source Sans Pro" panose="020B0503030403020204" pitchFamily="34" charset="0"/>
                  <a:cs typeface="Times New Roman" panose="02020603050405020304" pitchFamily="18" charset="0"/>
                </a:rPr>
                <a:t>kg</a:t>
              </a:r>
              <a:endParaRPr lang="en-GB" sz="643" kern="0">
                <a:ea typeface="Source Sans Pro" panose="020B0503030403020204" pitchFamily="34" charset="0"/>
              </a:endParaRPr>
            </a:p>
          </p:txBody>
        </p:sp>
        <p:sp>
          <p:nvSpPr>
            <p:cNvPr id="168" name="Rectangle 167">
              <a:extLst>
                <a:ext uri="{FF2B5EF4-FFF2-40B4-BE49-F238E27FC236}">
                  <a16:creationId xmlns:a16="http://schemas.microsoft.com/office/drawing/2014/main" id="{6C041B7F-1FCB-E445-8EDF-DEBA5F4798B3}"/>
                </a:ext>
              </a:extLst>
            </p:cNvPr>
            <p:cNvSpPr/>
            <p:nvPr/>
          </p:nvSpPr>
          <p:spPr>
            <a:xfrm>
              <a:off x="5015013" y="1807346"/>
              <a:ext cx="314573" cy="121677"/>
            </a:xfrm>
            <a:prstGeom prst="rect">
              <a:avLst/>
            </a:prstGeom>
            <a:solidFill>
              <a:srgbClr val="A5A5A5">
                <a:lumMod val="60000"/>
                <a:lumOff val="40000"/>
              </a:srgbClr>
            </a:solidFill>
            <a:ln w="12700" cap="flat" cmpd="sng" algn="ctr">
              <a:noFill/>
              <a:prstDash val="solid"/>
              <a:miter lim="800000"/>
            </a:ln>
            <a:effectLst/>
          </p:spPr>
          <p:txBody>
            <a:bodyPr rot="0" spcFirstLastPara="0" vert="horz" wrap="square" lIns="48986" tIns="24493" rIns="48986" bIns="24493" numCol="1" spcCol="0" rtlCol="0" fromWordArt="0" anchor="ctr" anchorCtr="0" forceAA="0" compatLnSpc="1">
              <a:prstTxWarp prst="textNoShape">
                <a:avLst/>
              </a:prstTxWarp>
              <a:noAutofit/>
            </a:bodyPr>
            <a:lstStyle/>
            <a:p>
              <a:pPr defTabSz="489844">
                <a:defRPr/>
              </a:pPr>
              <a:endParaRPr lang="en-GB" sz="964" b="1" kern="0">
                <a:solidFill>
                  <a:prstClr val="white"/>
                </a:solidFill>
                <a:ea typeface="Source Sans Pro" panose="020B0503030403020204" pitchFamily="34" charset="0"/>
              </a:endParaRPr>
            </a:p>
          </p:txBody>
        </p:sp>
        <p:sp>
          <p:nvSpPr>
            <p:cNvPr id="169" name="Rectangle 168">
              <a:extLst>
                <a:ext uri="{FF2B5EF4-FFF2-40B4-BE49-F238E27FC236}">
                  <a16:creationId xmlns:a16="http://schemas.microsoft.com/office/drawing/2014/main" id="{8FF94090-710C-5C43-8FD8-18690351A8ED}"/>
                </a:ext>
              </a:extLst>
            </p:cNvPr>
            <p:cNvSpPr/>
            <p:nvPr/>
          </p:nvSpPr>
          <p:spPr>
            <a:xfrm>
              <a:off x="5015014" y="2500228"/>
              <a:ext cx="314572" cy="963546"/>
            </a:xfrm>
            <a:prstGeom prst="rect">
              <a:avLst/>
            </a:prstGeom>
            <a:solidFill>
              <a:srgbClr val="002060"/>
            </a:solidFill>
            <a:ln w="12700" cap="flat" cmpd="sng" algn="ctr">
              <a:noFill/>
              <a:prstDash val="solid"/>
              <a:miter lim="800000"/>
            </a:ln>
            <a:effectLst/>
          </p:spPr>
          <p:txBody>
            <a:bodyPr rot="0" spcFirstLastPara="0" vert="horz" wrap="square" lIns="48986" tIns="24493" rIns="48986" bIns="24493" numCol="1" spcCol="0" rtlCol="0" fromWordArt="0" anchor="ctr" anchorCtr="0" forceAA="0" compatLnSpc="1">
              <a:prstTxWarp prst="textNoShape">
                <a:avLst/>
              </a:prstTxWarp>
              <a:noAutofit/>
            </a:bodyPr>
            <a:lstStyle/>
            <a:p>
              <a:pPr defTabSz="489844">
                <a:defRPr/>
              </a:pPr>
              <a:endParaRPr lang="en-GB" sz="964" kern="0">
                <a:solidFill>
                  <a:prstClr val="white"/>
                </a:solidFill>
                <a:ea typeface="Source Sans Pro" panose="020B0503030403020204" pitchFamily="34" charset="0"/>
              </a:endParaRPr>
            </a:p>
          </p:txBody>
        </p:sp>
        <p:sp>
          <p:nvSpPr>
            <p:cNvPr id="170" name="Rectangle 169">
              <a:extLst>
                <a:ext uri="{FF2B5EF4-FFF2-40B4-BE49-F238E27FC236}">
                  <a16:creationId xmlns:a16="http://schemas.microsoft.com/office/drawing/2014/main" id="{BE5A6F86-A2E3-FA4F-BA4D-85CD5DA925EC}"/>
                </a:ext>
              </a:extLst>
            </p:cNvPr>
            <p:cNvSpPr/>
            <p:nvPr/>
          </p:nvSpPr>
          <p:spPr>
            <a:xfrm>
              <a:off x="5015013" y="1942211"/>
              <a:ext cx="314573" cy="536035"/>
            </a:xfrm>
            <a:prstGeom prst="rect">
              <a:avLst/>
            </a:prstGeom>
            <a:solidFill>
              <a:srgbClr val="5B9BD5">
                <a:lumMod val="60000"/>
                <a:lumOff val="40000"/>
              </a:srgbClr>
            </a:solidFill>
            <a:ln w="12700" cap="flat" cmpd="sng" algn="ctr">
              <a:noFill/>
              <a:prstDash val="solid"/>
              <a:miter lim="800000"/>
            </a:ln>
            <a:effectLst/>
          </p:spPr>
          <p:txBody>
            <a:bodyPr rot="0" spcFirstLastPara="0" vert="horz" wrap="square" lIns="48986" tIns="24493" rIns="48986" bIns="24493" numCol="1" spcCol="0" rtlCol="0" fromWordArt="0" anchor="ctr" anchorCtr="0" forceAA="0" compatLnSpc="1">
              <a:prstTxWarp prst="textNoShape">
                <a:avLst/>
              </a:prstTxWarp>
              <a:noAutofit/>
            </a:bodyPr>
            <a:lstStyle/>
            <a:p>
              <a:pPr defTabSz="489844">
                <a:defRPr/>
              </a:pPr>
              <a:endParaRPr lang="en-GB" sz="964" b="1" kern="0">
                <a:solidFill>
                  <a:prstClr val="white"/>
                </a:solidFill>
                <a:ea typeface="Source Sans Pro" panose="020B0503030403020204" pitchFamily="34" charset="0"/>
              </a:endParaRPr>
            </a:p>
          </p:txBody>
        </p:sp>
        <p:sp>
          <p:nvSpPr>
            <p:cNvPr id="171" name="Rectangle 170">
              <a:extLst>
                <a:ext uri="{FF2B5EF4-FFF2-40B4-BE49-F238E27FC236}">
                  <a16:creationId xmlns:a16="http://schemas.microsoft.com/office/drawing/2014/main" id="{D6CCE876-1F09-9A4E-981E-F570135D0CEF}"/>
                </a:ext>
              </a:extLst>
            </p:cNvPr>
            <p:cNvSpPr/>
            <p:nvPr/>
          </p:nvSpPr>
          <p:spPr>
            <a:xfrm>
              <a:off x="5015013" y="1772542"/>
              <a:ext cx="314573" cy="23020"/>
            </a:xfrm>
            <a:prstGeom prst="rect">
              <a:avLst/>
            </a:prstGeom>
            <a:solidFill>
              <a:schemeClr val="accent3"/>
            </a:solidFill>
            <a:ln w="12700" cap="flat" cmpd="sng" algn="ctr">
              <a:noFill/>
              <a:prstDash val="solid"/>
              <a:miter lim="800000"/>
            </a:ln>
            <a:effectLst/>
          </p:spPr>
          <p:txBody>
            <a:bodyPr rot="0" spcFirstLastPara="0" vert="horz" wrap="square" lIns="48986" tIns="24493" rIns="48986" bIns="24493" numCol="1" spcCol="0" rtlCol="0" fromWordArt="0" anchor="ctr" anchorCtr="0" forceAA="0" compatLnSpc="1">
              <a:prstTxWarp prst="textNoShape">
                <a:avLst/>
              </a:prstTxWarp>
              <a:noAutofit/>
            </a:bodyPr>
            <a:lstStyle/>
            <a:p>
              <a:pPr defTabSz="489844">
                <a:defRPr/>
              </a:pPr>
              <a:endParaRPr lang="en-GB" sz="964" kern="0">
                <a:solidFill>
                  <a:prstClr val="white"/>
                </a:solidFill>
                <a:ea typeface="Source Sans Pro" panose="020B0503030403020204" pitchFamily="34" charset="0"/>
              </a:endParaRPr>
            </a:p>
          </p:txBody>
        </p:sp>
        <p:sp>
          <p:nvSpPr>
            <p:cNvPr id="175" name="Rectangle 174">
              <a:extLst>
                <a:ext uri="{FF2B5EF4-FFF2-40B4-BE49-F238E27FC236}">
                  <a16:creationId xmlns:a16="http://schemas.microsoft.com/office/drawing/2014/main" id="{954832CB-DCA0-244F-80EC-E072830D0FFC}"/>
                </a:ext>
              </a:extLst>
            </p:cNvPr>
            <p:cNvSpPr/>
            <p:nvPr/>
          </p:nvSpPr>
          <p:spPr>
            <a:xfrm>
              <a:off x="4596111" y="2064025"/>
              <a:ext cx="314573" cy="175938"/>
            </a:xfrm>
            <a:prstGeom prst="rect">
              <a:avLst/>
            </a:prstGeom>
            <a:solidFill>
              <a:srgbClr val="A5A5A5">
                <a:lumMod val="60000"/>
                <a:lumOff val="40000"/>
              </a:srgbClr>
            </a:solidFill>
            <a:ln w="12700" cap="flat" cmpd="sng" algn="ctr">
              <a:noFill/>
              <a:prstDash val="solid"/>
              <a:miter lim="800000"/>
            </a:ln>
            <a:effectLst/>
          </p:spPr>
          <p:txBody>
            <a:bodyPr rot="0" spcFirstLastPara="0" vert="horz" wrap="square" lIns="48986" tIns="24493" rIns="48986" bIns="24493" numCol="1" spcCol="0" rtlCol="0" fromWordArt="0" anchor="ctr" anchorCtr="0" forceAA="0" compatLnSpc="1">
              <a:prstTxWarp prst="textNoShape">
                <a:avLst/>
              </a:prstTxWarp>
              <a:noAutofit/>
            </a:bodyPr>
            <a:lstStyle/>
            <a:p>
              <a:pPr defTabSz="489844">
                <a:defRPr/>
              </a:pPr>
              <a:endParaRPr lang="en-GB" sz="964" b="1" kern="0">
                <a:solidFill>
                  <a:prstClr val="white"/>
                </a:solidFill>
                <a:ea typeface="Source Sans Pro" panose="020B0503030403020204" pitchFamily="34" charset="0"/>
              </a:endParaRPr>
            </a:p>
          </p:txBody>
        </p:sp>
        <p:sp>
          <p:nvSpPr>
            <p:cNvPr id="176" name="Rectangle 175">
              <a:extLst>
                <a:ext uri="{FF2B5EF4-FFF2-40B4-BE49-F238E27FC236}">
                  <a16:creationId xmlns:a16="http://schemas.microsoft.com/office/drawing/2014/main" id="{3CDC7EDB-F051-0647-BB7C-77DC280A2749}"/>
                </a:ext>
              </a:extLst>
            </p:cNvPr>
            <p:cNvSpPr/>
            <p:nvPr/>
          </p:nvSpPr>
          <p:spPr>
            <a:xfrm>
              <a:off x="4596111" y="3166160"/>
              <a:ext cx="314573" cy="297614"/>
            </a:xfrm>
            <a:prstGeom prst="rect">
              <a:avLst/>
            </a:prstGeom>
            <a:solidFill>
              <a:srgbClr val="002060"/>
            </a:solidFill>
            <a:ln w="12700" cap="flat" cmpd="sng" algn="ctr">
              <a:noFill/>
              <a:prstDash val="solid"/>
              <a:miter lim="800000"/>
            </a:ln>
            <a:effectLst/>
          </p:spPr>
          <p:txBody>
            <a:bodyPr rot="0" spcFirstLastPara="0" vert="horz" wrap="square" lIns="48986" tIns="24493" rIns="48986" bIns="24493" numCol="1" spcCol="0" rtlCol="0" fromWordArt="0" anchor="ctr" anchorCtr="0" forceAA="0" compatLnSpc="1">
              <a:prstTxWarp prst="textNoShape">
                <a:avLst/>
              </a:prstTxWarp>
              <a:noAutofit/>
            </a:bodyPr>
            <a:lstStyle/>
            <a:p>
              <a:pPr defTabSz="489844">
                <a:defRPr/>
              </a:pPr>
              <a:endParaRPr lang="en-GB" sz="964" kern="0">
                <a:solidFill>
                  <a:prstClr val="white"/>
                </a:solidFill>
                <a:ea typeface="Source Sans Pro" panose="020B0503030403020204" pitchFamily="34" charset="0"/>
              </a:endParaRPr>
            </a:p>
          </p:txBody>
        </p:sp>
        <p:sp>
          <p:nvSpPr>
            <p:cNvPr id="177" name="Rectangle 176">
              <a:extLst>
                <a:ext uri="{FF2B5EF4-FFF2-40B4-BE49-F238E27FC236}">
                  <a16:creationId xmlns:a16="http://schemas.microsoft.com/office/drawing/2014/main" id="{3B00051D-D78C-AA4E-9BD8-4417701066F6}"/>
                </a:ext>
              </a:extLst>
            </p:cNvPr>
            <p:cNvSpPr/>
            <p:nvPr/>
          </p:nvSpPr>
          <p:spPr>
            <a:xfrm>
              <a:off x="4596111" y="2251095"/>
              <a:ext cx="314573" cy="892843"/>
            </a:xfrm>
            <a:prstGeom prst="rect">
              <a:avLst/>
            </a:prstGeom>
            <a:solidFill>
              <a:srgbClr val="5B9BD5">
                <a:lumMod val="60000"/>
                <a:lumOff val="40000"/>
              </a:srgbClr>
            </a:solidFill>
            <a:ln w="12700" cap="flat" cmpd="sng" algn="ctr">
              <a:noFill/>
              <a:prstDash val="solid"/>
              <a:miter lim="800000"/>
            </a:ln>
            <a:effectLst/>
          </p:spPr>
          <p:txBody>
            <a:bodyPr rot="0" spcFirstLastPara="0" vert="horz" wrap="square" lIns="48986" tIns="24493" rIns="48986" bIns="24493" numCol="1" spcCol="0" rtlCol="0" fromWordArt="0" anchor="ctr" anchorCtr="0" forceAA="0" compatLnSpc="1">
              <a:prstTxWarp prst="textNoShape">
                <a:avLst/>
              </a:prstTxWarp>
              <a:noAutofit/>
            </a:bodyPr>
            <a:lstStyle/>
            <a:p>
              <a:pPr defTabSz="489844">
                <a:defRPr/>
              </a:pPr>
              <a:endParaRPr lang="en-GB" sz="964" kern="0">
                <a:solidFill>
                  <a:prstClr val="white"/>
                </a:solidFill>
                <a:ea typeface="Source Sans Pro" panose="020B0503030403020204" pitchFamily="34" charset="0"/>
              </a:endParaRPr>
            </a:p>
          </p:txBody>
        </p:sp>
        <p:sp>
          <p:nvSpPr>
            <p:cNvPr id="178" name="Rectangle 177">
              <a:extLst>
                <a:ext uri="{FF2B5EF4-FFF2-40B4-BE49-F238E27FC236}">
                  <a16:creationId xmlns:a16="http://schemas.microsoft.com/office/drawing/2014/main" id="{30C1DF47-0DAA-AE43-A8D9-E294B2264085}"/>
                </a:ext>
              </a:extLst>
            </p:cNvPr>
            <p:cNvSpPr/>
            <p:nvPr/>
          </p:nvSpPr>
          <p:spPr>
            <a:xfrm>
              <a:off x="4596111" y="1772542"/>
              <a:ext cx="314573" cy="277883"/>
            </a:xfrm>
            <a:prstGeom prst="rect">
              <a:avLst/>
            </a:prstGeom>
            <a:solidFill>
              <a:schemeClr val="accent3"/>
            </a:solidFill>
            <a:ln w="12700" cap="flat" cmpd="sng" algn="ctr">
              <a:noFill/>
              <a:prstDash val="solid"/>
              <a:miter lim="800000"/>
            </a:ln>
            <a:effectLst/>
          </p:spPr>
          <p:txBody>
            <a:bodyPr rot="0" spcFirstLastPara="0" vert="horz" wrap="square" lIns="48986" tIns="24493" rIns="48986" bIns="24493" numCol="1" spcCol="0" rtlCol="0" fromWordArt="0" anchor="ctr" anchorCtr="0" forceAA="0" compatLnSpc="1">
              <a:prstTxWarp prst="textNoShape">
                <a:avLst/>
              </a:prstTxWarp>
              <a:noAutofit/>
            </a:bodyPr>
            <a:lstStyle/>
            <a:p>
              <a:pPr defTabSz="489844">
                <a:defRPr/>
              </a:pPr>
              <a:endParaRPr lang="en-GB" sz="964" kern="0">
                <a:solidFill>
                  <a:prstClr val="white"/>
                </a:solidFill>
                <a:ea typeface="Source Sans Pro" panose="020B0503030403020204" pitchFamily="34" charset="0"/>
              </a:endParaRPr>
            </a:p>
          </p:txBody>
        </p:sp>
        <p:sp>
          <p:nvSpPr>
            <p:cNvPr id="179" name="Rectangle 178">
              <a:extLst>
                <a:ext uri="{FF2B5EF4-FFF2-40B4-BE49-F238E27FC236}">
                  <a16:creationId xmlns:a16="http://schemas.microsoft.com/office/drawing/2014/main" id="{8AFE222B-31F8-2B4B-8B58-8EE639121CA8}"/>
                </a:ext>
              </a:extLst>
            </p:cNvPr>
            <p:cNvSpPr/>
            <p:nvPr/>
          </p:nvSpPr>
          <p:spPr>
            <a:xfrm>
              <a:off x="5005678" y="2093089"/>
              <a:ext cx="350783" cy="252046"/>
            </a:xfrm>
            <a:prstGeom prst="rect">
              <a:avLst/>
            </a:prstGeom>
            <a:noFill/>
            <a:ln w="38100" cap="flat" cmpd="sng" algn="ctr">
              <a:noFill/>
              <a:prstDash val="solid"/>
              <a:miter lim="800000"/>
            </a:ln>
            <a:effectLst/>
          </p:spPr>
          <p:txBody>
            <a:bodyPr wrap="square" rtlCol="0" anchor="ctr">
              <a:noAutofit/>
            </a:bodyPr>
            <a:lstStyle/>
            <a:p>
              <a:pPr algn="ctr" defTabSz="489844">
                <a:defRPr/>
              </a:pPr>
              <a:r>
                <a:rPr lang="en-GB" sz="643" kern="0">
                  <a:solidFill>
                    <a:srgbClr val="1F497D"/>
                  </a:solidFill>
                  <a:latin typeface="Franklin Gothic Medium Cond" panose="020B0606030402020204" pitchFamily="34" charset="0"/>
                  <a:ea typeface="Source Sans Pro" panose="020B0503030403020204" pitchFamily="34" charset="0"/>
                  <a:cs typeface="Times New Roman" panose="02020603050405020304" pitchFamily="18" charset="0"/>
                </a:rPr>
                <a:t>33%</a:t>
              </a:r>
              <a:endParaRPr lang="en-GB" sz="643" kern="0">
                <a:solidFill>
                  <a:prstClr val="black"/>
                </a:solidFill>
                <a:latin typeface="Franklin Gothic Medium Cond" panose="020B0606030402020204" pitchFamily="34" charset="0"/>
                <a:ea typeface="Source Sans Pro" panose="020B0503030403020204" pitchFamily="34" charset="0"/>
              </a:endParaRPr>
            </a:p>
          </p:txBody>
        </p:sp>
        <p:sp>
          <p:nvSpPr>
            <p:cNvPr id="180" name="Rectangle 179">
              <a:extLst>
                <a:ext uri="{FF2B5EF4-FFF2-40B4-BE49-F238E27FC236}">
                  <a16:creationId xmlns:a16="http://schemas.microsoft.com/office/drawing/2014/main" id="{7EB77A65-9702-9C46-835E-943D968F6148}"/>
                </a:ext>
              </a:extLst>
            </p:cNvPr>
            <p:cNvSpPr/>
            <p:nvPr/>
          </p:nvSpPr>
          <p:spPr>
            <a:xfrm>
              <a:off x="5000573" y="2837570"/>
              <a:ext cx="381221" cy="252031"/>
            </a:xfrm>
            <a:prstGeom prst="rect">
              <a:avLst/>
            </a:prstGeom>
            <a:noFill/>
            <a:ln w="38100" cap="flat" cmpd="sng" algn="ctr">
              <a:noFill/>
              <a:prstDash val="solid"/>
              <a:miter lim="800000"/>
            </a:ln>
            <a:effectLst/>
          </p:spPr>
          <p:txBody>
            <a:bodyPr wrap="square" rtlCol="0" anchor="ctr">
              <a:noAutofit/>
            </a:bodyPr>
            <a:lstStyle/>
            <a:p>
              <a:pPr algn="ctr" defTabSz="489844">
                <a:defRPr/>
              </a:pPr>
              <a:r>
                <a:rPr lang="en-GB" sz="643" kern="0">
                  <a:solidFill>
                    <a:srgbClr val="FFFFFF"/>
                  </a:solidFill>
                  <a:latin typeface="Franklin Gothic Medium Cond" panose="020B0606030402020204" pitchFamily="34" charset="0"/>
                  <a:ea typeface="Source Sans Pro" panose="020B0503030403020204" pitchFamily="34" charset="0"/>
                  <a:cs typeface="Times New Roman" panose="02020603050405020304" pitchFamily="18" charset="0"/>
                </a:rPr>
                <a:t>59%</a:t>
              </a:r>
              <a:endParaRPr lang="en-GB" sz="643" kern="0">
                <a:solidFill>
                  <a:prstClr val="black"/>
                </a:solidFill>
                <a:latin typeface="Franklin Gothic Medium Cond" panose="020B0606030402020204" pitchFamily="34" charset="0"/>
                <a:ea typeface="Source Sans Pro" panose="020B0503030403020204" pitchFamily="34" charset="0"/>
              </a:endParaRPr>
            </a:p>
          </p:txBody>
        </p:sp>
        <p:sp>
          <p:nvSpPr>
            <p:cNvPr id="181" name="Rectangle 180">
              <a:extLst>
                <a:ext uri="{FF2B5EF4-FFF2-40B4-BE49-F238E27FC236}">
                  <a16:creationId xmlns:a16="http://schemas.microsoft.com/office/drawing/2014/main" id="{CC5AE438-26FE-0E4E-A699-531BFBFE39A7}"/>
                </a:ext>
              </a:extLst>
            </p:cNvPr>
            <p:cNvSpPr/>
            <p:nvPr/>
          </p:nvSpPr>
          <p:spPr>
            <a:xfrm>
              <a:off x="5014082" y="1763250"/>
              <a:ext cx="321113" cy="218344"/>
            </a:xfrm>
            <a:prstGeom prst="rect">
              <a:avLst/>
            </a:prstGeom>
            <a:noFill/>
            <a:ln w="38100" cap="flat" cmpd="sng" algn="ctr">
              <a:noFill/>
              <a:prstDash val="solid"/>
              <a:miter lim="800000"/>
            </a:ln>
            <a:effectLst/>
          </p:spPr>
          <p:txBody>
            <a:bodyPr wrap="square" rtlCol="0" anchor="ctr">
              <a:noAutofit/>
            </a:bodyPr>
            <a:lstStyle/>
            <a:p>
              <a:pPr algn="ctr" defTabSz="489844">
                <a:defRPr/>
              </a:pPr>
              <a:r>
                <a:rPr lang="en-GB" sz="643" kern="0">
                  <a:solidFill>
                    <a:srgbClr val="1F497D"/>
                  </a:solidFill>
                  <a:latin typeface="Franklin Gothic Medium Cond" panose="020B0606030402020204" pitchFamily="34" charset="0"/>
                  <a:ea typeface="Source Sans Pro" panose="020B0503030403020204" pitchFamily="34" charset="0"/>
                  <a:cs typeface="Times New Roman" panose="02020603050405020304" pitchFamily="18" charset="0"/>
                </a:rPr>
                <a:t>7%</a:t>
              </a:r>
              <a:endParaRPr lang="en-GB" sz="643" kern="0">
                <a:solidFill>
                  <a:prstClr val="black"/>
                </a:solidFill>
                <a:latin typeface="Franklin Gothic Medium Cond" panose="020B0606030402020204" pitchFamily="34" charset="0"/>
                <a:ea typeface="Source Sans Pro" panose="020B0503030403020204" pitchFamily="34" charset="0"/>
              </a:endParaRPr>
            </a:p>
          </p:txBody>
        </p:sp>
        <p:sp>
          <p:nvSpPr>
            <p:cNvPr id="182" name="Rectangle 181">
              <a:extLst>
                <a:ext uri="{FF2B5EF4-FFF2-40B4-BE49-F238E27FC236}">
                  <a16:creationId xmlns:a16="http://schemas.microsoft.com/office/drawing/2014/main" id="{E56D8708-EDEE-174C-8C34-B2E1EB21A897}"/>
                </a:ext>
              </a:extLst>
            </p:cNvPr>
            <p:cNvSpPr/>
            <p:nvPr/>
          </p:nvSpPr>
          <p:spPr>
            <a:xfrm>
              <a:off x="4581671" y="2590171"/>
              <a:ext cx="352251" cy="252046"/>
            </a:xfrm>
            <a:prstGeom prst="rect">
              <a:avLst/>
            </a:prstGeom>
            <a:noFill/>
            <a:ln w="38100" cap="flat" cmpd="sng" algn="ctr">
              <a:noFill/>
              <a:prstDash val="solid"/>
              <a:miter lim="800000"/>
            </a:ln>
            <a:effectLst/>
          </p:spPr>
          <p:txBody>
            <a:bodyPr wrap="square" rtlCol="0" anchor="ctr">
              <a:noAutofit/>
            </a:bodyPr>
            <a:lstStyle/>
            <a:p>
              <a:pPr algn="ctr" defTabSz="489844">
                <a:defRPr/>
              </a:pPr>
              <a:r>
                <a:rPr lang="en-GB" sz="643" kern="0">
                  <a:solidFill>
                    <a:srgbClr val="1F497D"/>
                  </a:solidFill>
                  <a:latin typeface="Franklin Gothic Medium Cond" panose="020B0606030402020204" pitchFamily="34" charset="0"/>
                  <a:ea typeface="Source Sans Pro" panose="020B0503030403020204" pitchFamily="34" charset="0"/>
                  <a:cs typeface="Times New Roman" panose="02020603050405020304" pitchFamily="18" charset="0"/>
                </a:rPr>
                <a:t>54%</a:t>
              </a:r>
              <a:endParaRPr lang="en-GB" sz="643" kern="0">
                <a:solidFill>
                  <a:prstClr val="black"/>
                </a:solidFill>
                <a:latin typeface="Franklin Gothic Medium Cond" panose="020B0606030402020204" pitchFamily="34" charset="0"/>
                <a:ea typeface="Source Sans Pro" panose="020B0503030403020204" pitchFamily="34" charset="0"/>
              </a:endParaRPr>
            </a:p>
          </p:txBody>
        </p:sp>
        <p:sp>
          <p:nvSpPr>
            <p:cNvPr id="183" name="Rectangle 182">
              <a:extLst>
                <a:ext uri="{FF2B5EF4-FFF2-40B4-BE49-F238E27FC236}">
                  <a16:creationId xmlns:a16="http://schemas.microsoft.com/office/drawing/2014/main" id="{198B35C6-3C5F-C847-B847-ED9132CE3713}"/>
                </a:ext>
              </a:extLst>
            </p:cNvPr>
            <p:cNvSpPr/>
            <p:nvPr/>
          </p:nvSpPr>
          <p:spPr>
            <a:xfrm>
              <a:off x="4581672" y="2024909"/>
              <a:ext cx="352252" cy="252046"/>
            </a:xfrm>
            <a:prstGeom prst="rect">
              <a:avLst/>
            </a:prstGeom>
            <a:noFill/>
            <a:ln w="38100" cap="flat" cmpd="sng" algn="ctr">
              <a:noFill/>
              <a:prstDash val="solid"/>
              <a:miter lim="800000"/>
            </a:ln>
            <a:effectLst/>
          </p:spPr>
          <p:txBody>
            <a:bodyPr wrap="square" rtlCol="0" anchor="ctr">
              <a:noAutofit/>
            </a:bodyPr>
            <a:lstStyle/>
            <a:p>
              <a:pPr algn="ctr" defTabSz="489844">
                <a:defRPr/>
              </a:pPr>
              <a:r>
                <a:rPr lang="en-GB" sz="643" kern="0">
                  <a:solidFill>
                    <a:srgbClr val="1F497D"/>
                  </a:solidFill>
                  <a:latin typeface="Franklin Gothic Medium Cond" panose="020B0606030402020204" pitchFamily="34" charset="0"/>
                  <a:ea typeface="Source Sans Pro" panose="020B0503030403020204" pitchFamily="34" charset="0"/>
                  <a:cs typeface="Times New Roman" panose="02020603050405020304" pitchFamily="18" charset="0"/>
                </a:rPr>
                <a:t>11%</a:t>
              </a:r>
              <a:endParaRPr lang="en-GB" sz="643" kern="0">
                <a:solidFill>
                  <a:prstClr val="black"/>
                </a:solidFill>
                <a:latin typeface="Franklin Gothic Medium Cond" panose="020B0606030402020204" pitchFamily="34" charset="0"/>
                <a:ea typeface="Source Sans Pro" panose="020B0503030403020204" pitchFamily="34" charset="0"/>
              </a:endParaRPr>
            </a:p>
          </p:txBody>
        </p:sp>
        <p:sp>
          <p:nvSpPr>
            <p:cNvPr id="184" name="Rectangle 183">
              <a:extLst>
                <a:ext uri="{FF2B5EF4-FFF2-40B4-BE49-F238E27FC236}">
                  <a16:creationId xmlns:a16="http://schemas.microsoft.com/office/drawing/2014/main" id="{581A756E-4F74-BD42-985E-45D2A287B3B7}"/>
                </a:ext>
              </a:extLst>
            </p:cNvPr>
            <p:cNvSpPr/>
            <p:nvPr/>
          </p:nvSpPr>
          <p:spPr>
            <a:xfrm>
              <a:off x="4582923" y="1785445"/>
              <a:ext cx="351001" cy="252031"/>
            </a:xfrm>
            <a:prstGeom prst="rect">
              <a:avLst/>
            </a:prstGeom>
            <a:noFill/>
            <a:ln w="38100" cap="flat" cmpd="sng" algn="ctr">
              <a:noFill/>
              <a:prstDash val="solid"/>
              <a:miter lim="800000"/>
            </a:ln>
            <a:effectLst/>
          </p:spPr>
          <p:txBody>
            <a:bodyPr wrap="square" rtlCol="0" anchor="ctr">
              <a:noAutofit/>
            </a:bodyPr>
            <a:lstStyle/>
            <a:p>
              <a:pPr algn="ctr" defTabSz="489844">
                <a:defRPr/>
              </a:pPr>
              <a:r>
                <a:rPr lang="en-GB" sz="643" kern="0">
                  <a:solidFill>
                    <a:srgbClr val="FFFFFF"/>
                  </a:solidFill>
                  <a:latin typeface="Franklin Gothic Medium Cond" panose="020B0606030402020204" pitchFamily="34" charset="0"/>
                  <a:ea typeface="Source Sans Pro" panose="020B0503030403020204" pitchFamily="34" charset="0"/>
                  <a:cs typeface="Times New Roman" panose="02020603050405020304" pitchFamily="18" charset="0"/>
                </a:rPr>
                <a:t>17%</a:t>
              </a:r>
              <a:endParaRPr lang="en-GB" sz="643" kern="0">
                <a:solidFill>
                  <a:prstClr val="black"/>
                </a:solidFill>
                <a:latin typeface="Franklin Gothic Medium Cond" panose="020B0606030402020204" pitchFamily="34" charset="0"/>
                <a:ea typeface="Source Sans Pro" panose="020B0503030403020204" pitchFamily="34" charset="0"/>
              </a:endParaRPr>
            </a:p>
          </p:txBody>
        </p:sp>
        <p:sp>
          <p:nvSpPr>
            <p:cNvPr id="185" name="Rectangle 184">
              <a:extLst>
                <a:ext uri="{FF2B5EF4-FFF2-40B4-BE49-F238E27FC236}">
                  <a16:creationId xmlns:a16="http://schemas.microsoft.com/office/drawing/2014/main" id="{22753F63-6953-BB44-BB88-666E95A98694}"/>
                </a:ext>
              </a:extLst>
            </p:cNvPr>
            <p:cNvSpPr/>
            <p:nvPr/>
          </p:nvSpPr>
          <p:spPr>
            <a:xfrm>
              <a:off x="4226962" y="1795770"/>
              <a:ext cx="372231" cy="252046"/>
            </a:xfrm>
            <a:prstGeom prst="rect">
              <a:avLst/>
            </a:prstGeom>
            <a:noFill/>
            <a:ln w="38100" cap="flat" cmpd="sng" algn="ctr">
              <a:noFill/>
              <a:prstDash val="solid"/>
              <a:miter lim="800000"/>
            </a:ln>
            <a:effectLst/>
          </p:spPr>
          <p:txBody>
            <a:bodyPr wrap="square" rtlCol="0" anchor="ctr">
              <a:noAutofit/>
            </a:bodyPr>
            <a:lstStyle/>
            <a:p>
              <a:pPr algn="r" defTabSz="489844">
                <a:defRPr/>
              </a:pPr>
              <a:r>
                <a:rPr lang="en-GB" sz="857" kern="0">
                  <a:solidFill>
                    <a:schemeClr val="accent3"/>
                  </a:solidFill>
                  <a:latin typeface="+mj-lt"/>
                  <a:ea typeface="Source Sans Pro" panose="020B0503030403020204" pitchFamily="34" charset="0"/>
                  <a:cs typeface="Times New Roman" panose="02020603050405020304" pitchFamily="18" charset="0"/>
                </a:rPr>
                <a:t>Mn</a:t>
              </a:r>
              <a:endParaRPr lang="en-GB" sz="857" kern="0">
                <a:solidFill>
                  <a:schemeClr val="accent3"/>
                </a:solidFill>
                <a:latin typeface="+mj-lt"/>
                <a:ea typeface="Source Sans Pro" panose="020B0503030403020204" pitchFamily="34" charset="0"/>
              </a:endParaRPr>
            </a:p>
          </p:txBody>
        </p:sp>
        <p:sp>
          <p:nvSpPr>
            <p:cNvPr id="186" name="Rectangle 185">
              <a:extLst>
                <a:ext uri="{FF2B5EF4-FFF2-40B4-BE49-F238E27FC236}">
                  <a16:creationId xmlns:a16="http://schemas.microsoft.com/office/drawing/2014/main" id="{DF77DBF2-9D2E-764E-828C-C755EC3E6C26}"/>
                </a:ext>
              </a:extLst>
            </p:cNvPr>
            <p:cNvSpPr/>
            <p:nvPr/>
          </p:nvSpPr>
          <p:spPr>
            <a:xfrm>
              <a:off x="4226962" y="2028051"/>
              <a:ext cx="337955" cy="252046"/>
            </a:xfrm>
            <a:prstGeom prst="rect">
              <a:avLst/>
            </a:prstGeom>
            <a:noFill/>
            <a:ln w="38100" cap="flat" cmpd="sng" algn="ctr">
              <a:noFill/>
              <a:prstDash val="solid"/>
              <a:miter lim="800000"/>
            </a:ln>
            <a:effectLst/>
          </p:spPr>
          <p:txBody>
            <a:bodyPr wrap="square" rtlCol="0" anchor="ctr">
              <a:noAutofit/>
            </a:bodyPr>
            <a:lstStyle/>
            <a:p>
              <a:pPr algn="r" defTabSz="489844">
                <a:defRPr/>
              </a:pPr>
              <a:r>
                <a:rPr lang="en-GB" sz="857" kern="0">
                  <a:solidFill>
                    <a:srgbClr val="1F497D"/>
                  </a:solidFill>
                  <a:ea typeface="Source Sans Pro" panose="020B0503030403020204" pitchFamily="34" charset="0"/>
                  <a:cs typeface="Times New Roman" panose="02020603050405020304" pitchFamily="18" charset="0"/>
                </a:rPr>
                <a:t>Li</a:t>
              </a:r>
              <a:endParaRPr lang="en-GB" sz="857" kern="0">
                <a:solidFill>
                  <a:prstClr val="black"/>
                </a:solidFill>
                <a:ea typeface="Source Sans Pro" panose="020B0503030403020204" pitchFamily="34" charset="0"/>
              </a:endParaRPr>
            </a:p>
          </p:txBody>
        </p:sp>
        <p:sp>
          <p:nvSpPr>
            <p:cNvPr id="187" name="Rectangle 186">
              <a:extLst>
                <a:ext uri="{FF2B5EF4-FFF2-40B4-BE49-F238E27FC236}">
                  <a16:creationId xmlns:a16="http://schemas.microsoft.com/office/drawing/2014/main" id="{99D5E851-2957-A945-BAD7-177CF6B8FA90}"/>
                </a:ext>
              </a:extLst>
            </p:cNvPr>
            <p:cNvSpPr/>
            <p:nvPr/>
          </p:nvSpPr>
          <p:spPr>
            <a:xfrm>
              <a:off x="4226962" y="2585525"/>
              <a:ext cx="337955" cy="252046"/>
            </a:xfrm>
            <a:prstGeom prst="rect">
              <a:avLst/>
            </a:prstGeom>
            <a:noFill/>
            <a:ln w="38100" cap="flat" cmpd="sng" algn="ctr">
              <a:noFill/>
              <a:prstDash val="solid"/>
              <a:miter lim="800000"/>
            </a:ln>
            <a:effectLst/>
          </p:spPr>
          <p:txBody>
            <a:bodyPr wrap="square" rtlCol="0" anchor="ctr">
              <a:noAutofit/>
            </a:bodyPr>
            <a:lstStyle/>
            <a:p>
              <a:pPr algn="r" defTabSz="489844">
                <a:defRPr/>
              </a:pPr>
              <a:r>
                <a:rPr lang="en-GB" sz="857" kern="0">
                  <a:solidFill>
                    <a:srgbClr val="1F497D"/>
                  </a:solidFill>
                  <a:ea typeface="Source Sans Pro" panose="020B0503030403020204" pitchFamily="34" charset="0"/>
                  <a:cs typeface="Times New Roman" panose="02020603050405020304" pitchFamily="18" charset="0"/>
                </a:rPr>
                <a:t>Ni</a:t>
              </a:r>
              <a:endParaRPr lang="en-GB" sz="857" kern="0">
                <a:solidFill>
                  <a:prstClr val="black"/>
                </a:solidFill>
                <a:ea typeface="Source Sans Pro" panose="020B0503030403020204" pitchFamily="34" charset="0"/>
              </a:endParaRPr>
            </a:p>
          </p:txBody>
        </p:sp>
        <p:sp>
          <p:nvSpPr>
            <p:cNvPr id="188" name="Rectangle 187">
              <a:extLst>
                <a:ext uri="{FF2B5EF4-FFF2-40B4-BE49-F238E27FC236}">
                  <a16:creationId xmlns:a16="http://schemas.microsoft.com/office/drawing/2014/main" id="{D160E9DF-26B5-A945-9CA0-CC929A1B998C}"/>
                </a:ext>
              </a:extLst>
            </p:cNvPr>
            <p:cNvSpPr/>
            <p:nvPr/>
          </p:nvSpPr>
          <p:spPr>
            <a:xfrm>
              <a:off x="4226962" y="3184810"/>
              <a:ext cx="337955" cy="252046"/>
            </a:xfrm>
            <a:prstGeom prst="rect">
              <a:avLst/>
            </a:prstGeom>
            <a:noFill/>
            <a:ln w="38100" cap="flat" cmpd="sng" algn="ctr">
              <a:noFill/>
              <a:prstDash val="solid"/>
              <a:miter lim="800000"/>
            </a:ln>
            <a:effectLst/>
          </p:spPr>
          <p:txBody>
            <a:bodyPr wrap="square" rtlCol="0" anchor="ctr">
              <a:noAutofit/>
            </a:bodyPr>
            <a:lstStyle/>
            <a:p>
              <a:pPr algn="r" defTabSz="489844">
                <a:defRPr/>
              </a:pPr>
              <a:r>
                <a:rPr lang="en-GB" sz="857" kern="0">
                  <a:solidFill>
                    <a:srgbClr val="002060"/>
                  </a:solidFill>
                  <a:ea typeface="Source Sans Pro" panose="020B0503030403020204" pitchFamily="34" charset="0"/>
                  <a:cs typeface="Times New Roman" panose="02020603050405020304" pitchFamily="18" charset="0"/>
                </a:rPr>
                <a:t>Co</a:t>
              </a:r>
              <a:endParaRPr lang="en-GB" sz="857" kern="0">
                <a:solidFill>
                  <a:prstClr val="black"/>
                </a:solidFill>
                <a:ea typeface="Source Sans Pro" panose="020B0503030403020204" pitchFamily="34" charset="0"/>
              </a:endParaRPr>
            </a:p>
          </p:txBody>
        </p:sp>
        <p:sp>
          <p:nvSpPr>
            <p:cNvPr id="193" name="Rectangle 192">
              <a:extLst>
                <a:ext uri="{FF2B5EF4-FFF2-40B4-BE49-F238E27FC236}">
                  <a16:creationId xmlns:a16="http://schemas.microsoft.com/office/drawing/2014/main" id="{6B2844EF-4919-C84D-B1E9-863FD431C62F}"/>
                </a:ext>
              </a:extLst>
            </p:cNvPr>
            <p:cNvSpPr/>
            <p:nvPr/>
          </p:nvSpPr>
          <p:spPr>
            <a:xfrm>
              <a:off x="4581890" y="3222863"/>
              <a:ext cx="352032" cy="175938"/>
            </a:xfrm>
            <a:prstGeom prst="rect">
              <a:avLst/>
            </a:prstGeom>
            <a:noFill/>
            <a:ln w="38100" cap="flat" cmpd="sng" algn="ctr">
              <a:noFill/>
              <a:prstDash val="solid"/>
              <a:miter lim="800000"/>
            </a:ln>
            <a:effectLst/>
          </p:spPr>
          <p:txBody>
            <a:bodyPr wrap="square" rtlCol="0" anchor="ctr">
              <a:noAutofit/>
            </a:bodyPr>
            <a:lstStyle/>
            <a:p>
              <a:pPr algn="ctr" defTabSz="489844">
                <a:defRPr/>
              </a:pPr>
              <a:r>
                <a:rPr lang="en-GB" sz="643" kern="0">
                  <a:solidFill>
                    <a:srgbClr val="FFFFFF"/>
                  </a:solidFill>
                  <a:latin typeface="Franklin Gothic Medium Cond" panose="020B0606030402020204" pitchFamily="34" charset="0"/>
                  <a:ea typeface="Source Sans Pro" panose="020B0503030403020204" pitchFamily="34" charset="0"/>
                  <a:cs typeface="Times New Roman" panose="02020603050405020304" pitchFamily="18" charset="0"/>
                </a:rPr>
                <a:t>18%</a:t>
              </a:r>
              <a:endParaRPr lang="en-GB" sz="643" kern="0">
                <a:solidFill>
                  <a:prstClr val="black"/>
                </a:solidFill>
                <a:latin typeface="Franklin Gothic Medium Cond" panose="020B0606030402020204" pitchFamily="34" charset="0"/>
                <a:ea typeface="Source Sans Pro" panose="020B0503030403020204" pitchFamily="34" charset="0"/>
              </a:endParaRPr>
            </a:p>
          </p:txBody>
        </p:sp>
      </p:grpSp>
      <p:sp>
        <p:nvSpPr>
          <p:cNvPr id="195" name="Title 1">
            <a:extLst>
              <a:ext uri="{FF2B5EF4-FFF2-40B4-BE49-F238E27FC236}">
                <a16:creationId xmlns:a16="http://schemas.microsoft.com/office/drawing/2014/main" id="{C68F699C-A87D-7643-931E-4DED7A0CC92A}"/>
              </a:ext>
            </a:extLst>
          </p:cNvPr>
          <p:cNvSpPr txBox="1">
            <a:spLocks/>
          </p:cNvSpPr>
          <p:nvPr/>
        </p:nvSpPr>
        <p:spPr>
          <a:xfrm>
            <a:off x="504089" y="4275389"/>
            <a:ext cx="3232672" cy="559399"/>
          </a:xfrm>
          <a:prstGeom prst="rect">
            <a:avLst/>
          </a:prstGeom>
        </p:spPr>
        <p:txBody>
          <a:bodyPr vert="horz" lIns="48986" tIns="24493" rIns="48986" bIns="24493" rtlCol="0" anchor="t">
            <a:noAutofit/>
          </a:bodyPr>
          <a:lstStyle>
            <a:lvl1pPr algn="l" defTabSz="1280160" rtl="0" eaLnBrk="1" latinLnBrk="0" hangingPunct="1">
              <a:lnSpc>
                <a:spcPct val="90000"/>
              </a:lnSpc>
              <a:spcBef>
                <a:spcPct val="0"/>
              </a:spcBef>
              <a:buNone/>
              <a:defRPr sz="3200" b="1" i="0" kern="1200">
                <a:solidFill>
                  <a:srgbClr val="196787"/>
                </a:solidFill>
                <a:latin typeface="Montserrat" charset="0"/>
                <a:ea typeface="Montserrat" charset="0"/>
                <a:cs typeface="Montserrat" charset="0"/>
              </a:defRPr>
            </a:lvl1pPr>
          </a:lstStyle>
          <a:p>
            <a:pPr algn="ctr" defTabSz="685782">
              <a:lnSpc>
                <a:spcPct val="100000"/>
              </a:lnSpc>
              <a:defRPr/>
            </a:pPr>
            <a:r>
              <a:rPr lang="en-US" sz="1000" b="0">
                <a:latin typeface="+mj-lt"/>
                <a:ea typeface="Source Sans Pro" panose="020B0503030403020204" pitchFamily="34" charset="0"/>
              </a:rPr>
              <a:t>Nickel-manganese-cobalt (NMC) cathode batteries are currently the dominant chemistry, </a:t>
            </a:r>
            <a:br>
              <a:rPr lang="en-US" sz="1000" b="0">
                <a:latin typeface="+mj-lt"/>
                <a:ea typeface="Source Sans Pro" panose="020B0503030403020204" pitchFamily="34" charset="0"/>
              </a:rPr>
            </a:br>
            <a:r>
              <a:rPr lang="en-US" sz="1000" b="0">
                <a:latin typeface="+mj-lt"/>
                <a:ea typeface="Source Sans Pro" panose="020B0503030403020204" pitchFamily="34" charset="0"/>
              </a:rPr>
              <a:t>with ~ 50% market share (2020)</a:t>
            </a:r>
          </a:p>
        </p:txBody>
      </p:sp>
      <p:sp>
        <p:nvSpPr>
          <p:cNvPr id="196" name="TextBox 195">
            <a:extLst>
              <a:ext uri="{FF2B5EF4-FFF2-40B4-BE49-F238E27FC236}">
                <a16:creationId xmlns:a16="http://schemas.microsoft.com/office/drawing/2014/main" id="{B93ECA60-06FE-D049-9155-260FC1060B17}"/>
              </a:ext>
            </a:extLst>
          </p:cNvPr>
          <p:cNvSpPr txBox="1"/>
          <p:nvPr/>
        </p:nvSpPr>
        <p:spPr>
          <a:xfrm>
            <a:off x="622038" y="1006777"/>
            <a:ext cx="3063264" cy="600164"/>
          </a:xfrm>
          <a:prstGeom prst="rect">
            <a:avLst/>
          </a:prstGeom>
          <a:noFill/>
        </p:spPr>
        <p:txBody>
          <a:bodyPr wrap="square" rtlCol="0">
            <a:spAutoFit/>
          </a:bodyPr>
          <a:lstStyle/>
          <a:p>
            <a:r>
              <a:rPr lang="en-GB" sz="1100" kern="0">
                <a:solidFill>
                  <a:srgbClr val="196787"/>
                </a:solidFill>
                <a:latin typeface="+mj-lt"/>
                <a:ea typeface="Source Sans Pro"/>
              </a:rPr>
              <a:t>HP Manganese</a:t>
            </a:r>
            <a:r>
              <a:rPr lang="en-GB" sz="1100" kern="0">
                <a:ea typeface="Source Sans Pro"/>
              </a:rPr>
              <a:t>, like cobalt, stabilises nickel in a modern Li-ion EV battery,</a:t>
            </a:r>
            <a:r>
              <a:rPr lang="en-US" altLang="en-US" sz="1100" kern="0">
                <a:ea typeface="Source Sans Pro"/>
              </a:rPr>
              <a:t> yet it accounts for </a:t>
            </a:r>
            <a:r>
              <a:rPr lang="en-US" altLang="en-US" sz="1100" b="1" kern="0">
                <a:solidFill>
                  <a:srgbClr val="196787"/>
                </a:solidFill>
                <a:ea typeface="Source Sans Pro"/>
              </a:rPr>
              <a:t>only 1-2% </a:t>
            </a:r>
            <a:r>
              <a:rPr lang="en-US" altLang="en-US" sz="1100" kern="0">
                <a:ea typeface="Source Sans Pro"/>
              </a:rPr>
              <a:t>of the cost of cathode materials </a:t>
            </a:r>
            <a:endParaRPr lang="en-GB" sz="1100" kern="0">
              <a:ea typeface="Source Sans Pro"/>
            </a:endParaRPr>
          </a:p>
        </p:txBody>
      </p:sp>
      <p:cxnSp>
        <p:nvCxnSpPr>
          <p:cNvPr id="198" name="Straight Connector 197">
            <a:extLst>
              <a:ext uri="{FF2B5EF4-FFF2-40B4-BE49-F238E27FC236}">
                <a16:creationId xmlns:a16="http://schemas.microsoft.com/office/drawing/2014/main" id="{77E323A7-F02F-CA4E-AE82-323B3A13CEA5}"/>
              </a:ext>
            </a:extLst>
          </p:cNvPr>
          <p:cNvCxnSpPr>
            <a:cxnSpLocks/>
          </p:cNvCxnSpPr>
          <p:nvPr/>
        </p:nvCxnSpPr>
        <p:spPr>
          <a:xfrm>
            <a:off x="4008465" y="1220248"/>
            <a:ext cx="0" cy="34377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9" name="Triangle 198">
            <a:extLst>
              <a:ext uri="{FF2B5EF4-FFF2-40B4-BE49-F238E27FC236}">
                <a16:creationId xmlns:a16="http://schemas.microsoft.com/office/drawing/2014/main" id="{5A90AE78-E6C8-2546-89E6-2C113B4FBA63}"/>
              </a:ext>
            </a:extLst>
          </p:cNvPr>
          <p:cNvSpPr/>
          <p:nvPr/>
        </p:nvSpPr>
        <p:spPr>
          <a:xfrm rot="5400000">
            <a:off x="3844266" y="2501276"/>
            <a:ext cx="556038" cy="211138"/>
          </a:xfrm>
          <a:prstGeom prst="triangle">
            <a:avLst>
              <a:gd name="adj" fmla="val 50000"/>
            </a:avLst>
          </a:prstGeom>
          <a:solidFill>
            <a:srgbClr val="19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4" name="Chart 283">
            <a:extLst>
              <a:ext uri="{FF2B5EF4-FFF2-40B4-BE49-F238E27FC236}">
                <a16:creationId xmlns:a16="http://schemas.microsoft.com/office/drawing/2014/main" id="{5C8B26AE-9507-5547-B596-927144AEE2E4}"/>
              </a:ext>
            </a:extLst>
          </p:cNvPr>
          <p:cNvGraphicFramePr/>
          <p:nvPr>
            <p:custDataLst>
              <p:tags r:id="rId2"/>
            </p:custDataLst>
            <p:extLst>
              <p:ext uri="{D42A27DB-BD31-4B8C-83A1-F6EECF244321}">
                <p14:modId xmlns:p14="http://schemas.microsoft.com/office/powerpoint/2010/main" val="887314667"/>
              </p:ext>
            </p:extLst>
          </p:nvPr>
        </p:nvGraphicFramePr>
        <p:xfrm>
          <a:off x="4206216" y="1936210"/>
          <a:ext cx="2028825" cy="1730375"/>
        </p:xfrm>
        <a:graphic>
          <a:graphicData uri="http://schemas.openxmlformats.org/drawingml/2006/chart">
            <c:chart xmlns:c="http://schemas.openxmlformats.org/drawingml/2006/chart" xmlns:r="http://schemas.openxmlformats.org/officeDocument/2006/relationships" r:id="rId21"/>
          </a:graphicData>
        </a:graphic>
      </p:graphicFrame>
      <p:sp>
        <p:nvSpPr>
          <p:cNvPr id="216" name="Text Placeholder 2">
            <a:extLst>
              <a:ext uri="{FF2B5EF4-FFF2-40B4-BE49-F238E27FC236}">
                <a16:creationId xmlns:a16="http://schemas.microsoft.com/office/drawing/2014/main" id="{54D16D9A-32E3-AE43-9805-8C2235372E6D}"/>
              </a:ext>
            </a:extLst>
          </p:cNvPr>
          <p:cNvSpPr txBox="1">
            <a:spLocks/>
          </p:cNvSpPr>
          <p:nvPr>
            <p:custDataLst>
              <p:tags r:id="rId3"/>
            </p:custDataLst>
          </p:nvPr>
        </p:nvSpPr>
        <p:spPr bwMode="auto">
          <a:xfrm>
            <a:off x="4952341" y="3620548"/>
            <a:ext cx="223838" cy="260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5EA67C6E-C7B7-4864-96E2-D6E0B0EE0D40}" type="datetime'''''''''''N''''M''''''C''''''''''''''''-''5''''''''3''2'''''">
              <a:rPr lang="en-US" altLang="en-US" sz="800" smtClean="0">
                <a:latin typeface="+mn-lt"/>
              </a:rPr>
              <a:pPr marL="0" indent="0" algn="ctr">
                <a:spcBef>
                  <a:spcPct val="0"/>
                </a:spcBef>
                <a:spcAft>
                  <a:spcPct val="0"/>
                </a:spcAft>
                <a:buNone/>
              </a:pPr>
              <a:t>NMC-532</a:t>
            </a:fld>
            <a:endParaRPr lang="en-US" sz="800">
              <a:latin typeface="+mn-lt"/>
              <a:ea typeface="Source Sans Pro" panose="020B0503030403020204" pitchFamily="34" charset="0"/>
            </a:endParaRPr>
          </a:p>
        </p:txBody>
      </p:sp>
      <p:sp>
        <p:nvSpPr>
          <p:cNvPr id="214" name="Text Placeholder 2">
            <a:extLst>
              <a:ext uri="{FF2B5EF4-FFF2-40B4-BE49-F238E27FC236}">
                <a16:creationId xmlns:a16="http://schemas.microsoft.com/office/drawing/2014/main" id="{0A66C349-FB54-264E-9AB3-FA3635BE8DB7}"/>
              </a:ext>
            </a:extLst>
          </p:cNvPr>
          <p:cNvSpPr txBox="1">
            <a:spLocks/>
          </p:cNvSpPr>
          <p:nvPr>
            <p:custDataLst>
              <p:tags r:id="rId4"/>
            </p:custDataLst>
          </p:nvPr>
        </p:nvSpPr>
        <p:spPr bwMode="auto">
          <a:xfrm>
            <a:off x="4642779" y="3620548"/>
            <a:ext cx="223838" cy="260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4E49AC28-CC62-44EB-9908-98564FFA43E3}" type="datetime'''''''''''''''''''N''''''''''''''''M''''C''-''''''62''''2'''''">
              <a:rPr lang="en-US" altLang="en-US" sz="800" smtClean="0">
                <a:latin typeface="+mn-lt"/>
              </a:rPr>
              <a:pPr marL="0" indent="0" algn="ctr">
                <a:spcBef>
                  <a:spcPct val="0"/>
                </a:spcBef>
                <a:spcAft>
                  <a:spcPct val="0"/>
                </a:spcAft>
                <a:buNone/>
              </a:pPr>
              <a:t>NMC-622</a:t>
            </a:fld>
            <a:endParaRPr lang="en-US" sz="800">
              <a:latin typeface="+mn-lt"/>
              <a:ea typeface="Source Sans Pro" panose="020B0503030403020204" pitchFamily="34" charset="0"/>
            </a:endParaRPr>
          </a:p>
        </p:txBody>
      </p:sp>
      <p:sp>
        <p:nvSpPr>
          <p:cNvPr id="225" name="Text Placeholder 2">
            <a:extLst>
              <a:ext uri="{FF2B5EF4-FFF2-40B4-BE49-F238E27FC236}">
                <a16:creationId xmlns:a16="http://schemas.microsoft.com/office/drawing/2014/main" id="{82AF6F98-93B1-2640-A8AC-014D6C3D5DE6}"/>
              </a:ext>
            </a:extLst>
          </p:cNvPr>
          <p:cNvSpPr txBox="1">
            <a:spLocks/>
          </p:cNvSpPr>
          <p:nvPr>
            <p:custDataLst>
              <p:tags r:id="rId5"/>
            </p:custDataLst>
          </p:nvPr>
        </p:nvSpPr>
        <p:spPr bwMode="auto">
          <a:xfrm>
            <a:off x="5852454" y="3620548"/>
            <a:ext cx="287338" cy="130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A080FDAA-8E04-42F4-B26C-CD35C6479581}" type="datetime'L''''''''''''''''''''''''''''''''''''N''''M''''''''''O'">
              <a:rPr lang="en-US" altLang="en-US" sz="800" smtClean="0">
                <a:latin typeface="+mn-lt"/>
              </a:rPr>
              <a:pPr marL="0" indent="0" algn="ctr">
                <a:spcBef>
                  <a:spcPct val="0"/>
                </a:spcBef>
                <a:spcAft>
                  <a:spcPct val="0"/>
                </a:spcAft>
                <a:buNone/>
              </a:pPr>
              <a:t>LNMO</a:t>
            </a:fld>
            <a:endParaRPr lang="en-US" sz="800">
              <a:latin typeface="+mn-lt"/>
              <a:ea typeface="Source Sans Pro" panose="020B0503030403020204" pitchFamily="34" charset="0"/>
            </a:endParaRPr>
          </a:p>
        </p:txBody>
      </p:sp>
      <p:sp>
        <p:nvSpPr>
          <p:cNvPr id="220" name="Text Placeholder 2">
            <a:extLst>
              <a:ext uri="{FF2B5EF4-FFF2-40B4-BE49-F238E27FC236}">
                <a16:creationId xmlns:a16="http://schemas.microsoft.com/office/drawing/2014/main" id="{81206812-69A3-C643-B235-D6F8AE3B1370}"/>
              </a:ext>
            </a:extLst>
          </p:cNvPr>
          <p:cNvSpPr txBox="1">
            <a:spLocks/>
          </p:cNvSpPr>
          <p:nvPr>
            <p:custDataLst>
              <p:tags r:id="rId6"/>
            </p:custDataLst>
          </p:nvPr>
        </p:nvSpPr>
        <p:spPr bwMode="auto">
          <a:xfrm>
            <a:off x="5574641" y="3620548"/>
            <a:ext cx="223838" cy="260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FE3C32E8-66BF-49FE-9678-A851384A012B}" type="datetime'''N''''''M''''C''-''''''''''''''''''''''''3''7''''0'">
              <a:rPr lang="en-US" altLang="en-US" sz="800" smtClean="0">
                <a:latin typeface="+mn-lt"/>
              </a:rPr>
              <a:pPr marL="0" indent="0" algn="ctr">
                <a:spcBef>
                  <a:spcPct val="0"/>
                </a:spcBef>
                <a:spcAft>
                  <a:spcPct val="0"/>
                </a:spcAft>
                <a:buNone/>
              </a:pPr>
              <a:t>NMC-370</a:t>
            </a:fld>
            <a:endParaRPr lang="en-US" sz="800">
              <a:latin typeface="+mn-lt"/>
              <a:ea typeface="Source Sans Pro" panose="020B0503030403020204" pitchFamily="34" charset="0"/>
            </a:endParaRPr>
          </a:p>
        </p:txBody>
      </p:sp>
      <p:sp>
        <p:nvSpPr>
          <p:cNvPr id="218" name="Text Placeholder 2">
            <a:extLst>
              <a:ext uri="{FF2B5EF4-FFF2-40B4-BE49-F238E27FC236}">
                <a16:creationId xmlns:a16="http://schemas.microsoft.com/office/drawing/2014/main" id="{ABA931CA-151D-6C4D-8241-E6C609512031}"/>
              </a:ext>
            </a:extLst>
          </p:cNvPr>
          <p:cNvSpPr txBox="1">
            <a:spLocks/>
          </p:cNvSpPr>
          <p:nvPr>
            <p:custDataLst>
              <p:tags r:id="rId7"/>
            </p:custDataLst>
          </p:nvPr>
        </p:nvSpPr>
        <p:spPr bwMode="auto">
          <a:xfrm>
            <a:off x="5263491" y="3620548"/>
            <a:ext cx="223838" cy="260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19C55E21-63E9-4C9A-9DB6-BE1C6D0426AB}" type="datetime'N''''''''''''M''''''''C-''''1''1''''''''''''''''1'''''''">
              <a:rPr lang="en-US" altLang="en-US" sz="800" smtClean="0">
                <a:latin typeface="+mn-lt"/>
              </a:rPr>
              <a:pPr marL="0" indent="0" algn="ctr">
                <a:spcBef>
                  <a:spcPct val="0"/>
                </a:spcBef>
                <a:spcAft>
                  <a:spcPct val="0"/>
                </a:spcAft>
                <a:buNone/>
              </a:pPr>
              <a:t>NMC-111</a:t>
            </a:fld>
            <a:endParaRPr lang="en-US" sz="800">
              <a:latin typeface="+mn-lt"/>
              <a:ea typeface="Source Sans Pro" panose="020B0503030403020204" pitchFamily="34" charset="0"/>
            </a:endParaRPr>
          </a:p>
        </p:txBody>
      </p:sp>
      <p:sp>
        <p:nvSpPr>
          <p:cNvPr id="200" name="Text Placeholder 2">
            <a:extLst>
              <a:ext uri="{FF2B5EF4-FFF2-40B4-BE49-F238E27FC236}">
                <a16:creationId xmlns:a16="http://schemas.microsoft.com/office/drawing/2014/main" id="{AFAB7670-9E80-0447-B198-B96F3BCAB16A}"/>
              </a:ext>
            </a:extLst>
          </p:cNvPr>
          <p:cNvSpPr txBox="1">
            <a:spLocks/>
          </p:cNvSpPr>
          <p:nvPr>
            <p:custDataLst>
              <p:tags r:id="rId8"/>
            </p:custDataLst>
          </p:nvPr>
        </p:nvSpPr>
        <p:spPr bwMode="auto">
          <a:xfrm>
            <a:off x="4331629" y="3620548"/>
            <a:ext cx="223838" cy="2603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8805D6DC-D5A2-43D6-9DE6-08FCE77EB4FD}" type="datetime'''''NM''''''''''''''''''''''''''C''''''''-''''''''8''1''''''1'">
              <a:rPr lang="en-US" altLang="en-US" sz="800" smtClean="0">
                <a:latin typeface="+mn-lt"/>
              </a:rPr>
              <a:pPr marL="0" indent="0" algn="ctr">
                <a:spcBef>
                  <a:spcPct val="0"/>
                </a:spcBef>
                <a:spcAft>
                  <a:spcPct val="0"/>
                </a:spcAft>
                <a:buNone/>
              </a:pPr>
              <a:t>NMC-811</a:t>
            </a:fld>
            <a:endParaRPr lang="en-US" sz="800">
              <a:latin typeface="+mn-lt"/>
              <a:ea typeface="Source Sans Pro" panose="020B0503030403020204" pitchFamily="34" charset="0"/>
            </a:endParaRPr>
          </a:p>
        </p:txBody>
      </p:sp>
      <p:sp>
        <p:nvSpPr>
          <p:cNvPr id="247" name="Triangle 246">
            <a:extLst>
              <a:ext uri="{FF2B5EF4-FFF2-40B4-BE49-F238E27FC236}">
                <a16:creationId xmlns:a16="http://schemas.microsoft.com/office/drawing/2014/main" id="{470EE68F-29F8-7E48-A333-BEAA2C1940E1}"/>
              </a:ext>
            </a:extLst>
          </p:cNvPr>
          <p:cNvSpPr/>
          <p:nvPr/>
        </p:nvSpPr>
        <p:spPr>
          <a:xfrm rot="5400000">
            <a:off x="6309043" y="2517151"/>
            <a:ext cx="556038" cy="211138"/>
          </a:xfrm>
          <a:prstGeom prst="triangle">
            <a:avLst>
              <a:gd name="adj" fmla="val 50000"/>
            </a:avLst>
          </a:prstGeom>
          <a:solidFill>
            <a:srgbClr val="19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itle 1">
            <a:extLst>
              <a:ext uri="{FF2B5EF4-FFF2-40B4-BE49-F238E27FC236}">
                <a16:creationId xmlns:a16="http://schemas.microsoft.com/office/drawing/2014/main" id="{D04AD80A-ED88-614F-8FE4-5C31046628AA}"/>
              </a:ext>
            </a:extLst>
          </p:cNvPr>
          <p:cNvSpPr txBox="1">
            <a:spLocks/>
          </p:cNvSpPr>
          <p:nvPr/>
        </p:nvSpPr>
        <p:spPr>
          <a:xfrm>
            <a:off x="6716496" y="4275389"/>
            <a:ext cx="2160532" cy="559399"/>
          </a:xfrm>
          <a:prstGeom prst="rect">
            <a:avLst/>
          </a:prstGeom>
        </p:spPr>
        <p:txBody>
          <a:bodyPr vert="horz" lIns="48986" tIns="24493" rIns="48986" bIns="24493" rtlCol="0" anchor="t">
            <a:noAutofit/>
          </a:bodyPr>
          <a:lstStyle>
            <a:lvl1pPr algn="l" defTabSz="1280160" rtl="0" eaLnBrk="1" latinLnBrk="0" hangingPunct="1">
              <a:lnSpc>
                <a:spcPct val="90000"/>
              </a:lnSpc>
              <a:spcBef>
                <a:spcPct val="0"/>
              </a:spcBef>
              <a:buNone/>
              <a:defRPr sz="3200" b="1" i="0" kern="1200">
                <a:solidFill>
                  <a:srgbClr val="196787"/>
                </a:solidFill>
                <a:latin typeface="Montserrat" charset="0"/>
                <a:ea typeface="Montserrat" charset="0"/>
                <a:cs typeface="Montserrat" charset="0"/>
              </a:defRPr>
            </a:lvl1pPr>
          </a:lstStyle>
          <a:p>
            <a:pPr algn="ctr" defTabSz="685782">
              <a:lnSpc>
                <a:spcPct val="100000"/>
              </a:lnSpc>
              <a:defRPr/>
            </a:pPr>
            <a:r>
              <a:rPr lang="en-US" sz="1000" b="0">
                <a:latin typeface="+mj-lt"/>
                <a:ea typeface="Source Sans Pro" panose="020B0503030403020204" pitchFamily="34" charset="0"/>
              </a:rPr>
              <a:t>Recycling of older batteries will result </a:t>
            </a:r>
            <a:br>
              <a:rPr lang="en-US" sz="1000" b="0">
                <a:latin typeface="+mj-lt"/>
                <a:ea typeface="Source Sans Pro" panose="020B0503030403020204" pitchFamily="34" charset="0"/>
              </a:rPr>
            </a:br>
            <a:r>
              <a:rPr lang="en-US" sz="1000" b="0">
                <a:latin typeface="+mj-lt"/>
                <a:ea typeface="Source Sans Pro" panose="020B0503030403020204" pitchFamily="34" charset="0"/>
              </a:rPr>
              <a:t>in a deficit of manganese</a:t>
            </a:r>
          </a:p>
        </p:txBody>
      </p:sp>
      <p:sp>
        <p:nvSpPr>
          <p:cNvPr id="281" name="Title 1">
            <a:extLst>
              <a:ext uri="{FF2B5EF4-FFF2-40B4-BE49-F238E27FC236}">
                <a16:creationId xmlns:a16="http://schemas.microsoft.com/office/drawing/2014/main" id="{A2961802-7A6A-F544-91E9-686AFB38954F}"/>
              </a:ext>
            </a:extLst>
          </p:cNvPr>
          <p:cNvSpPr txBox="1">
            <a:spLocks/>
          </p:cNvSpPr>
          <p:nvPr/>
        </p:nvSpPr>
        <p:spPr>
          <a:xfrm>
            <a:off x="4174684" y="4275389"/>
            <a:ext cx="2129909" cy="556038"/>
          </a:xfrm>
          <a:prstGeom prst="rect">
            <a:avLst/>
          </a:prstGeom>
        </p:spPr>
        <p:txBody>
          <a:bodyPr vert="horz" lIns="48986" tIns="24493" rIns="48986" bIns="24493" rtlCol="0" anchor="t">
            <a:noAutofit/>
          </a:bodyPr>
          <a:lstStyle>
            <a:lvl1pPr algn="l" defTabSz="1280160" rtl="0" eaLnBrk="1" latinLnBrk="0" hangingPunct="1">
              <a:lnSpc>
                <a:spcPct val="90000"/>
              </a:lnSpc>
              <a:spcBef>
                <a:spcPct val="0"/>
              </a:spcBef>
              <a:buNone/>
              <a:defRPr sz="3200" b="1" i="0" kern="1200">
                <a:solidFill>
                  <a:srgbClr val="196787"/>
                </a:solidFill>
                <a:latin typeface="Montserrat" charset="0"/>
                <a:ea typeface="Montserrat" charset="0"/>
                <a:cs typeface="Montserrat" charset="0"/>
              </a:defRPr>
            </a:lvl1pPr>
          </a:lstStyle>
          <a:p>
            <a:pPr algn="ctr" defTabSz="685782">
              <a:lnSpc>
                <a:spcPct val="100000"/>
              </a:lnSpc>
              <a:defRPr/>
            </a:pPr>
            <a:r>
              <a:rPr lang="en-US" sz="1000" b="0">
                <a:latin typeface="+mj-lt"/>
                <a:ea typeface="Source Sans Pro" panose="020B0503030403020204" pitchFamily="34" charset="0"/>
              </a:rPr>
              <a:t>High-purity manganese demand will increase as OEMs commit to </a:t>
            </a:r>
            <a:br>
              <a:rPr lang="en-US" sz="1000" b="0">
                <a:latin typeface="+mj-lt"/>
                <a:ea typeface="Source Sans Pro" panose="020B0503030403020204" pitchFamily="34" charset="0"/>
              </a:rPr>
            </a:br>
            <a:r>
              <a:rPr lang="en-US" sz="1000" b="0">
                <a:latin typeface="+mj-lt"/>
                <a:ea typeface="Source Sans Pro" panose="020B0503030403020204" pitchFamily="34" charset="0"/>
              </a:rPr>
              <a:t>high Mn chemistries</a:t>
            </a:r>
          </a:p>
          <a:p>
            <a:pPr defTabSz="685782">
              <a:lnSpc>
                <a:spcPct val="100000"/>
              </a:lnSpc>
              <a:defRPr/>
            </a:pPr>
            <a:endParaRPr lang="en-US" sz="1000" b="0">
              <a:latin typeface="+mj-lt"/>
              <a:ea typeface="Source Sans Pro" panose="020B0503030403020204" pitchFamily="34" charset="0"/>
            </a:endParaRPr>
          </a:p>
        </p:txBody>
      </p:sp>
      <p:sp>
        <p:nvSpPr>
          <p:cNvPr id="76" name="TextBox 75">
            <a:extLst>
              <a:ext uri="{FF2B5EF4-FFF2-40B4-BE49-F238E27FC236}">
                <a16:creationId xmlns:a16="http://schemas.microsoft.com/office/drawing/2014/main" id="{D00936DC-9AF6-4218-AF8F-01A58D30E5BF}"/>
              </a:ext>
            </a:extLst>
          </p:cNvPr>
          <p:cNvSpPr txBox="1"/>
          <p:nvPr/>
        </p:nvSpPr>
        <p:spPr>
          <a:xfrm>
            <a:off x="7966850" y="4765193"/>
            <a:ext cx="2019955" cy="184666"/>
          </a:xfrm>
          <a:prstGeom prst="rect">
            <a:avLst/>
          </a:prstGeom>
          <a:noFill/>
        </p:spPr>
        <p:txBody>
          <a:bodyPr wrap="square" rtlCol="0">
            <a:spAutoFit/>
          </a:bodyPr>
          <a:lstStyle/>
          <a:p>
            <a:r>
              <a:rPr lang="en-GB" sz="600">
                <a:latin typeface="Source Sans Pro"/>
                <a:ea typeface="Source Sans Pro"/>
                <a:cs typeface="Times New Roman"/>
              </a:rPr>
              <a:t>*) NMC &amp; LNMO chemistries only</a:t>
            </a:r>
          </a:p>
        </p:txBody>
      </p:sp>
      <p:sp>
        <p:nvSpPr>
          <p:cNvPr id="70" name="TextBox 69">
            <a:extLst>
              <a:ext uri="{FF2B5EF4-FFF2-40B4-BE49-F238E27FC236}">
                <a16:creationId xmlns:a16="http://schemas.microsoft.com/office/drawing/2014/main" id="{E76DF580-84FD-6147-8FE8-BB1BEF5E0426}"/>
              </a:ext>
            </a:extLst>
          </p:cNvPr>
          <p:cNvSpPr txBox="1"/>
          <p:nvPr/>
        </p:nvSpPr>
        <p:spPr>
          <a:xfrm>
            <a:off x="4161040" y="1006777"/>
            <a:ext cx="2019955" cy="430887"/>
          </a:xfrm>
          <a:prstGeom prst="rect">
            <a:avLst/>
          </a:prstGeom>
          <a:noFill/>
        </p:spPr>
        <p:txBody>
          <a:bodyPr wrap="square" lIns="91440" tIns="45720" rIns="91440" bIns="45720" rtlCol="0" anchor="t">
            <a:spAutoFit/>
          </a:bodyPr>
          <a:lstStyle/>
          <a:p>
            <a:pPr algn="ctr"/>
            <a:r>
              <a:rPr lang="en-GB" sz="1100" kern="0">
                <a:solidFill>
                  <a:srgbClr val="196787"/>
                </a:solidFill>
                <a:latin typeface="+mj-lt"/>
                <a:ea typeface="Source Sans Pro"/>
              </a:rPr>
              <a:t>HP Manganese</a:t>
            </a:r>
            <a:r>
              <a:rPr lang="en-GB" sz="1100" kern="0">
                <a:latin typeface="+mj-lt"/>
                <a:ea typeface="Source Sans Pro"/>
              </a:rPr>
              <a:t> </a:t>
            </a:r>
            <a:r>
              <a:rPr lang="en-GB" sz="1100" kern="0">
                <a:ea typeface="Source Sans Pro"/>
              </a:rPr>
              <a:t>requirement by battery chemistry *</a:t>
            </a:r>
          </a:p>
        </p:txBody>
      </p:sp>
      <p:sp>
        <p:nvSpPr>
          <p:cNvPr id="71" name="TextBox 70">
            <a:extLst>
              <a:ext uri="{FF2B5EF4-FFF2-40B4-BE49-F238E27FC236}">
                <a16:creationId xmlns:a16="http://schemas.microsoft.com/office/drawing/2014/main" id="{1CC15AB2-B5FD-1A46-A72D-175B9218D5FA}"/>
              </a:ext>
            </a:extLst>
          </p:cNvPr>
          <p:cNvSpPr txBox="1"/>
          <p:nvPr/>
        </p:nvSpPr>
        <p:spPr>
          <a:xfrm>
            <a:off x="6522673" y="1006777"/>
            <a:ext cx="2536201" cy="430887"/>
          </a:xfrm>
          <a:prstGeom prst="rect">
            <a:avLst/>
          </a:prstGeom>
          <a:noFill/>
        </p:spPr>
        <p:txBody>
          <a:bodyPr wrap="square" lIns="91440" tIns="45720" rIns="91440" bIns="45720" rtlCol="0" anchor="t">
            <a:spAutoFit/>
          </a:bodyPr>
          <a:lstStyle/>
          <a:p>
            <a:pPr algn="ctr"/>
            <a:r>
              <a:rPr lang="en-GB" sz="1100" kern="0">
                <a:solidFill>
                  <a:srgbClr val="196787"/>
                </a:solidFill>
                <a:latin typeface="+mj-lt"/>
                <a:ea typeface="Source Sans Pro"/>
              </a:rPr>
              <a:t>Increasing HP Manganese</a:t>
            </a:r>
            <a:r>
              <a:rPr lang="en-GB" sz="1100" kern="0">
                <a:latin typeface="+mj-lt"/>
                <a:ea typeface="Source Sans Pro"/>
              </a:rPr>
              <a:t> </a:t>
            </a:r>
            <a:r>
              <a:rPr lang="en-GB" sz="1100" kern="0">
                <a:ea typeface="Source Sans Pro"/>
              </a:rPr>
              <a:t>requirement 2020 to 2030, average in EU*</a:t>
            </a:r>
          </a:p>
        </p:txBody>
      </p:sp>
      <p:sp>
        <p:nvSpPr>
          <p:cNvPr id="74" name="TextBox 73">
            <a:extLst>
              <a:ext uri="{FF2B5EF4-FFF2-40B4-BE49-F238E27FC236}">
                <a16:creationId xmlns:a16="http://schemas.microsoft.com/office/drawing/2014/main" id="{F50477FB-79FD-4E41-A105-8441336A0289}"/>
              </a:ext>
            </a:extLst>
          </p:cNvPr>
          <p:cNvSpPr txBox="1"/>
          <p:nvPr/>
        </p:nvSpPr>
        <p:spPr>
          <a:xfrm>
            <a:off x="4631318" y="1356005"/>
            <a:ext cx="10793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kern="0">
                <a:ea typeface="Source Sans Pro"/>
              </a:rPr>
              <a:t>Kg per </a:t>
            </a:r>
            <a:r>
              <a:rPr lang="en-GB" sz="800" kern="0" err="1">
                <a:ea typeface="Source Sans Pro"/>
              </a:rPr>
              <a:t>KWh</a:t>
            </a:r>
            <a:endParaRPr lang="en-US" sz="800" kern="0">
              <a:ea typeface="Source Sans Pro"/>
            </a:endParaRPr>
          </a:p>
        </p:txBody>
      </p:sp>
      <p:sp>
        <p:nvSpPr>
          <p:cNvPr id="75" name="TextBox 74">
            <a:extLst>
              <a:ext uri="{FF2B5EF4-FFF2-40B4-BE49-F238E27FC236}">
                <a16:creationId xmlns:a16="http://schemas.microsoft.com/office/drawing/2014/main" id="{428BCB3F-22A0-3648-B44F-4676C98BBBA7}"/>
              </a:ext>
            </a:extLst>
          </p:cNvPr>
          <p:cNvSpPr txBox="1"/>
          <p:nvPr/>
        </p:nvSpPr>
        <p:spPr>
          <a:xfrm>
            <a:off x="7235658" y="1356005"/>
            <a:ext cx="10793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kern="0">
                <a:ea typeface="Source Sans Pro"/>
              </a:rPr>
              <a:t>Kg per </a:t>
            </a:r>
            <a:r>
              <a:rPr lang="en-GB" sz="800" kern="0" err="1">
                <a:ea typeface="Source Sans Pro"/>
              </a:rPr>
              <a:t>KWh</a:t>
            </a:r>
            <a:endParaRPr lang="en-US" sz="800" kern="0">
              <a:ea typeface="Source Sans Pro"/>
            </a:endParaRPr>
          </a:p>
        </p:txBody>
      </p:sp>
      <p:sp>
        <p:nvSpPr>
          <p:cNvPr id="77" name="Striped Right Arrow 76">
            <a:extLst>
              <a:ext uri="{FF2B5EF4-FFF2-40B4-BE49-F238E27FC236}">
                <a16:creationId xmlns:a16="http://schemas.microsoft.com/office/drawing/2014/main" id="{E620B08A-5D25-914B-BA65-4A954F154BC6}"/>
              </a:ext>
            </a:extLst>
          </p:cNvPr>
          <p:cNvSpPr/>
          <p:nvPr/>
        </p:nvSpPr>
        <p:spPr>
          <a:xfrm>
            <a:off x="4270448" y="1553673"/>
            <a:ext cx="1703661" cy="366661"/>
          </a:xfrm>
          <a:prstGeom prst="stripedRightArrow">
            <a:avLst>
              <a:gd name="adj1" fmla="val 46060"/>
              <a:gd name="adj2" fmla="val 3526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800">
                <a:solidFill>
                  <a:schemeClr val="bg1">
                    <a:lumMod val="95000"/>
                  </a:schemeClr>
                </a:solidFill>
              </a:rPr>
              <a:t>Lower cost battery chemistries</a:t>
            </a:r>
          </a:p>
        </p:txBody>
      </p:sp>
      <p:sp>
        <p:nvSpPr>
          <p:cNvPr id="62" name="TextBox 61">
            <a:extLst>
              <a:ext uri="{FF2B5EF4-FFF2-40B4-BE49-F238E27FC236}">
                <a16:creationId xmlns:a16="http://schemas.microsoft.com/office/drawing/2014/main" id="{1B483914-0209-F24F-B5E1-C286B53AA66B}"/>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MARKET OVERVIEW</a:t>
            </a:r>
          </a:p>
        </p:txBody>
      </p:sp>
      <p:cxnSp>
        <p:nvCxnSpPr>
          <p:cNvPr id="67" name="Straight Connector 66">
            <a:extLst>
              <a:ext uri="{FF2B5EF4-FFF2-40B4-BE49-F238E27FC236}">
                <a16:creationId xmlns:a16="http://schemas.microsoft.com/office/drawing/2014/main" id="{22765272-13E1-7449-BC95-9CFE9F9DE2ED}"/>
              </a:ext>
            </a:extLst>
          </p:cNvPr>
          <p:cNvCxnSpPr>
            <a:cxnSpLocks/>
          </p:cNvCxnSpPr>
          <p:nvPr/>
        </p:nvCxnSpPr>
        <p:spPr>
          <a:xfrm>
            <a:off x="6475768" y="1220248"/>
            <a:ext cx="0" cy="343773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66B82D8-4BA7-694F-B923-8491E4481D7A}"/>
              </a:ext>
            </a:extLst>
          </p:cNvPr>
          <p:cNvGrpSpPr/>
          <p:nvPr/>
        </p:nvGrpSpPr>
        <p:grpSpPr>
          <a:xfrm>
            <a:off x="6843569" y="1637297"/>
            <a:ext cx="1836738" cy="2113426"/>
            <a:chOff x="6843569" y="1637297"/>
            <a:chExt cx="1836738" cy="2113426"/>
          </a:xfrm>
        </p:grpSpPr>
        <p:sp>
          <p:nvSpPr>
            <p:cNvPr id="250" name="Text Placeholder 2">
              <a:extLst>
                <a:ext uri="{FF2B5EF4-FFF2-40B4-BE49-F238E27FC236}">
                  <a16:creationId xmlns:a16="http://schemas.microsoft.com/office/drawing/2014/main" id="{C62BEBA7-D2AB-594D-B648-99A471538DA6}"/>
                </a:ext>
              </a:extLst>
            </p:cNvPr>
            <p:cNvSpPr txBox="1">
              <a:spLocks/>
            </p:cNvSpPr>
            <p:nvPr>
              <p:custDataLst>
                <p:tags r:id="rId9"/>
              </p:custDataLst>
            </p:nvPr>
          </p:nvSpPr>
          <p:spPr bwMode="auto">
            <a:xfrm>
              <a:off x="8064357" y="3620548"/>
              <a:ext cx="228600" cy="130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E319B8F9-C6A4-4BA1-A33C-7410190FB2F5}" type="datetime'''2''''''''''''''''0''''''''3''0'''''">
                <a:rPr lang="en-US" altLang="en-US" sz="800" smtClean="0">
                  <a:latin typeface="+mn-lt"/>
                </a:rPr>
                <a:pPr marL="0" indent="0" algn="ctr">
                  <a:spcBef>
                    <a:spcPct val="0"/>
                  </a:spcBef>
                  <a:spcAft>
                    <a:spcPct val="0"/>
                  </a:spcAft>
                  <a:buNone/>
                </a:pPr>
                <a:t>2030</a:t>
              </a:fld>
              <a:endParaRPr lang="en-US" sz="800">
                <a:latin typeface="+mn-lt"/>
                <a:ea typeface="Source Sans Pro" panose="020B0503030403020204" pitchFamily="34" charset="0"/>
              </a:endParaRPr>
            </a:p>
          </p:txBody>
        </p:sp>
        <p:sp>
          <p:nvSpPr>
            <p:cNvPr id="254" name="Text Placeholder 2">
              <a:extLst>
                <a:ext uri="{FF2B5EF4-FFF2-40B4-BE49-F238E27FC236}">
                  <a16:creationId xmlns:a16="http://schemas.microsoft.com/office/drawing/2014/main" id="{9561AA5A-668C-D046-9A21-672A4D9245D9}"/>
                </a:ext>
              </a:extLst>
            </p:cNvPr>
            <p:cNvSpPr txBox="1">
              <a:spLocks/>
            </p:cNvSpPr>
            <p:nvPr>
              <p:custDataLst>
                <p:tags r:id="rId10"/>
              </p:custDataLst>
            </p:nvPr>
          </p:nvSpPr>
          <p:spPr bwMode="auto">
            <a:xfrm>
              <a:off x="7229332" y="3620548"/>
              <a:ext cx="228600" cy="130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3EA7CDB8-803D-48EB-81CD-DC50A56B23E7}" type="datetime'''''''''''''''''''''20''''''''''2''''0'''''''">
                <a:rPr lang="en-US" altLang="en-US" sz="800" smtClean="0">
                  <a:latin typeface="+mn-lt"/>
                </a:rPr>
                <a:pPr marL="0" indent="0" algn="ctr">
                  <a:spcBef>
                    <a:spcPct val="0"/>
                  </a:spcBef>
                  <a:spcAft>
                    <a:spcPct val="0"/>
                  </a:spcAft>
                  <a:buNone/>
                </a:pPr>
                <a:t>2020</a:t>
              </a:fld>
              <a:endParaRPr lang="en-US" sz="800">
                <a:latin typeface="+mn-lt"/>
                <a:ea typeface="Source Sans Pro" panose="020B0503030403020204" pitchFamily="34" charset="0"/>
              </a:endParaRPr>
            </a:p>
          </p:txBody>
        </p:sp>
        <p:cxnSp>
          <p:nvCxnSpPr>
            <p:cNvPr id="58" name="Straight Connector 57">
              <a:extLst>
                <a:ext uri="{FF2B5EF4-FFF2-40B4-BE49-F238E27FC236}">
                  <a16:creationId xmlns:a16="http://schemas.microsoft.com/office/drawing/2014/main" id="{6BD2BFEE-A7BB-9A42-B82A-1977A6CF8EA5}"/>
                </a:ext>
              </a:extLst>
            </p:cNvPr>
            <p:cNvCxnSpPr/>
            <p:nvPr>
              <p:custDataLst>
                <p:tags r:id="rId11"/>
              </p:custDataLst>
            </p:nvPr>
          </p:nvCxnSpPr>
          <p:spPr bwMode="auto">
            <a:xfrm>
              <a:off x="7343632" y="1729372"/>
              <a:ext cx="8350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79F284AB-C3D2-894C-924E-A69D841C0CEE}"/>
                </a:ext>
              </a:extLst>
            </p:cNvPr>
            <p:cNvCxnSpPr/>
            <p:nvPr>
              <p:custDataLst>
                <p:tags r:id="rId12"/>
              </p:custDataLst>
            </p:nvPr>
          </p:nvCxnSpPr>
          <p:spPr bwMode="auto">
            <a:xfrm>
              <a:off x="8178657" y="1729372"/>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30F62288-1FDD-A84C-9057-B6FEBB374316}"/>
                </a:ext>
              </a:extLst>
            </p:cNvPr>
            <p:cNvCxnSpPr>
              <a:cxnSpLocks/>
            </p:cNvCxnSpPr>
            <p:nvPr>
              <p:custDataLst>
                <p:tags r:id="rId13"/>
              </p:custDataLst>
            </p:nvPr>
          </p:nvCxnSpPr>
          <p:spPr bwMode="auto">
            <a:xfrm flipV="1">
              <a:off x="7343632" y="1729372"/>
              <a:ext cx="0" cy="738982"/>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1" name="Text Placeholder 2">
              <a:extLst>
                <a:ext uri="{FF2B5EF4-FFF2-40B4-BE49-F238E27FC236}">
                  <a16:creationId xmlns:a16="http://schemas.microsoft.com/office/drawing/2014/main" id="{66BB06CD-925F-BB48-8BB1-48435D3FB00A}"/>
                </a:ext>
              </a:extLst>
            </p:cNvPr>
            <p:cNvSpPr txBox="1">
              <a:spLocks/>
            </p:cNvSpPr>
            <p:nvPr>
              <p:custDataLst>
                <p:tags r:id="rId14"/>
              </p:custDataLst>
            </p:nvPr>
          </p:nvSpPr>
          <p:spPr bwMode="auto">
            <a:xfrm>
              <a:off x="7573819" y="1637297"/>
              <a:ext cx="376238" cy="184150"/>
            </a:xfrm>
            <a:prstGeom prst="ellipse">
              <a:avLst/>
            </a:prstGeom>
            <a:solidFill>
              <a:schemeClr val="bg1"/>
            </a:solidFill>
            <a:ln w="9525">
              <a:solidFill>
                <a:schemeClr val="tx1"/>
              </a:solidFill>
            </a:ln>
            <a:effectLst/>
          </p:spPr>
          <p:txBody>
            <a:bodyPr vert="horz" wrap="none" lIns="0" tIns="0" rIns="0" bIns="0" numCol="1" spcCol="0" rtlCol="0" anchor="ctr"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r>
                <a:rPr lang="en-US" altLang="en-US">
                  <a:solidFill>
                    <a:schemeClr val="tx2"/>
                  </a:solidFill>
                  <a:latin typeface="Franklin Gothic Medium Cond" panose="020B0606030402020204" pitchFamily="34" charset="0"/>
                  <a:ea typeface="Source Sans Pro" panose="020B0503030403020204" pitchFamily="34" charset="0"/>
                </a:rPr>
                <a:t>+80%</a:t>
              </a:r>
              <a:endParaRPr lang="en-US">
                <a:solidFill>
                  <a:schemeClr val="tx2"/>
                </a:solidFill>
                <a:latin typeface="Franklin Gothic Medium Cond" panose="020B0606030402020204" pitchFamily="34" charset="0"/>
                <a:ea typeface="Source Sans Pro" panose="020B0503030403020204" pitchFamily="34" charset="0"/>
              </a:endParaRPr>
            </a:p>
          </p:txBody>
        </p:sp>
        <p:graphicFrame>
          <p:nvGraphicFramePr>
            <p:cNvPr id="63" name="Chart 62">
              <a:extLst>
                <a:ext uri="{FF2B5EF4-FFF2-40B4-BE49-F238E27FC236}">
                  <a16:creationId xmlns:a16="http://schemas.microsoft.com/office/drawing/2014/main" id="{36192E7F-CA48-2A4A-9703-1CCFEA9E1035}"/>
                </a:ext>
              </a:extLst>
            </p:cNvPr>
            <p:cNvGraphicFramePr/>
            <p:nvPr>
              <p:custDataLst>
                <p:tags r:id="rId15"/>
              </p:custDataLst>
              <p:extLst>
                <p:ext uri="{D42A27DB-BD31-4B8C-83A1-F6EECF244321}">
                  <p14:modId xmlns:p14="http://schemas.microsoft.com/office/powerpoint/2010/main" val="1006215212"/>
                </p:ext>
              </p:extLst>
            </p:nvPr>
          </p:nvGraphicFramePr>
          <p:xfrm>
            <a:off x="6843569" y="1929404"/>
            <a:ext cx="1836738" cy="1730375"/>
          </p:xfrm>
          <a:graphic>
            <a:graphicData uri="http://schemas.openxmlformats.org/drawingml/2006/chart">
              <c:chart xmlns:c="http://schemas.openxmlformats.org/drawingml/2006/chart" xmlns:r="http://schemas.openxmlformats.org/officeDocument/2006/relationships" r:id="rId22"/>
            </a:graphicData>
          </a:graphic>
        </p:graphicFrame>
      </p:grpSp>
      <p:sp>
        <p:nvSpPr>
          <p:cNvPr id="64" name="Text Box 390">
            <a:extLst>
              <a:ext uri="{FF2B5EF4-FFF2-40B4-BE49-F238E27FC236}">
                <a16:creationId xmlns:a16="http://schemas.microsoft.com/office/drawing/2014/main" id="{71509DFE-CA75-461C-8D28-B0D864D91CD2}"/>
              </a:ext>
            </a:extLst>
          </p:cNvPr>
          <p:cNvSpPr txBox="1">
            <a:spLocks noChangeArrowheads="1"/>
          </p:cNvSpPr>
          <p:nvPr/>
        </p:nvSpPr>
        <p:spPr bwMode="auto">
          <a:xfrm>
            <a:off x="-26044" y="4819711"/>
            <a:ext cx="5144784" cy="7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0" rIns="9144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effectLst/>
                <a:uLnTx/>
                <a:uFillTx/>
                <a:latin typeface="Source Sans Pro"/>
                <a:ea typeface="Source Sans Pro"/>
                <a:cs typeface="Times New Roman"/>
              </a:rPr>
              <a:t>Sources: Cairn ERA, Industry sources, Bloomberg, CPM</a:t>
            </a:r>
            <a:endParaRPr kumimoji="0" lang="en-US" altLang="en-US" sz="600" b="0" i="0" u="none" strike="noStrike" kern="1200" cap="none" spc="0" normalizeH="0" baseline="0" noProof="0">
              <a:ln>
                <a:noFill/>
              </a:ln>
              <a:effectLst/>
              <a:highlight>
                <a:srgbClr val="FFFF00"/>
              </a:highlight>
              <a:uLnTx/>
              <a:uFillTx/>
              <a:latin typeface="Source Sans Pro"/>
              <a:ea typeface="Source Sans Pro"/>
              <a:cs typeface="Times New Roman"/>
            </a:endParaRPr>
          </a:p>
        </p:txBody>
      </p:sp>
    </p:spTree>
    <p:extLst>
      <p:ext uri="{BB962C8B-B14F-4D97-AF65-F5344CB8AC3E}">
        <p14:creationId xmlns:p14="http://schemas.microsoft.com/office/powerpoint/2010/main" val="139881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a:extLst>
              <a:ext uri="{FF2B5EF4-FFF2-40B4-BE49-F238E27FC236}">
                <a16:creationId xmlns:a16="http://schemas.microsoft.com/office/drawing/2014/main" id="{33CBD111-DA7C-41DE-B80E-F8B16FDB8CA5}"/>
              </a:ext>
            </a:extLst>
          </p:cNvPr>
          <p:cNvSpPr>
            <a:spLocks noGrp="1"/>
          </p:cNvSpPr>
          <p:nvPr>
            <p:ph type="title"/>
          </p:nvPr>
        </p:nvSpPr>
        <p:spPr>
          <a:xfrm>
            <a:off x="704087" y="365760"/>
            <a:ext cx="8337433" cy="675140"/>
          </a:xfrm>
        </p:spPr>
        <p:txBody>
          <a:bodyPr vert="horz"/>
          <a:lstStyle/>
          <a:p>
            <a:r>
              <a:rPr lang="en-US"/>
              <a:t>High purity manganese demand to accelerate as EU EV battery market increases</a:t>
            </a:r>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7</a:t>
            </a:fld>
            <a:endParaRPr kumimoji="0" lang="en-US" sz="643" b="1" i="0" u="none" strike="noStrike" kern="1200" cap="none" spc="0" normalizeH="0" baseline="0" noProof="0">
              <a:ln>
                <a:noFill/>
              </a:ln>
              <a:solidFill>
                <a:prstClr val="white"/>
              </a:solidFill>
              <a:effectLst/>
              <a:uLnTx/>
              <a:uFillTx/>
              <a:latin typeface="Montserrat" charset="0"/>
            </a:endParaRPr>
          </a:p>
        </p:txBody>
      </p:sp>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34575329-5833-F44C-9EA5-3F687AEB720B}"/>
              </a:ext>
            </a:extLst>
          </p:cNvPr>
          <p:cNvGrpSpPr>
            <a:grpSpLocks noChangeAspect="1"/>
          </p:cNvGrpSpPr>
          <p:nvPr/>
        </p:nvGrpSpPr>
        <p:grpSpPr>
          <a:xfrm>
            <a:off x="588430" y="1206796"/>
            <a:ext cx="3108336" cy="3695776"/>
            <a:chOff x="339583" y="716478"/>
            <a:chExt cx="3378310" cy="4016772"/>
          </a:xfrm>
        </p:grpSpPr>
        <p:pic>
          <p:nvPicPr>
            <p:cNvPr id="35" name="Picture 34">
              <a:extLst>
                <a:ext uri="{FF2B5EF4-FFF2-40B4-BE49-F238E27FC236}">
                  <a16:creationId xmlns:a16="http://schemas.microsoft.com/office/drawing/2014/main" id="{E7089CEB-E99D-8244-8123-F6C4D74B95D9}"/>
                </a:ext>
              </a:extLst>
            </p:cNvPr>
            <p:cNvPicPr>
              <a:picLocks noChangeAspect="1"/>
            </p:cNvPicPr>
            <p:nvPr/>
          </p:nvPicPr>
          <p:blipFill>
            <a:blip r:embed="rId10">
              <a:alphaModFix/>
            </a:blip>
            <a:stretch>
              <a:fillRect/>
            </a:stretch>
          </p:blipFill>
          <p:spPr>
            <a:xfrm>
              <a:off x="339583" y="716478"/>
              <a:ext cx="3378310" cy="4016772"/>
            </a:xfrm>
            <a:prstGeom prst="rect">
              <a:avLst/>
            </a:prstGeom>
          </p:spPr>
        </p:pic>
        <p:grpSp>
          <p:nvGrpSpPr>
            <p:cNvPr id="37" name="Group 36">
              <a:extLst>
                <a:ext uri="{FF2B5EF4-FFF2-40B4-BE49-F238E27FC236}">
                  <a16:creationId xmlns:a16="http://schemas.microsoft.com/office/drawing/2014/main" id="{2EA34D71-2AB4-3948-A0CD-9F604972D378}"/>
                </a:ext>
              </a:extLst>
            </p:cNvPr>
            <p:cNvGrpSpPr/>
            <p:nvPr/>
          </p:nvGrpSpPr>
          <p:grpSpPr>
            <a:xfrm>
              <a:off x="814360" y="1141870"/>
              <a:ext cx="2815214" cy="3078645"/>
              <a:chOff x="7091737" y="2158913"/>
              <a:chExt cx="5531816" cy="6049391"/>
            </a:xfrm>
          </p:grpSpPr>
          <p:pic>
            <p:nvPicPr>
              <p:cNvPr id="66" name="Picture 65">
                <a:extLst>
                  <a:ext uri="{FF2B5EF4-FFF2-40B4-BE49-F238E27FC236}">
                    <a16:creationId xmlns:a16="http://schemas.microsoft.com/office/drawing/2014/main" id="{52D7BD6B-2AC7-CF4D-95EA-52E2E3A0F6F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74026" y="5037057"/>
                <a:ext cx="125013" cy="259643"/>
              </a:xfrm>
              <a:prstGeom prst="rect">
                <a:avLst/>
              </a:prstGeom>
            </p:spPr>
          </p:pic>
          <p:pic>
            <p:nvPicPr>
              <p:cNvPr id="67" name="Picture 66">
                <a:extLst>
                  <a:ext uri="{FF2B5EF4-FFF2-40B4-BE49-F238E27FC236}">
                    <a16:creationId xmlns:a16="http://schemas.microsoft.com/office/drawing/2014/main" id="{61E613A8-AB69-8B42-B0C6-E32637A8E4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77105" y="2724286"/>
                <a:ext cx="125013" cy="259643"/>
              </a:xfrm>
              <a:prstGeom prst="rect">
                <a:avLst/>
              </a:prstGeom>
            </p:spPr>
          </p:pic>
          <p:pic>
            <p:nvPicPr>
              <p:cNvPr id="68" name="Picture 67">
                <a:extLst>
                  <a:ext uri="{FF2B5EF4-FFF2-40B4-BE49-F238E27FC236}">
                    <a16:creationId xmlns:a16="http://schemas.microsoft.com/office/drawing/2014/main" id="{496DB3E7-D53D-3D49-AE1A-7E2FDA75867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921619" y="2668160"/>
                <a:ext cx="125013" cy="259643"/>
              </a:xfrm>
              <a:prstGeom prst="rect">
                <a:avLst/>
              </a:prstGeom>
            </p:spPr>
          </p:pic>
          <p:pic>
            <p:nvPicPr>
              <p:cNvPr id="69" name="Picture 68">
                <a:extLst>
                  <a:ext uri="{FF2B5EF4-FFF2-40B4-BE49-F238E27FC236}">
                    <a16:creationId xmlns:a16="http://schemas.microsoft.com/office/drawing/2014/main" id="{9649D8D2-C916-3F44-8784-F0DCD20C51A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625784" y="2896760"/>
                <a:ext cx="125013" cy="259643"/>
              </a:xfrm>
              <a:prstGeom prst="rect">
                <a:avLst/>
              </a:prstGeom>
            </p:spPr>
          </p:pic>
          <p:pic>
            <p:nvPicPr>
              <p:cNvPr id="70" name="Picture 69">
                <a:extLst>
                  <a:ext uri="{FF2B5EF4-FFF2-40B4-BE49-F238E27FC236}">
                    <a16:creationId xmlns:a16="http://schemas.microsoft.com/office/drawing/2014/main" id="{08376B60-873F-6B4A-80A6-36CB8E7BD4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464419" y="3300172"/>
                <a:ext cx="125013" cy="259643"/>
              </a:xfrm>
              <a:prstGeom prst="rect">
                <a:avLst/>
              </a:prstGeom>
            </p:spPr>
          </p:pic>
          <p:pic>
            <p:nvPicPr>
              <p:cNvPr id="71" name="Picture 70">
                <a:extLst>
                  <a:ext uri="{FF2B5EF4-FFF2-40B4-BE49-F238E27FC236}">
                    <a16:creationId xmlns:a16="http://schemas.microsoft.com/office/drawing/2014/main" id="{60CA1603-D765-E245-8CE2-5F48E92A8A3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89838" y="5699197"/>
                <a:ext cx="125013" cy="259643"/>
              </a:xfrm>
              <a:prstGeom prst="rect">
                <a:avLst/>
              </a:prstGeom>
            </p:spPr>
          </p:pic>
          <p:pic>
            <p:nvPicPr>
              <p:cNvPr id="72" name="Picture 71">
                <a:extLst>
                  <a:ext uri="{FF2B5EF4-FFF2-40B4-BE49-F238E27FC236}">
                    <a16:creationId xmlns:a16="http://schemas.microsoft.com/office/drawing/2014/main" id="{75446817-E3F4-8D4B-98EA-A4716746FF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43133" y="4282681"/>
                <a:ext cx="125013" cy="259643"/>
              </a:xfrm>
              <a:prstGeom prst="rect">
                <a:avLst/>
              </a:prstGeom>
            </p:spPr>
          </p:pic>
          <p:pic>
            <p:nvPicPr>
              <p:cNvPr id="73" name="Picture 72">
                <a:extLst>
                  <a:ext uri="{FF2B5EF4-FFF2-40B4-BE49-F238E27FC236}">
                    <a16:creationId xmlns:a16="http://schemas.microsoft.com/office/drawing/2014/main" id="{48DF169A-5E9F-F741-B96B-A30D7E33C4C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37557" y="5368008"/>
                <a:ext cx="125013" cy="259643"/>
              </a:xfrm>
              <a:prstGeom prst="rect">
                <a:avLst/>
              </a:prstGeom>
            </p:spPr>
          </p:pic>
          <p:pic>
            <p:nvPicPr>
              <p:cNvPr id="74" name="Picture 73">
                <a:extLst>
                  <a:ext uri="{FF2B5EF4-FFF2-40B4-BE49-F238E27FC236}">
                    <a16:creationId xmlns:a16="http://schemas.microsoft.com/office/drawing/2014/main" id="{D2D8E42C-A118-D641-9E7E-C12BC659558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11520" y="6440933"/>
                <a:ext cx="125013" cy="259643"/>
              </a:xfrm>
              <a:prstGeom prst="rect">
                <a:avLst/>
              </a:prstGeom>
            </p:spPr>
          </p:pic>
          <p:pic>
            <p:nvPicPr>
              <p:cNvPr id="75" name="Picture 74">
                <a:extLst>
                  <a:ext uri="{FF2B5EF4-FFF2-40B4-BE49-F238E27FC236}">
                    <a16:creationId xmlns:a16="http://schemas.microsoft.com/office/drawing/2014/main" id="{FD76449F-66CA-5347-8D83-2E6E801A43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59438" y="6420762"/>
                <a:ext cx="125013" cy="259643"/>
              </a:xfrm>
              <a:prstGeom prst="rect">
                <a:avLst/>
              </a:prstGeom>
            </p:spPr>
          </p:pic>
          <p:pic>
            <p:nvPicPr>
              <p:cNvPr id="76" name="Picture 75">
                <a:extLst>
                  <a:ext uri="{FF2B5EF4-FFF2-40B4-BE49-F238E27FC236}">
                    <a16:creationId xmlns:a16="http://schemas.microsoft.com/office/drawing/2014/main" id="{D2C2AFD2-F23E-654A-9268-EEF5128DBD9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65308" y="6165267"/>
                <a:ext cx="125013" cy="259643"/>
              </a:xfrm>
              <a:prstGeom prst="rect">
                <a:avLst/>
              </a:prstGeom>
            </p:spPr>
          </p:pic>
          <p:pic>
            <p:nvPicPr>
              <p:cNvPr id="77" name="Picture 76">
                <a:extLst>
                  <a:ext uri="{FF2B5EF4-FFF2-40B4-BE49-F238E27FC236}">
                    <a16:creationId xmlns:a16="http://schemas.microsoft.com/office/drawing/2014/main" id="{4CD9688F-431A-B446-96CB-82EC99E9734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29785" y="6501446"/>
                <a:ext cx="125013" cy="259643"/>
              </a:xfrm>
              <a:prstGeom prst="rect">
                <a:avLst/>
              </a:prstGeom>
            </p:spPr>
          </p:pic>
          <p:pic>
            <p:nvPicPr>
              <p:cNvPr id="78" name="Picture 77">
                <a:extLst>
                  <a:ext uri="{FF2B5EF4-FFF2-40B4-BE49-F238E27FC236}">
                    <a16:creationId xmlns:a16="http://schemas.microsoft.com/office/drawing/2014/main" id="{2FEE0330-E455-8940-9B0F-3EFC09FD0E7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93250" y="5619600"/>
                <a:ext cx="125012" cy="259643"/>
              </a:xfrm>
              <a:prstGeom prst="rect">
                <a:avLst/>
              </a:prstGeom>
            </p:spPr>
          </p:pic>
          <p:pic>
            <p:nvPicPr>
              <p:cNvPr id="79" name="Picture 78">
                <a:extLst>
                  <a:ext uri="{FF2B5EF4-FFF2-40B4-BE49-F238E27FC236}">
                    <a16:creationId xmlns:a16="http://schemas.microsoft.com/office/drawing/2014/main" id="{2D07E487-0889-3541-AF3A-A3E6980C202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97121" y="5694622"/>
                <a:ext cx="125013" cy="259643"/>
              </a:xfrm>
              <a:prstGeom prst="rect">
                <a:avLst/>
              </a:prstGeom>
            </p:spPr>
          </p:pic>
          <p:pic>
            <p:nvPicPr>
              <p:cNvPr id="80" name="Picture 79">
                <a:extLst>
                  <a:ext uri="{FF2B5EF4-FFF2-40B4-BE49-F238E27FC236}">
                    <a16:creationId xmlns:a16="http://schemas.microsoft.com/office/drawing/2014/main" id="{33146708-35F8-D447-BF92-FCBF5A30D90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60092" y="5344999"/>
                <a:ext cx="125013" cy="259643"/>
              </a:xfrm>
              <a:prstGeom prst="rect">
                <a:avLst/>
              </a:prstGeom>
            </p:spPr>
          </p:pic>
          <p:pic>
            <p:nvPicPr>
              <p:cNvPr id="81" name="Picture 80">
                <a:extLst>
                  <a:ext uri="{FF2B5EF4-FFF2-40B4-BE49-F238E27FC236}">
                    <a16:creationId xmlns:a16="http://schemas.microsoft.com/office/drawing/2014/main" id="{CD013F74-E5BC-B741-8C22-22B3241F9FC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24868" y="5580323"/>
                <a:ext cx="125013" cy="259643"/>
              </a:xfrm>
              <a:prstGeom prst="rect">
                <a:avLst/>
              </a:prstGeom>
            </p:spPr>
          </p:pic>
          <p:pic>
            <p:nvPicPr>
              <p:cNvPr id="82" name="Picture 81">
                <a:extLst>
                  <a:ext uri="{FF2B5EF4-FFF2-40B4-BE49-F238E27FC236}">
                    <a16:creationId xmlns:a16="http://schemas.microsoft.com/office/drawing/2014/main" id="{891E4275-5542-B74D-8E04-D0C79C9313D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15585" y="5573599"/>
                <a:ext cx="125013" cy="259643"/>
              </a:xfrm>
              <a:prstGeom prst="rect">
                <a:avLst/>
              </a:prstGeom>
            </p:spPr>
          </p:pic>
          <p:pic>
            <p:nvPicPr>
              <p:cNvPr id="83" name="Picture 82">
                <a:extLst>
                  <a:ext uri="{FF2B5EF4-FFF2-40B4-BE49-F238E27FC236}">
                    <a16:creationId xmlns:a16="http://schemas.microsoft.com/office/drawing/2014/main" id="{91FC62CE-130D-BE44-AC73-54AF2A95627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74392" y="4901246"/>
                <a:ext cx="125013" cy="259643"/>
              </a:xfrm>
              <a:prstGeom prst="rect">
                <a:avLst/>
              </a:prstGeom>
            </p:spPr>
          </p:pic>
          <p:pic>
            <p:nvPicPr>
              <p:cNvPr id="84" name="Picture 83">
                <a:extLst>
                  <a:ext uri="{FF2B5EF4-FFF2-40B4-BE49-F238E27FC236}">
                    <a16:creationId xmlns:a16="http://schemas.microsoft.com/office/drawing/2014/main" id="{A38F7F23-DC6B-2A4E-9324-1A3E7F72A9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75244" y="4934863"/>
                <a:ext cx="125013" cy="259643"/>
              </a:xfrm>
              <a:prstGeom prst="rect">
                <a:avLst/>
              </a:prstGeom>
            </p:spPr>
          </p:pic>
          <p:pic>
            <p:nvPicPr>
              <p:cNvPr id="85" name="Picture 84">
                <a:extLst>
                  <a:ext uri="{FF2B5EF4-FFF2-40B4-BE49-F238E27FC236}">
                    <a16:creationId xmlns:a16="http://schemas.microsoft.com/office/drawing/2014/main" id="{CDBCDA5B-D581-E546-A4AD-B9350C8361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76950" y="6145098"/>
                <a:ext cx="125013" cy="259643"/>
              </a:xfrm>
              <a:prstGeom prst="rect">
                <a:avLst/>
              </a:prstGeom>
            </p:spPr>
          </p:pic>
          <p:pic>
            <p:nvPicPr>
              <p:cNvPr id="86" name="Picture 85">
                <a:extLst>
                  <a:ext uri="{FF2B5EF4-FFF2-40B4-BE49-F238E27FC236}">
                    <a16:creationId xmlns:a16="http://schemas.microsoft.com/office/drawing/2014/main" id="{8DD99117-2BB0-DB44-B857-70AB6A82FD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53367" y="5862710"/>
                <a:ext cx="125013" cy="259643"/>
              </a:xfrm>
              <a:prstGeom prst="rect">
                <a:avLst/>
              </a:prstGeom>
            </p:spPr>
          </p:pic>
          <p:pic>
            <p:nvPicPr>
              <p:cNvPr id="87" name="Picture 86">
                <a:extLst>
                  <a:ext uri="{FF2B5EF4-FFF2-40B4-BE49-F238E27FC236}">
                    <a16:creationId xmlns:a16="http://schemas.microsoft.com/office/drawing/2014/main" id="{09DF9E77-2711-8D48-98C6-E12D6A6A828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18896" y="5674451"/>
                <a:ext cx="125013" cy="259643"/>
              </a:xfrm>
              <a:prstGeom prst="rect">
                <a:avLst/>
              </a:prstGeom>
            </p:spPr>
          </p:pic>
          <p:pic>
            <p:nvPicPr>
              <p:cNvPr id="88" name="Picture 87">
                <a:extLst>
                  <a:ext uri="{FF2B5EF4-FFF2-40B4-BE49-F238E27FC236}">
                    <a16:creationId xmlns:a16="http://schemas.microsoft.com/office/drawing/2014/main" id="{C4465306-CD7A-1A48-9AB5-8BE0D52CE4E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16538" y="6682980"/>
                <a:ext cx="125013" cy="259643"/>
              </a:xfrm>
              <a:prstGeom prst="rect">
                <a:avLst/>
              </a:prstGeom>
            </p:spPr>
          </p:pic>
          <p:pic>
            <p:nvPicPr>
              <p:cNvPr id="89" name="Picture 88">
                <a:extLst>
                  <a:ext uri="{FF2B5EF4-FFF2-40B4-BE49-F238E27FC236}">
                    <a16:creationId xmlns:a16="http://schemas.microsoft.com/office/drawing/2014/main" id="{16AC3EDC-301D-604B-B68C-C46450AAA3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428379" y="5990456"/>
                <a:ext cx="125013" cy="259643"/>
              </a:xfrm>
              <a:prstGeom prst="rect">
                <a:avLst/>
              </a:prstGeom>
            </p:spPr>
          </p:pic>
          <p:pic>
            <p:nvPicPr>
              <p:cNvPr id="90" name="Picture 89">
                <a:extLst>
                  <a:ext uri="{FF2B5EF4-FFF2-40B4-BE49-F238E27FC236}">
                    <a16:creationId xmlns:a16="http://schemas.microsoft.com/office/drawing/2014/main" id="{CA7C2DC7-45EB-874E-A70E-428DA245FBCB}"/>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0690219" y="5545761"/>
                <a:ext cx="125013" cy="259642"/>
              </a:xfrm>
              <a:prstGeom prst="rect">
                <a:avLst/>
              </a:prstGeom>
            </p:spPr>
          </p:pic>
          <p:pic>
            <p:nvPicPr>
              <p:cNvPr id="91" name="Picture 90">
                <a:extLst>
                  <a:ext uri="{FF2B5EF4-FFF2-40B4-BE49-F238E27FC236}">
                    <a16:creationId xmlns:a16="http://schemas.microsoft.com/office/drawing/2014/main" id="{A39143CC-CA4F-3342-92B7-98E38C527203}"/>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0912095" y="5626444"/>
                <a:ext cx="125013" cy="259642"/>
              </a:xfrm>
              <a:prstGeom prst="rect">
                <a:avLst/>
              </a:prstGeom>
            </p:spPr>
          </p:pic>
          <p:pic>
            <p:nvPicPr>
              <p:cNvPr id="92" name="Picture 91">
                <a:extLst>
                  <a:ext uri="{FF2B5EF4-FFF2-40B4-BE49-F238E27FC236}">
                    <a16:creationId xmlns:a16="http://schemas.microsoft.com/office/drawing/2014/main" id="{CE2453FB-094B-5F43-8D5C-2542DE0A60D7}"/>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1039842" y="5902109"/>
                <a:ext cx="125013" cy="259642"/>
              </a:xfrm>
              <a:prstGeom prst="rect">
                <a:avLst/>
              </a:prstGeom>
            </p:spPr>
          </p:pic>
          <p:pic>
            <p:nvPicPr>
              <p:cNvPr id="93" name="Picture 92">
                <a:extLst>
                  <a:ext uri="{FF2B5EF4-FFF2-40B4-BE49-F238E27FC236}">
                    <a16:creationId xmlns:a16="http://schemas.microsoft.com/office/drawing/2014/main" id="{FC95A6CB-C543-A64B-8A00-4A0E95E2CE62}"/>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1248271" y="6399650"/>
                <a:ext cx="125013" cy="259642"/>
              </a:xfrm>
              <a:prstGeom prst="rect">
                <a:avLst/>
              </a:prstGeom>
            </p:spPr>
          </p:pic>
          <p:pic>
            <p:nvPicPr>
              <p:cNvPr id="94" name="Picture 93">
                <a:extLst>
                  <a:ext uri="{FF2B5EF4-FFF2-40B4-BE49-F238E27FC236}">
                    <a16:creationId xmlns:a16="http://schemas.microsoft.com/office/drawing/2014/main" id="{40954EEF-6CE6-F244-8DC7-FCFC19F9B4A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10102" y="5709410"/>
                <a:ext cx="125013" cy="259643"/>
              </a:xfrm>
              <a:prstGeom prst="rect">
                <a:avLst/>
              </a:prstGeom>
            </p:spPr>
          </p:pic>
          <p:pic>
            <p:nvPicPr>
              <p:cNvPr id="95" name="Picture 94">
                <a:extLst>
                  <a:ext uri="{FF2B5EF4-FFF2-40B4-BE49-F238E27FC236}">
                    <a16:creationId xmlns:a16="http://schemas.microsoft.com/office/drawing/2014/main" id="{1F4051AA-4C43-5F41-B1CA-2B5A603A21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02525" y="6596916"/>
                <a:ext cx="125013" cy="259643"/>
              </a:xfrm>
              <a:prstGeom prst="rect">
                <a:avLst/>
              </a:prstGeom>
            </p:spPr>
          </p:pic>
          <p:pic>
            <p:nvPicPr>
              <p:cNvPr id="96" name="Picture 95">
                <a:extLst>
                  <a:ext uri="{FF2B5EF4-FFF2-40B4-BE49-F238E27FC236}">
                    <a16:creationId xmlns:a16="http://schemas.microsoft.com/office/drawing/2014/main" id="{D44FCA0C-BF2F-DB4B-BEEF-5DC732F378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92190" y="4949651"/>
                <a:ext cx="125013" cy="259643"/>
              </a:xfrm>
              <a:prstGeom prst="rect">
                <a:avLst/>
              </a:prstGeom>
            </p:spPr>
          </p:pic>
          <p:pic>
            <p:nvPicPr>
              <p:cNvPr id="97" name="Picture 96">
                <a:extLst>
                  <a:ext uri="{FF2B5EF4-FFF2-40B4-BE49-F238E27FC236}">
                    <a16:creationId xmlns:a16="http://schemas.microsoft.com/office/drawing/2014/main" id="{7537619E-89FB-5542-AACA-6CC19B496A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99767" y="5016886"/>
                <a:ext cx="125013" cy="259643"/>
              </a:xfrm>
              <a:prstGeom prst="rect">
                <a:avLst/>
              </a:prstGeom>
            </p:spPr>
          </p:pic>
          <p:pic>
            <p:nvPicPr>
              <p:cNvPr id="98" name="Picture 97">
                <a:extLst>
                  <a:ext uri="{FF2B5EF4-FFF2-40B4-BE49-F238E27FC236}">
                    <a16:creationId xmlns:a16="http://schemas.microsoft.com/office/drawing/2014/main" id="{DB66EBBA-6DF5-884B-BBD3-226E6D173E9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452998" y="5445148"/>
                <a:ext cx="125013" cy="259643"/>
              </a:xfrm>
              <a:prstGeom prst="rect">
                <a:avLst/>
              </a:prstGeom>
            </p:spPr>
          </p:pic>
          <p:pic>
            <p:nvPicPr>
              <p:cNvPr id="99" name="Picture 98">
                <a:extLst>
                  <a:ext uri="{FF2B5EF4-FFF2-40B4-BE49-F238E27FC236}">
                    <a16:creationId xmlns:a16="http://schemas.microsoft.com/office/drawing/2014/main" id="{4833A950-5AF1-7F4A-B2E5-3722C1F44FB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07586" y="5699197"/>
                <a:ext cx="125013" cy="259643"/>
              </a:xfrm>
              <a:prstGeom prst="rect">
                <a:avLst/>
              </a:prstGeom>
            </p:spPr>
          </p:pic>
          <p:pic>
            <p:nvPicPr>
              <p:cNvPr id="100" name="Picture 99">
                <a:extLst>
                  <a:ext uri="{FF2B5EF4-FFF2-40B4-BE49-F238E27FC236}">
                    <a16:creationId xmlns:a16="http://schemas.microsoft.com/office/drawing/2014/main" id="{A33BF08E-EFA5-D14D-9EDD-E4BC073A1A5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53665" y="5867316"/>
                <a:ext cx="125013" cy="259643"/>
              </a:xfrm>
              <a:prstGeom prst="rect">
                <a:avLst/>
              </a:prstGeom>
            </p:spPr>
          </p:pic>
          <p:pic>
            <p:nvPicPr>
              <p:cNvPr id="101" name="Picture 100">
                <a:extLst>
                  <a:ext uri="{FF2B5EF4-FFF2-40B4-BE49-F238E27FC236}">
                    <a16:creationId xmlns:a16="http://schemas.microsoft.com/office/drawing/2014/main" id="{81E0C0F4-501B-6843-97C9-3266402CD1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59309" y="5804500"/>
                <a:ext cx="125012" cy="259643"/>
              </a:xfrm>
              <a:prstGeom prst="rect">
                <a:avLst/>
              </a:prstGeom>
            </p:spPr>
          </p:pic>
          <p:pic>
            <p:nvPicPr>
              <p:cNvPr id="102" name="Picture 101">
                <a:extLst>
                  <a:ext uri="{FF2B5EF4-FFF2-40B4-BE49-F238E27FC236}">
                    <a16:creationId xmlns:a16="http://schemas.microsoft.com/office/drawing/2014/main" id="{3A736B4C-2DFE-6E43-83DE-C2BBDF510EA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55740" y="3899223"/>
                <a:ext cx="125013" cy="259643"/>
              </a:xfrm>
              <a:prstGeom prst="rect">
                <a:avLst/>
              </a:prstGeom>
            </p:spPr>
          </p:pic>
          <p:pic>
            <p:nvPicPr>
              <p:cNvPr id="103" name="Picture 102">
                <a:extLst>
                  <a:ext uri="{FF2B5EF4-FFF2-40B4-BE49-F238E27FC236}">
                    <a16:creationId xmlns:a16="http://schemas.microsoft.com/office/drawing/2014/main" id="{5E3E6526-86F2-2341-8E39-28D84B5C6E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30927" y="2896332"/>
                <a:ext cx="125013" cy="259643"/>
              </a:xfrm>
              <a:prstGeom prst="rect">
                <a:avLst/>
              </a:prstGeom>
            </p:spPr>
          </p:pic>
          <p:pic>
            <p:nvPicPr>
              <p:cNvPr id="104" name="Picture 103">
                <a:extLst>
                  <a:ext uri="{FF2B5EF4-FFF2-40B4-BE49-F238E27FC236}">
                    <a16:creationId xmlns:a16="http://schemas.microsoft.com/office/drawing/2014/main" id="{9BB47A83-F289-AD4C-B568-7BB1000F73D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714385" y="2158913"/>
                <a:ext cx="125013" cy="259643"/>
              </a:xfrm>
              <a:prstGeom prst="rect">
                <a:avLst/>
              </a:prstGeom>
            </p:spPr>
          </p:pic>
          <p:pic>
            <p:nvPicPr>
              <p:cNvPr id="105" name="Picture 104">
                <a:extLst>
                  <a:ext uri="{FF2B5EF4-FFF2-40B4-BE49-F238E27FC236}">
                    <a16:creationId xmlns:a16="http://schemas.microsoft.com/office/drawing/2014/main" id="{7F8B1931-F5A0-324C-8992-76FE4C5983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00682" y="5182332"/>
                <a:ext cx="125013" cy="259643"/>
              </a:xfrm>
              <a:prstGeom prst="rect">
                <a:avLst/>
              </a:prstGeom>
            </p:spPr>
          </p:pic>
          <p:pic>
            <p:nvPicPr>
              <p:cNvPr id="106" name="Picture 105">
                <a:extLst>
                  <a:ext uri="{FF2B5EF4-FFF2-40B4-BE49-F238E27FC236}">
                    <a16:creationId xmlns:a16="http://schemas.microsoft.com/office/drawing/2014/main" id="{EA46ABE6-281D-A749-9F40-AE61DAE1B7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75172" y="7896036"/>
                <a:ext cx="125013" cy="259643"/>
              </a:xfrm>
              <a:prstGeom prst="rect">
                <a:avLst/>
              </a:prstGeom>
            </p:spPr>
          </p:pic>
          <p:pic>
            <p:nvPicPr>
              <p:cNvPr id="107" name="Picture 106">
                <a:extLst>
                  <a:ext uri="{FF2B5EF4-FFF2-40B4-BE49-F238E27FC236}">
                    <a16:creationId xmlns:a16="http://schemas.microsoft.com/office/drawing/2014/main" id="{EEDD1488-A494-C448-9F3B-1113C9000E1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97070" y="5480155"/>
                <a:ext cx="125012" cy="259643"/>
              </a:xfrm>
              <a:prstGeom prst="rect">
                <a:avLst/>
              </a:prstGeom>
            </p:spPr>
          </p:pic>
          <p:pic>
            <p:nvPicPr>
              <p:cNvPr id="108" name="Picture 107">
                <a:extLst>
                  <a:ext uri="{FF2B5EF4-FFF2-40B4-BE49-F238E27FC236}">
                    <a16:creationId xmlns:a16="http://schemas.microsoft.com/office/drawing/2014/main" id="{D6BF9BF7-E98A-D64C-9389-8C8C5B21E26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11005" y="5983142"/>
                <a:ext cx="125013" cy="259643"/>
              </a:xfrm>
              <a:prstGeom prst="rect">
                <a:avLst/>
              </a:prstGeom>
            </p:spPr>
          </p:pic>
          <p:pic>
            <p:nvPicPr>
              <p:cNvPr id="109" name="Picture 108">
                <a:extLst>
                  <a:ext uri="{FF2B5EF4-FFF2-40B4-BE49-F238E27FC236}">
                    <a16:creationId xmlns:a16="http://schemas.microsoft.com/office/drawing/2014/main" id="{E47625DC-58FD-2149-AFED-1DB8E20678D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79406" y="6763551"/>
                <a:ext cx="125013" cy="259643"/>
              </a:xfrm>
              <a:prstGeom prst="rect">
                <a:avLst/>
              </a:prstGeom>
            </p:spPr>
          </p:pic>
          <p:pic>
            <p:nvPicPr>
              <p:cNvPr id="110" name="Picture 109">
                <a:extLst>
                  <a:ext uri="{FF2B5EF4-FFF2-40B4-BE49-F238E27FC236}">
                    <a16:creationId xmlns:a16="http://schemas.microsoft.com/office/drawing/2014/main" id="{CD310AB4-BE2F-B64E-9E97-1A7DD653378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35586" y="6202065"/>
                <a:ext cx="125013" cy="259643"/>
              </a:xfrm>
              <a:prstGeom prst="rect">
                <a:avLst/>
              </a:prstGeom>
            </p:spPr>
          </p:pic>
          <p:pic>
            <p:nvPicPr>
              <p:cNvPr id="111" name="Picture 110">
                <a:extLst>
                  <a:ext uri="{FF2B5EF4-FFF2-40B4-BE49-F238E27FC236}">
                    <a16:creationId xmlns:a16="http://schemas.microsoft.com/office/drawing/2014/main" id="{6DE22879-0663-5A43-B9B3-14216F287C1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00995" y="6858637"/>
                <a:ext cx="125012" cy="259643"/>
              </a:xfrm>
              <a:prstGeom prst="rect">
                <a:avLst/>
              </a:prstGeom>
            </p:spPr>
          </p:pic>
          <p:pic>
            <p:nvPicPr>
              <p:cNvPr id="112" name="Picture 111">
                <a:extLst>
                  <a:ext uri="{FF2B5EF4-FFF2-40B4-BE49-F238E27FC236}">
                    <a16:creationId xmlns:a16="http://schemas.microsoft.com/office/drawing/2014/main" id="{8DDB92F6-47C9-2C47-B166-9FA58AFDDCC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04250" y="7447959"/>
                <a:ext cx="125013" cy="259643"/>
              </a:xfrm>
              <a:prstGeom prst="rect">
                <a:avLst/>
              </a:prstGeom>
            </p:spPr>
          </p:pic>
          <p:pic>
            <p:nvPicPr>
              <p:cNvPr id="113" name="Picture 112">
                <a:extLst>
                  <a:ext uri="{FF2B5EF4-FFF2-40B4-BE49-F238E27FC236}">
                    <a16:creationId xmlns:a16="http://schemas.microsoft.com/office/drawing/2014/main" id="{F5EEAFA5-FDB0-BF4A-8C66-F009E3F5C18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819029" y="2913362"/>
                <a:ext cx="125013" cy="259643"/>
              </a:xfrm>
              <a:prstGeom prst="rect">
                <a:avLst/>
              </a:prstGeom>
            </p:spPr>
          </p:pic>
          <p:pic>
            <p:nvPicPr>
              <p:cNvPr id="114" name="Picture 113">
                <a:extLst>
                  <a:ext uri="{FF2B5EF4-FFF2-40B4-BE49-F238E27FC236}">
                    <a16:creationId xmlns:a16="http://schemas.microsoft.com/office/drawing/2014/main" id="{3700B7CD-6513-4145-9CC1-E75D5101167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81435" y="3685274"/>
                <a:ext cx="125013" cy="259643"/>
              </a:xfrm>
              <a:prstGeom prst="rect">
                <a:avLst/>
              </a:prstGeom>
            </p:spPr>
          </p:pic>
          <p:pic>
            <p:nvPicPr>
              <p:cNvPr id="115" name="Picture 114">
                <a:extLst>
                  <a:ext uri="{FF2B5EF4-FFF2-40B4-BE49-F238E27FC236}">
                    <a16:creationId xmlns:a16="http://schemas.microsoft.com/office/drawing/2014/main" id="{2F0D499C-A6BE-3941-9548-3FFD05F7941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10585" y="6856263"/>
                <a:ext cx="125013" cy="259643"/>
              </a:xfrm>
              <a:prstGeom prst="rect">
                <a:avLst/>
              </a:prstGeom>
            </p:spPr>
          </p:pic>
          <p:pic>
            <p:nvPicPr>
              <p:cNvPr id="116" name="Picture 115">
                <a:extLst>
                  <a:ext uri="{FF2B5EF4-FFF2-40B4-BE49-F238E27FC236}">
                    <a16:creationId xmlns:a16="http://schemas.microsoft.com/office/drawing/2014/main" id="{A01A1061-794E-1944-A0C9-EB29D3D0034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73039" y="4758244"/>
                <a:ext cx="125013" cy="259643"/>
              </a:xfrm>
              <a:prstGeom prst="rect">
                <a:avLst/>
              </a:prstGeom>
            </p:spPr>
          </p:pic>
          <p:pic>
            <p:nvPicPr>
              <p:cNvPr id="117" name="Picture 116">
                <a:extLst>
                  <a:ext uri="{FF2B5EF4-FFF2-40B4-BE49-F238E27FC236}">
                    <a16:creationId xmlns:a16="http://schemas.microsoft.com/office/drawing/2014/main" id="{D127A673-B7E0-F845-9BBA-CF71AEB3C7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409067" y="6543339"/>
                <a:ext cx="125013" cy="259643"/>
              </a:xfrm>
              <a:prstGeom prst="rect">
                <a:avLst/>
              </a:prstGeom>
            </p:spPr>
          </p:pic>
          <p:pic>
            <p:nvPicPr>
              <p:cNvPr id="118" name="Picture 117">
                <a:extLst>
                  <a:ext uri="{FF2B5EF4-FFF2-40B4-BE49-F238E27FC236}">
                    <a16:creationId xmlns:a16="http://schemas.microsoft.com/office/drawing/2014/main" id="{FB696384-D448-4147-AA16-4E8B5493E6D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05359" y="5702678"/>
                <a:ext cx="125013" cy="259643"/>
              </a:xfrm>
              <a:prstGeom prst="rect">
                <a:avLst/>
              </a:prstGeom>
            </p:spPr>
          </p:pic>
          <p:pic>
            <p:nvPicPr>
              <p:cNvPr id="119" name="Picture 118">
                <a:extLst>
                  <a:ext uri="{FF2B5EF4-FFF2-40B4-BE49-F238E27FC236}">
                    <a16:creationId xmlns:a16="http://schemas.microsoft.com/office/drawing/2014/main" id="{D390C347-BC5E-1A4B-BD60-C6AEAE1FC28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72929" y="3016740"/>
                <a:ext cx="125012" cy="259643"/>
              </a:xfrm>
              <a:prstGeom prst="rect">
                <a:avLst/>
              </a:prstGeom>
            </p:spPr>
          </p:pic>
          <p:pic>
            <p:nvPicPr>
              <p:cNvPr id="120" name="Picture 119">
                <a:extLst>
                  <a:ext uri="{FF2B5EF4-FFF2-40B4-BE49-F238E27FC236}">
                    <a16:creationId xmlns:a16="http://schemas.microsoft.com/office/drawing/2014/main" id="{6F8EBC5C-3097-D34E-A48E-F77C2DE55C9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76017" y="3122912"/>
                <a:ext cx="125012" cy="259643"/>
              </a:xfrm>
              <a:prstGeom prst="rect">
                <a:avLst/>
              </a:prstGeom>
            </p:spPr>
          </p:pic>
          <p:pic>
            <p:nvPicPr>
              <p:cNvPr id="121" name="Picture 120">
                <a:extLst>
                  <a:ext uri="{FF2B5EF4-FFF2-40B4-BE49-F238E27FC236}">
                    <a16:creationId xmlns:a16="http://schemas.microsoft.com/office/drawing/2014/main" id="{409DBE62-3D43-B444-A5FD-078C6B96E34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01600" y="4154685"/>
                <a:ext cx="125012" cy="259643"/>
              </a:xfrm>
              <a:prstGeom prst="rect">
                <a:avLst/>
              </a:prstGeom>
            </p:spPr>
          </p:pic>
          <p:pic>
            <p:nvPicPr>
              <p:cNvPr id="122" name="Picture 121">
                <a:extLst>
                  <a:ext uri="{FF2B5EF4-FFF2-40B4-BE49-F238E27FC236}">
                    <a16:creationId xmlns:a16="http://schemas.microsoft.com/office/drawing/2014/main" id="{9355537A-9E4A-CF44-A1D8-1098D34C6A3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498541" y="7767250"/>
                <a:ext cx="125012" cy="259643"/>
              </a:xfrm>
              <a:prstGeom prst="rect">
                <a:avLst/>
              </a:prstGeom>
            </p:spPr>
          </p:pic>
          <p:pic>
            <p:nvPicPr>
              <p:cNvPr id="123" name="Picture 122">
                <a:extLst>
                  <a:ext uri="{FF2B5EF4-FFF2-40B4-BE49-F238E27FC236}">
                    <a16:creationId xmlns:a16="http://schemas.microsoft.com/office/drawing/2014/main" id="{4D3BCA26-CA42-9946-A700-B9B01A022AC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45532" y="6820724"/>
                <a:ext cx="125012" cy="259643"/>
              </a:xfrm>
              <a:prstGeom prst="rect">
                <a:avLst/>
              </a:prstGeom>
            </p:spPr>
          </p:pic>
          <p:pic>
            <p:nvPicPr>
              <p:cNvPr id="124" name="Picture 123">
                <a:extLst>
                  <a:ext uri="{FF2B5EF4-FFF2-40B4-BE49-F238E27FC236}">
                    <a16:creationId xmlns:a16="http://schemas.microsoft.com/office/drawing/2014/main" id="{349461F7-7E17-444A-86A7-66A746E056C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79093" y="7439718"/>
                <a:ext cx="125012" cy="259643"/>
              </a:xfrm>
              <a:prstGeom prst="rect">
                <a:avLst/>
              </a:prstGeom>
            </p:spPr>
          </p:pic>
          <p:pic>
            <p:nvPicPr>
              <p:cNvPr id="125" name="Picture 124">
                <a:extLst>
                  <a:ext uri="{FF2B5EF4-FFF2-40B4-BE49-F238E27FC236}">
                    <a16:creationId xmlns:a16="http://schemas.microsoft.com/office/drawing/2014/main" id="{1F8C562E-A98D-104B-8500-A366FA1237D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48776" y="6397905"/>
                <a:ext cx="125012" cy="259643"/>
              </a:xfrm>
              <a:prstGeom prst="rect">
                <a:avLst/>
              </a:prstGeom>
            </p:spPr>
          </p:pic>
          <p:pic>
            <p:nvPicPr>
              <p:cNvPr id="126" name="Picture 125">
                <a:extLst>
                  <a:ext uri="{FF2B5EF4-FFF2-40B4-BE49-F238E27FC236}">
                    <a16:creationId xmlns:a16="http://schemas.microsoft.com/office/drawing/2014/main" id="{C48FDBFC-637F-8646-8B84-0D5BCFB8764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07196" y="5820766"/>
                <a:ext cx="125012" cy="259643"/>
              </a:xfrm>
              <a:prstGeom prst="rect">
                <a:avLst/>
              </a:prstGeom>
            </p:spPr>
          </p:pic>
          <p:pic>
            <p:nvPicPr>
              <p:cNvPr id="127" name="Picture 126">
                <a:extLst>
                  <a:ext uri="{FF2B5EF4-FFF2-40B4-BE49-F238E27FC236}">
                    <a16:creationId xmlns:a16="http://schemas.microsoft.com/office/drawing/2014/main" id="{96842C90-C285-3743-93C3-F89D8299233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63279" y="4965955"/>
                <a:ext cx="125012" cy="259643"/>
              </a:xfrm>
              <a:prstGeom prst="rect">
                <a:avLst/>
              </a:prstGeom>
            </p:spPr>
          </p:pic>
          <p:pic>
            <p:nvPicPr>
              <p:cNvPr id="128" name="Picture 127">
                <a:extLst>
                  <a:ext uri="{FF2B5EF4-FFF2-40B4-BE49-F238E27FC236}">
                    <a16:creationId xmlns:a16="http://schemas.microsoft.com/office/drawing/2014/main" id="{36BAF1F4-B932-3643-9360-40307B3C97E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03410" y="5371577"/>
                <a:ext cx="125012" cy="259643"/>
              </a:xfrm>
              <a:prstGeom prst="rect">
                <a:avLst/>
              </a:prstGeom>
            </p:spPr>
          </p:pic>
          <p:pic>
            <p:nvPicPr>
              <p:cNvPr id="129" name="Picture 128">
                <a:extLst>
                  <a:ext uri="{FF2B5EF4-FFF2-40B4-BE49-F238E27FC236}">
                    <a16:creationId xmlns:a16="http://schemas.microsoft.com/office/drawing/2014/main" id="{4D1FA7FA-621D-474C-952D-C8DEAF4EE7B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5076" y="5262683"/>
                <a:ext cx="125012" cy="259643"/>
              </a:xfrm>
              <a:prstGeom prst="rect">
                <a:avLst/>
              </a:prstGeom>
            </p:spPr>
          </p:pic>
          <p:pic>
            <p:nvPicPr>
              <p:cNvPr id="130" name="Picture 129">
                <a:extLst>
                  <a:ext uri="{FF2B5EF4-FFF2-40B4-BE49-F238E27FC236}">
                    <a16:creationId xmlns:a16="http://schemas.microsoft.com/office/drawing/2014/main" id="{9CE59B0B-93DF-A542-AE4A-FB4DC4B22A5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02869" y="5221848"/>
                <a:ext cx="125012" cy="259643"/>
              </a:xfrm>
              <a:prstGeom prst="rect">
                <a:avLst/>
              </a:prstGeom>
            </p:spPr>
          </p:pic>
          <p:pic>
            <p:nvPicPr>
              <p:cNvPr id="131" name="Picture 130">
                <a:extLst>
                  <a:ext uri="{FF2B5EF4-FFF2-40B4-BE49-F238E27FC236}">
                    <a16:creationId xmlns:a16="http://schemas.microsoft.com/office/drawing/2014/main" id="{39A4EA56-1D18-CD46-988A-51871B676B5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03410" y="5820766"/>
                <a:ext cx="125012" cy="259643"/>
              </a:xfrm>
              <a:prstGeom prst="rect">
                <a:avLst/>
              </a:prstGeom>
            </p:spPr>
          </p:pic>
          <p:pic>
            <p:nvPicPr>
              <p:cNvPr id="132" name="Picture 131">
                <a:extLst>
                  <a:ext uri="{FF2B5EF4-FFF2-40B4-BE49-F238E27FC236}">
                    <a16:creationId xmlns:a16="http://schemas.microsoft.com/office/drawing/2014/main" id="{9BEAB165-F284-4849-97A7-B58A55AF2B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84352" y="6212786"/>
                <a:ext cx="125012" cy="259643"/>
              </a:xfrm>
              <a:prstGeom prst="rect">
                <a:avLst/>
              </a:prstGeom>
            </p:spPr>
          </p:pic>
          <p:pic>
            <p:nvPicPr>
              <p:cNvPr id="133" name="Picture 132">
                <a:extLst>
                  <a:ext uri="{FF2B5EF4-FFF2-40B4-BE49-F238E27FC236}">
                    <a16:creationId xmlns:a16="http://schemas.microsoft.com/office/drawing/2014/main" id="{8F1C26F7-523D-694A-ACA4-F2F42F5C2B6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54221" y="5671036"/>
                <a:ext cx="125012" cy="259643"/>
              </a:xfrm>
              <a:prstGeom prst="rect">
                <a:avLst/>
              </a:prstGeom>
            </p:spPr>
          </p:pic>
          <p:pic>
            <p:nvPicPr>
              <p:cNvPr id="134" name="Picture 133">
                <a:extLst>
                  <a:ext uri="{FF2B5EF4-FFF2-40B4-BE49-F238E27FC236}">
                    <a16:creationId xmlns:a16="http://schemas.microsoft.com/office/drawing/2014/main" id="{61BD200A-9624-7F4C-9496-3534B8E0727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354221" y="5371577"/>
                <a:ext cx="125012" cy="259643"/>
              </a:xfrm>
              <a:prstGeom prst="rect">
                <a:avLst/>
              </a:prstGeom>
            </p:spPr>
          </p:pic>
          <p:pic>
            <p:nvPicPr>
              <p:cNvPr id="135" name="Picture 134">
                <a:extLst>
                  <a:ext uri="{FF2B5EF4-FFF2-40B4-BE49-F238E27FC236}">
                    <a16:creationId xmlns:a16="http://schemas.microsoft.com/office/drawing/2014/main" id="{6406D2F5-026E-2F4D-9229-0AC0F02DA87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03951" y="5970495"/>
                <a:ext cx="125012" cy="259643"/>
              </a:xfrm>
              <a:prstGeom prst="rect">
                <a:avLst/>
              </a:prstGeom>
            </p:spPr>
          </p:pic>
          <p:pic>
            <p:nvPicPr>
              <p:cNvPr id="136" name="Picture 135">
                <a:extLst>
                  <a:ext uri="{FF2B5EF4-FFF2-40B4-BE49-F238E27FC236}">
                    <a16:creationId xmlns:a16="http://schemas.microsoft.com/office/drawing/2014/main" id="{5C1C432E-1CBA-5D42-8112-CAF645EDD36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53680" y="6120225"/>
                <a:ext cx="125012" cy="259643"/>
              </a:xfrm>
              <a:prstGeom prst="rect">
                <a:avLst/>
              </a:prstGeom>
            </p:spPr>
          </p:pic>
          <p:pic>
            <p:nvPicPr>
              <p:cNvPr id="137" name="Picture 136">
                <a:extLst>
                  <a:ext uri="{FF2B5EF4-FFF2-40B4-BE49-F238E27FC236}">
                    <a16:creationId xmlns:a16="http://schemas.microsoft.com/office/drawing/2014/main" id="{47CA0315-4100-B14A-972C-9A2331E2BA3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53139" y="5820766"/>
                <a:ext cx="125012" cy="259643"/>
              </a:xfrm>
              <a:prstGeom prst="rect">
                <a:avLst/>
              </a:prstGeom>
            </p:spPr>
          </p:pic>
          <p:pic>
            <p:nvPicPr>
              <p:cNvPr id="138" name="Picture 137">
                <a:extLst>
                  <a:ext uri="{FF2B5EF4-FFF2-40B4-BE49-F238E27FC236}">
                    <a16:creationId xmlns:a16="http://schemas.microsoft.com/office/drawing/2014/main" id="{61D71404-38F9-1844-8875-26146FAA59E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293305" y="6647483"/>
                <a:ext cx="125012" cy="259643"/>
              </a:xfrm>
              <a:prstGeom prst="rect">
                <a:avLst/>
              </a:prstGeom>
            </p:spPr>
          </p:pic>
          <p:pic>
            <p:nvPicPr>
              <p:cNvPr id="139" name="Picture 138">
                <a:extLst>
                  <a:ext uri="{FF2B5EF4-FFF2-40B4-BE49-F238E27FC236}">
                    <a16:creationId xmlns:a16="http://schemas.microsoft.com/office/drawing/2014/main" id="{6C9DB02F-94BA-E846-8736-0C132C4F39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991500" y="7948661"/>
                <a:ext cx="125012" cy="259643"/>
              </a:xfrm>
              <a:prstGeom prst="rect">
                <a:avLst/>
              </a:prstGeom>
            </p:spPr>
          </p:pic>
          <p:pic>
            <p:nvPicPr>
              <p:cNvPr id="140" name="Picture 139">
                <a:extLst>
                  <a:ext uri="{FF2B5EF4-FFF2-40B4-BE49-F238E27FC236}">
                    <a16:creationId xmlns:a16="http://schemas.microsoft.com/office/drawing/2014/main" id="{CC3B90B3-2F6C-FE4F-BD1E-A27574E13B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91737" y="7419160"/>
                <a:ext cx="125012" cy="259643"/>
              </a:xfrm>
              <a:prstGeom prst="rect">
                <a:avLst/>
              </a:prstGeom>
            </p:spPr>
          </p:pic>
          <p:pic>
            <p:nvPicPr>
              <p:cNvPr id="141" name="Picture 140">
                <a:extLst>
                  <a:ext uri="{FF2B5EF4-FFF2-40B4-BE49-F238E27FC236}">
                    <a16:creationId xmlns:a16="http://schemas.microsoft.com/office/drawing/2014/main" id="{3BB3F096-1547-6749-B7AB-E1EF13E0823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74458" y="7419160"/>
                <a:ext cx="125012" cy="259643"/>
              </a:xfrm>
              <a:prstGeom prst="rect">
                <a:avLst/>
              </a:prstGeom>
            </p:spPr>
          </p:pic>
        </p:grpSp>
        <p:grpSp>
          <p:nvGrpSpPr>
            <p:cNvPr id="40" name="Group 39">
              <a:extLst>
                <a:ext uri="{FF2B5EF4-FFF2-40B4-BE49-F238E27FC236}">
                  <a16:creationId xmlns:a16="http://schemas.microsoft.com/office/drawing/2014/main" id="{D906E990-8D04-7D41-B233-A8634DEB0112}"/>
                </a:ext>
              </a:extLst>
            </p:cNvPr>
            <p:cNvGrpSpPr/>
            <p:nvPr/>
          </p:nvGrpSpPr>
          <p:grpSpPr>
            <a:xfrm>
              <a:off x="665891" y="2000963"/>
              <a:ext cx="2486797" cy="2055737"/>
              <a:chOff x="6799938" y="3846978"/>
              <a:chExt cx="4886440" cy="4039417"/>
            </a:xfrm>
          </p:grpSpPr>
          <p:pic>
            <p:nvPicPr>
              <p:cNvPr id="41" name="Graphic 40">
                <a:extLst>
                  <a:ext uri="{FF2B5EF4-FFF2-40B4-BE49-F238E27FC236}">
                    <a16:creationId xmlns:a16="http://schemas.microsoft.com/office/drawing/2014/main" id="{671EA6BD-B831-9743-B7C0-1E8B857550A1}"/>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378973" y="4555901"/>
                <a:ext cx="182880" cy="182880"/>
              </a:xfrm>
              <a:prstGeom prst="rect">
                <a:avLst/>
              </a:prstGeom>
            </p:spPr>
          </p:pic>
          <p:pic>
            <p:nvPicPr>
              <p:cNvPr id="42" name="Graphic 41">
                <a:extLst>
                  <a:ext uri="{FF2B5EF4-FFF2-40B4-BE49-F238E27FC236}">
                    <a16:creationId xmlns:a16="http://schemas.microsoft.com/office/drawing/2014/main" id="{B6AD903D-C032-0047-970F-D7F80E07676E}"/>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331533" y="5341262"/>
                <a:ext cx="182880" cy="182880"/>
              </a:xfrm>
              <a:prstGeom prst="rect">
                <a:avLst/>
              </a:prstGeom>
            </p:spPr>
          </p:pic>
          <p:pic>
            <p:nvPicPr>
              <p:cNvPr id="43" name="Graphic 42">
                <a:extLst>
                  <a:ext uri="{FF2B5EF4-FFF2-40B4-BE49-F238E27FC236}">
                    <a16:creationId xmlns:a16="http://schemas.microsoft.com/office/drawing/2014/main" id="{1AC71765-4898-7C4B-87D0-5901B4E2F27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438102" y="4285389"/>
                <a:ext cx="182880" cy="182880"/>
              </a:xfrm>
              <a:prstGeom prst="rect">
                <a:avLst/>
              </a:prstGeom>
            </p:spPr>
          </p:pic>
          <p:pic>
            <p:nvPicPr>
              <p:cNvPr id="44" name="Graphic 43">
                <a:extLst>
                  <a:ext uri="{FF2B5EF4-FFF2-40B4-BE49-F238E27FC236}">
                    <a16:creationId xmlns:a16="http://schemas.microsoft.com/office/drawing/2014/main" id="{FD101446-8E22-534D-8933-4785A9B7E0B1}"/>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754367" y="5168417"/>
                <a:ext cx="182880" cy="182880"/>
              </a:xfrm>
              <a:prstGeom prst="rect">
                <a:avLst/>
              </a:prstGeom>
            </p:spPr>
          </p:pic>
          <p:pic>
            <p:nvPicPr>
              <p:cNvPr id="45" name="Graphic 44">
                <a:extLst>
                  <a:ext uri="{FF2B5EF4-FFF2-40B4-BE49-F238E27FC236}">
                    <a16:creationId xmlns:a16="http://schemas.microsoft.com/office/drawing/2014/main" id="{1424E9FF-73EE-3542-8443-871C47707C9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188720" y="5116663"/>
                <a:ext cx="182880" cy="182880"/>
              </a:xfrm>
              <a:prstGeom prst="rect">
                <a:avLst/>
              </a:prstGeom>
            </p:spPr>
          </p:pic>
          <p:pic>
            <p:nvPicPr>
              <p:cNvPr id="46" name="Graphic 45">
                <a:extLst>
                  <a:ext uri="{FF2B5EF4-FFF2-40B4-BE49-F238E27FC236}">
                    <a16:creationId xmlns:a16="http://schemas.microsoft.com/office/drawing/2014/main" id="{63C3D4DD-5CA5-4844-94D4-5DBD3E62F604}"/>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389864" y="5773772"/>
                <a:ext cx="182880" cy="182880"/>
              </a:xfrm>
              <a:prstGeom prst="rect">
                <a:avLst/>
              </a:prstGeom>
            </p:spPr>
          </p:pic>
          <p:pic>
            <p:nvPicPr>
              <p:cNvPr id="47" name="Graphic 46">
                <a:extLst>
                  <a:ext uri="{FF2B5EF4-FFF2-40B4-BE49-F238E27FC236}">
                    <a16:creationId xmlns:a16="http://schemas.microsoft.com/office/drawing/2014/main" id="{1D92F328-C670-4A4A-9852-8463557A347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983374" y="5518444"/>
                <a:ext cx="182880" cy="182880"/>
              </a:xfrm>
              <a:prstGeom prst="rect">
                <a:avLst/>
              </a:prstGeom>
            </p:spPr>
          </p:pic>
          <p:pic>
            <p:nvPicPr>
              <p:cNvPr id="48" name="Graphic 47">
                <a:extLst>
                  <a:ext uri="{FF2B5EF4-FFF2-40B4-BE49-F238E27FC236}">
                    <a16:creationId xmlns:a16="http://schemas.microsoft.com/office/drawing/2014/main" id="{9CB1A2B0-F3AA-6447-9170-7F6B324CB6B9}"/>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511642" y="6075553"/>
                <a:ext cx="182880" cy="182880"/>
              </a:xfrm>
              <a:prstGeom prst="rect">
                <a:avLst/>
              </a:prstGeom>
            </p:spPr>
          </p:pic>
          <p:pic>
            <p:nvPicPr>
              <p:cNvPr id="49" name="Graphic 48">
                <a:extLst>
                  <a:ext uri="{FF2B5EF4-FFF2-40B4-BE49-F238E27FC236}">
                    <a16:creationId xmlns:a16="http://schemas.microsoft.com/office/drawing/2014/main" id="{9B45FA64-2964-0345-95FB-9FB30F86DEBB}"/>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057713" y="5976101"/>
                <a:ext cx="182880" cy="182880"/>
              </a:xfrm>
              <a:prstGeom prst="rect">
                <a:avLst/>
              </a:prstGeom>
            </p:spPr>
          </p:pic>
          <p:pic>
            <p:nvPicPr>
              <p:cNvPr id="50" name="Graphic 49">
                <a:extLst>
                  <a:ext uri="{FF2B5EF4-FFF2-40B4-BE49-F238E27FC236}">
                    <a16:creationId xmlns:a16="http://schemas.microsoft.com/office/drawing/2014/main" id="{D29E1E6F-9FD3-B84D-81F7-1DE949317F2A}"/>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566668" y="6067541"/>
                <a:ext cx="182880" cy="182880"/>
              </a:xfrm>
              <a:prstGeom prst="rect">
                <a:avLst/>
              </a:prstGeom>
            </p:spPr>
          </p:pic>
          <p:pic>
            <p:nvPicPr>
              <p:cNvPr id="51" name="Graphic 50">
                <a:extLst>
                  <a:ext uri="{FF2B5EF4-FFF2-40B4-BE49-F238E27FC236}">
                    <a16:creationId xmlns:a16="http://schemas.microsoft.com/office/drawing/2014/main" id="{4F21C641-37C8-3042-97C2-C008FA8F7CF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503498" y="6171713"/>
                <a:ext cx="182880" cy="182880"/>
              </a:xfrm>
              <a:prstGeom prst="rect">
                <a:avLst/>
              </a:prstGeom>
            </p:spPr>
          </p:pic>
          <p:pic>
            <p:nvPicPr>
              <p:cNvPr id="52" name="Graphic 51">
                <a:extLst>
                  <a:ext uri="{FF2B5EF4-FFF2-40B4-BE49-F238E27FC236}">
                    <a16:creationId xmlns:a16="http://schemas.microsoft.com/office/drawing/2014/main" id="{56793888-0A44-BF4E-B3AE-8DAAEC38A12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244225" y="6437146"/>
                <a:ext cx="182880" cy="182880"/>
              </a:xfrm>
              <a:prstGeom prst="rect">
                <a:avLst/>
              </a:prstGeom>
            </p:spPr>
          </p:pic>
          <p:pic>
            <p:nvPicPr>
              <p:cNvPr id="53" name="Picture 52">
                <a:extLst>
                  <a:ext uri="{FF2B5EF4-FFF2-40B4-BE49-F238E27FC236}">
                    <a16:creationId xmlns:a16="http://schemas.microsoft.com/office/drawing/2014/main" id="{C8E1FFCC-D62B-114D-8B88-1D377CB9765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908309" y="6367227"/>
                <a:ext cx="182896" cy="182896"/>
              </a:xfrm>
              <a:prstGeom prst="rect">
                <a:avLst/>
              </a:prstGeom>
            </p:spPr>
          </p:pic>
          <p:pic>
            <p:nvPicPr>
              <p:cNvPr id="54" name="Graphic 53">
                <a:extLst>
                  <a:ext uri="{FF2B5EF4-FFF2-40B4-BE49-F238E27FC236}">
                    <a16:creationId xmlns:a16="http://schemas.microsoft.com/office/drawing/2014/main" id="{76A0B387-8100-7943-8ACD-2517FEC9A90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450431" y="5537055"/>
                <a:ext cx="182880" cy="182880"/>
              </a:xfrm>
              <a:prstGeom prst="rect">
                <a:avLst/>
              </a:prstGeom>
            </p:spPr>
          </p:pic>
          <p:pic>
            <p:nvPicPr>
              <p:cNvPr id="55" name="Graphic 54">
                <a:extLst>
                  <a:ext uri="{FF2B5EF4-FFF2-40B4-BE49-F238E27FC236}">
                    <a16:creationId xmlns:a16="http://schemas.microsoft.com/office/drawing/2014/main" id="{AEE3E795-34A1-354A-93B9-F35D387A5F1A}"/>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432502" y="7152370"/>
                <a:ext cx="182880" cy="182880"/>
              </a:xfrm>
              <a:prstGeom prst="rect">
                <a:avLst/>
              </a:prstGeom>
            </p:spPr>
          </p:pic>
          <p:pic>
            <p:nvPicPr>
              <p:cNvPr id="56" name="Graphic 55">
                <a:extLst>
                  <a:ext uri="{FF2B5EF4-FFF2-40B4-BE49-F238E27FC236}">
                    <a16:creationId xmlns:a16="http://schemas.microsoft.com/office/drawing/2014/main" id="{3DD603C8-0D1F-E64F-8998-1301F9D6938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320784" y="6952042"/>
                <a:ext cx="182880" cy="182880"/>
              </a:xfrm>
              <a:prstGeom prst="rect">
                <a:avLst/>
              </a:prstGeom>
            </p:spPr>
          </p:pic>
          <p:pic>
            <p:nvPicPr>
              <p:cNvPr id="57" name="Graphic 56">
                <a:extLst>
                  <a:ext uri="{FF2B5EF4-FFF2-40B4-BE49-F238E27FC236}">
                    <a16:creationId xmlns:a16="http://schemas.microsoft.com/office/drawing/2014/main" id="{761726ED-684E-5E4C-BA51-3952B0BA476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799938" y="6870534"/>
                <a:ext cx="182880" cy="182880"/>
              </a:xfrm>
              <a:prstGeom prst="rect">
                <a:avLst/>
              </a:prstGeom>
            </p:spPr>
          </p:pic>
          <p:pic>
            <p:nvPicPr>
              <p:cNvPr id="58" name="Graphic 57">
                <a:extLst>
                  <a:ext uri="{FF2B5EF4-FFF2-40B4-BE49-F238E27FC236}">
                    <a16:creationId xmlns:a16="http://schemas.microsoft.com/office/drawing/2014/main" id="{077F3514-A5C5-5645-A179-71C61550668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269664" y="7703515"/>
                <a:ext cx="182880" cy="182880"/>
              </a:xfrm>
              <a:prstGeom prst="rect">
                <a:avLst/>
              </a:prstGeom>
            </p:spPr>
          </p:pic>
          <p:pic>
            <p:nvPicPr>
              <p:cNvPr id="59" name="Graphic 58">
                <a:extLst>
                  <a:ext uri="{FF2B5EF4-FFF2-40B4-BE49-F238E27FC236}">
                    <a16:creationId xmlns:a16="http://schemas.microsoft.com/office/drawing/2014/main" id="{D80D10E1-4790-5141-8DAB-E8FD67B227A9}"/>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344157" y="3846978"/>
                <a:ext cx="182880" cy="182880"/>
              </a:xfrm>
              <a:prstGeom prst="rect">
                <a:avLst/>
              </a:prstGeom>
            </p:spPr>
          </p:pic>
          <p:pic>
            <p:nvPicPr>
              <p:cNvPr id="60" name="Graphic 59">
                <a:extLst>
                  <a:ext uri="{FF2B5EF4-FFF2-40B4-BE49-F238E27FC236}">
                    <a16:creationId xmlns:a16="http://schemas.microsoft.com/office/drawing/2014/main" id="{80398588-B48F-194C-8024-E79A3E50855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938199" y="5116663"/>
                <a:ext cx="182880" cy="182880"/>
              </a:xfrm>
              <a:prstGeom prst="rect">
                <a:avLst/>
              </a:prstGeom>
            </p:spPr>
          </p:pic>
          <p:pic>
            <p:nvPicPr>
              <p:cNvPr id="61" name="Graphic 60">
                <a:extLst>
                  <a:ext uri="{FF2B5EF4-FFF2-40B4-BE49-F238E27FC236}">
                    <a16:creationId xmlns:a16="http://schemas.microsoft.com/office/drawing/2014/main" id="{9BFD94AD-E554-E840-9060-A3D5F530DAC9}"/>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919410" y="5317080"/>
                <a:ext cx="182880" cy="182880"/>
              </a:xfrm>
              <a:prstGeom prst="rect">
                <a:avLst/>
              </a:prstGeom>
            </p:spPr>
          </p:pic>
          <p:pic>
            <p:nvPicPr>
              <p:cNvPr id="62" name="Graphic 61">
                <a:extLst>
                  <a:ext uri="{FF2B5EF4-FFF2-40B4-BE49-F238E27FC236}">
                    <a16:creationId xmlns:a16="http://schemas.microsoft.com/office/drawing/2014/main" id="{62604972-1EF3-D845-8215-16A2AD6D32C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804280" y="6302886"/>
                <a:ext cx="182880" cy="182880"/>
              </a:xfrm>
              <a:prstGeom prst="rect">
                <a:avLst/>
              </a:prstGeom>
            </p:spPr>
          </p:pic>
          <p:pic>
            <p:nvPicPr>
              <p:cNvPr id="63" name="Graphic 62">
                <a:extLst>
                  <a:ext uri="{FF2B5EF4-FFF2-40B4-BE49-F238E27FC236}">
                    <a16:creationId xmlns:a16="http://schemas.microsoft.com/office/drawing/2014/main" id="{FC216B10-856C-9341-9ACD-2884D6729C6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123693" y="6290360"/>
                <a:ext cx="182880" cy="182880"/>
              </a:xfrm>
              <a:prstGeom prst="rect">
                <a:avLst/>
              </a:prstGeom>
            </p:spPr>
          </p:pic>
          <p:pic>
            <p:nvPicPr>
              <p:cNvPr id="64" name="Graphic 63">
                <a:extLst>
                  <a:ext uri="{FF2B5EF4-FFF2-40B4-BE49-F238E27FC236}">
                    <a16:creationId xmlns:a16="http://schemas.microsoft.com/office/drawing/2014/main" id="{792EAB19-350A-134E-A965-1D5417E757DB}"/>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823069" y="6114996"/>
                <a:ext cx="182880" cy="182880"/>
              </a:xfrm>
              <a:prstGeom prst="rect">
                <a:avLst/>
              </a:prstGeom>
            </p:spPr>
          </p:pic>
          <p:pic>
            <p:nvPicPr>
              <p:cNvPr id="65" name="Graphic 64">
                <a:extLst>
                  <a:ext uri="{FF2B5EF4-FFF2-40B4-BE49-F238E27FC236}">
                    <a16:creationId xmlns:a16="http://schemas.microsoft.com/office/drawing/2014/main" id="{A2A2D32C-3A98-C34E-808E-4E46F7F05EC8}"/>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942066" y="5995998"/>
                <a:ext cx="182880" cy="182880"/>
              </a:xfrm>
              <a:prstGeom prst="rect">
                <a:avLst/>
              </a:prstGeom>
            </p:spPr>
          </p:pic>
        </p:grpSp>
      </p:grpSp>
      <p:grpSp>
        <p:nvGrpSpPr>
          <p:cNvPr id="142" name="Group 141">
            <a:extLst>
              <a:ext uri="{FF2B5EF4-FFF2-40B4-BE49-F238E27FC236}">
                <a16:creationId xmlns:a16="http://schemas.microsoft.com/office/drawing/2014/main" id="{FFA0E1F3-8132-FA42-B3EE-3E6BD1D39C50}"/>
              </a:ext>
            </a:extLst>
          </p:cNvPr>
          <p:cNvGrpSpPr/>
          <p:nvPr/>
        </p:nvGrpSpPr>
        <p:grpSpPr>
          <a:xfrm>
            <a:off x="505107" y="1411983"/>
            <a:ext cx="1122556" cy="940607"/>
            <a:chOff x="6542003" y="2684568"/>
            <a:chExt cx="1711711" cy="1755802"/>
          </a:xfrm>
        </p:grpSpPr>
        <p:sp>
          <p:nvSpPr>
            <p:cNvPr id="143" name="Rectangle 142">
              <a:extLst>
                <a:ext uri="{FF2B5EF4-FFF2-40B4-BE49-F238E27FC236}">
                  <a16:creationId xmlns:a16="http://schemas.microsoft.com/office/drawing/2014/main" id="{8FA022B9-4964-6140-980E-DCFA8C11E512}"/>
                </a:ext>
              </a:extLst>
            </p:cNvPr>
            <p:cNvSpPr/>
            <p:nvPr/>
          </p:nvSpPr>
          <p:spPr>
            <a:xfrm>
              <a:off x="6699550" y="2684568"/>
              <a:ext cx="1533993" cy="48020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536"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Precursors &amp; Cathodes</a:t>
              </a:r>
            </a:p>
          </p:txBody>
        </p:sp>
        <p:sp>
          <p:nvSpPr>
            <p:cNvPr id="144" name="Rectangle 143">
              <a:extLst>
                <a:ext uri="{FF2B5EF4-FFF2-40B4-BE49-F238E27FC236}">
                  <a16:creationId xmlns:a16="http://schemas.microsoft.com/office/drawing/2014/main" id="{74570673-E712-FC42-B1AB-64F6C7F7341C}"/>
                </a:ext>
              </a:extLst>
            </p:cNvPr>
            <p:cNvSpPr/>
            <p:nvPr/>
          </p:nvSpPr>
          <p:spPr>
            <a:xfrm>
              <a:off x="6699550" y="3357412"/>
              <a:ext cx="1554164" cy="634122"/>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536"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Battery Parts</a:t>
              </a:r>
              <a:br>
                <a:rPr kumimoji="0" lang="en-US" sz="536"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br>
              <a:r>
                <a:rPr kumimoji="0" lang="en-US" sz="536"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(Separator, Electrolyte)</a:t>
              </a:r>
            </a:p>
          </p:txBody>
        </p:sp>
        <p:sp>
          <p:nvSpPr>
            <p:cNvPr id="145" name="Rectangle 144">
              <a:extLst>
                <a:ext uri="{FF2B5EF4-FFF2-40B4-BE49-F238E27FC236}">
                  <a16:creationId xmlns:a16="http://schemas.microsoft.com/office/drawing/2014/main" id="{9BC375F8-4080-7745-8577-0B67B5377EA3}"/>
                </a:ext>
              </a:extLst>
            </p:cNvPr>
            <p:cNvSpPr/>
            <p:nvPr/>
          </p:nvSpPr>
          <p:spPr>
            <a:xfrm>
              <a:off x="6699550" y="3768007"/>
              <a:ext cx="1040921" cy="480200"/>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536"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Battery Packs</a:t>
              </a:r>
            </a:p>
          </p:txBody>
        </p:sp>
        <p:sp>
          <p:nvSpPr>
            <p:cNvPr id="146" name="Rectangle 145">
              <a:extLst>
                <a:ext uri="{FF2B5EF4-FFF2-40B4-BE49-F238E27FC236}">
                  <a16:creationId xmlns:a16="http://schemas.microsoft.com/office/drawing/2014/main" id="{919EC6F1-87E6-B442-9BD2-5257527AB43C}"/>
                </a:ext>
              </a:extLst>
            </p:cNvPr>
            <p:cNvSpPr/>
            <p:nvPr/>
          </p:nvSpPr>
          <p:spPr>
            <a:xfrm>
              <a:off x="6699550" y="3051456"/>
              <a:ext cx="1231436" cy="326277"/>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536"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Battery Cells</a:t>
              </a:r>
            </a:p>
          </p:txBody>
        </p:sp>
        <p:sp>
          <p:nvSpPr>
            <p:cNvPr id="147" name="Rectangle 146">
              <a:extLst>
                <a:ext uri="{FF2B5EF4-FFF2-40B4-BE49-F238E27FC236}">
                  <a16:creationId xmlns:a16="http://schemas.microsoft.com/office/drawing/2014/main" id="{54D04EEF-4132-FA4B-87BA-6A3C725E50F3}"/>
                </a:ext>
              </a:extLst>
            </p:cNvPr>
            <p:cNvSpPr/>
            <p:nvPr/>
          </p:nvSpPr>
          <p:spPr>
            <a:xfrm>
              <a:off x="6704742" y="4114093"/>
              <a:ext cx="1232084" cy="326277"/>
            </a:xfrm>
            <a:prstGeom prst="rect">
              <a:avLst/>
            </a:prstGeom>
          </p:spPr>
          <p:txBody>
            <a:bodyPr wrap="square">
              <a:spAutoFit/>
            </a:bodyPr>
            <a:lstStyle/>
            <a:p>
              <a:pPr marL="6803" marR="0" lvl="0" indent="-851" algn="l" defTabSz="576056" rtl="0" eaLnBrk="1" fontAlgn="auto" latinLnBrk="0" hangingPunct="1">
                <a:lnSpc>
                  <a:spcPct val="100000"/>
                </a:lnSpc>
                <a:spcBef>
                  <a:spcPts val="0"/>
                </a:spcBef>
                <a:spcAft>
                  <a:spcPts val="0"/>
                </a:spcAft>
                <a:buClrTx/>
                <a:buSzTx/>
                <a:buFontTx/>
                <a:buNone/>
                <a:tabLst>
                  <a:tab pos="824911" algn="l"/>
                </a:tabLst>
                <a:defRPr/>
              </a:pPr>
              <a:r>
                <a:rPr kumimoji="0" lang="en-US" sz="536" b="0" i="0" u="none" strike="noStrike" kern="1200" cap="none" spc="0" normalizeH="0" baseline="0" noProof="0">
                  <a:ln>
                    <a:noFill/>
                  </a:ln>
                  <a:solidFill>
                    <a:srgbClr val="000000"/>
                  </a:solidFill>
                  <a:effectLst/>
                  <a:uLnTx/>
                  <a:uFillTx/>
                  <a:latin typeface="Source Sans Pro" charset="0"/>
                  <a:ea typeface="Source Sans Pro" charset="0"/>
                  <a:cs typeface="Source Sans Pro" charset="0"/>
                </a:rPr>
                <a:t>Electric Car Factory</a:t>
              </a:r>
            </a:p>
          </p:txBody>
        </p:sp>
        <p:grpSp>
          <p:nvGrpSpPr>
            <p:cNvPr id="148" name="Group 147">
              <a:extLst>
                <a:ext uri="{FF2B5EF4-FFF2-40B4-BE49-F238E27FC236}">
                  <a16:creationId xmlns:a16="http://schemas.microsoft.com/office/drawing/2014/main" id="{6669FAF6-1012-2A47-9C49-63D5FC8F90D1}"/>
                </a:ext>
              </a:extLst>
            </p:cNvPr>
            <p:cNvGrpSpPr/>
            <p:nvPr/>
          </p:nvGrpSpPr>
          <p:grpSpPr>
            <a:xfrm>
              <a:off x="6542003" y="2718433"/>
              <a:ext cx="182880" cy="1685436"/>
              <a:chOff x="6542003" y="2718433"/>
              <a:chExt cx="182880" cy="1685436"/>
            </a:xfrm>
          </p:grpSpPr>
          <p:pic>
            <p:nvPicPr>
              <p:cNvPr id="149" name="Picture 148">
                <a:extLst>
                  <a:ext uri="{FF2B5EF4-FFF2-40B4-BE49-F238E27FC236}">
                    <a16:creationId xmlns:a16="http://schemas.microsoft.com/office/drawing/2014/main" id="{B3668688-293A-624E-A6EE-327319C1D61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582177" y="3805636"/>
                <a:ext cx="125013" cy="259643"/>
              </a:xfrm>
              <a:prstGeom prst="rect">
                <a:avLst/>
              </a:prstGeom>
            </p:spPr>
          </p:pic>
          <p:pic>
            <p:nvPicPr>
              <p:cNvPr id="150" name="Picture 149">
                <a:extLst>
                  <a:ext uri="{FF2B5EF4-FFF2-40B4-BE49-F238E27FC236}">
                    <a16:creationId xmlns:a16="http://schemas.microsoft.com/office/drawing/2014/main" id="{B2C5E546-4FD4-C541-A964-565B8FB5895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585908" y="3080834"/>
                <a:ext cx="125013" cy="259643"/>
              </a:xfrm>
              <a:prstGeom prst="rect">
                <a:avLst/>
              </a:prstGeom>
            </p:spPr>
          </p:pic>
          <p:pic>
            <p:nvPicPr>
              <p:cNvPr id="151" name="Picture 150">
                <a:extLst>
                  <a:ext uri="{FF2B5EF4-FFF2-40B4-BE49-F238E27FC236}">
                    <a16:creationId xmlns:a16="http://schemas.microsoft.com/office/drawing/2014/main" id="{968FA4E0-A840-D34D-9582-37FC002E40D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585908" y="2718433"/>
                <a:ext cx="125013" cy="259643"/>
              </a:xfrm>
              <a:prstGeom prst="rect">
                <a:avLst/>
              </a:prstGeom>
            </p:spPr>
          </p:pic>
          <p:pic>
            <p:nvPicPr>
              <p:cNvPr id="152" name="Picture 151">
                <a:extLst>
                  <a:ext uri="{FF2B5EF4-FFF2-40B4-BE49-F238E27FC236}">
                    <a16:creationId xmlns:a16="http://schemas.microsoft.com/office/drawing/2014/main" id="{0F177945-9597-5C4D-AA1B-78DB137CE96A}"/>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6582177" y="3443235"/>
                <a:ext cx="125013" cy="259642"/>
              </a:xfrm>
              <a:prstGeom prst="rect">
                <a:avLst/>
              </a:prstGeom>
            </p:spPr>
          </p:pic>
          <p:pic>
            <p:nvPicPr>
              <p:cNvPr id="153" name="Graphic 152">
                <a:extLst>
                  <a:ext uri="{FF2B5EF4-FFF2-40B4-BE49-F238E27FC236}">
                    <a16:creationId xmlns:a16="http://schemas.microsoft.com/office/drawing/2014/main" id="{AC9F9990-340D-B144-9264-129044FCB16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542003" y="4220989"/>
                <a:ext cx="182880" cy="182880"/>
              </a:xfrm>
              <a:prstGeom prst="rect">
                <a:avLst/>
              </a:prstGeom>
            </p:spPr>
          </p:pic>
        </p:grpSp>
      </p:grpSp>
      <p:sp>
        <p:nvSpPr>
          <p:cNvPr id="154" name="TextBox 153">
            <a:extLst>
              <a:ext uri="{FF2B5EF4-FFF2-40B4-BE49-F238E27FC236}">
                <a16:creationId xmlns:a16="http://schemas.microsoft.com/office/drawing/2014/main" id="{46FB382F-789A-F643-875C-0ABACA44B154}"/>
              </a:ext>
            </a:extLst>
          </p:cNvPr>
          <p:cNvSpPr txBox="1"/>
          <p:nvPr/>
        </p:nvSpPr>
        <p:spPr>
          <a:xfrm>
            <a:off x="508204" y="776596"/>
            <a:ext cx="2876722" cy="600164"/>
          </a:xfrm>
          <a:prstGeom prst="rect">
            <a:avLst/>
          </a:prstGeom>
          <a:noFill/>
        </p:spPr>
        <p:txBody>
          <a:bodyPr wrap="square">
            <a:spAutoFit/>
          </a:bodyPr>
          <a:lstStyle/>
          <a:p>
            <a:pPr marL="0" marR="0" lvl="0" indent="0" algn="ctr" defTabSz="68574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mj-lt"/>
                <a:ea typeface="Montserrat" charset="0"/>
                <a:cs typeface="Montserrat" charset="0"/>
              </a:rPr>
              <a:t>Europe’s global hub for EV with 1,400+ GWh planned battery capacity by 2030 </a:t>
            </a:r>
            <a:br>
              <a:rPr kumimoji="0" lang="en-US" sz="1100" i="0" u="none" strike="noStrike" kern="1200" cap="none" spc="0" normalizeH="0" baseline="0" noProof="0">
                <a:ln>
                  <a:noFill/>
                </a:ln>
                <a:effectLst/>
                <a:uLnTx/>
                <a:uFillTx/>
                <a:latin typeface="+mj-lt"/>
                <a:ea typeface="Montserrat" charset="0"/>
                <a:cs typeface="Montserrat" charset="0"/>
              </a:rPr>
            </a:br>
            <a:r>
              <a:rPr kumimoji="0" lang="en-US" sz="1100" i="0" u="none" strike="noStrike" kern="1200" cap="none" spc="0" normalizeH="0" baseline="0" noProof="0">
                <a:ln>
                  <a:noFill/>
                </a:ln>
                <a:effectLst/>
                <a:uLnTx/>
                <a:uFillTx/>
                <a:latin typeface="+mj-lt"/>
                <a:ea typeface="Montserrat" charset="0"/>
                <a:cs typeface="Montserrat" charset="0"/>
              </a:rPr>
              <a:t>(56 cell factories)</a:t>
            </a:r>
            <a:endParaRPr kumimoji="0" lang="en-CA" sz="1100" i="0" u="none" strike="noStrike" kern="1200" cap="none" spc="0" normalizeH="0" baseline="0" noProof="0">
              <a:ln>
                <a:noFill/>
              </a:ln>
              <a:effectLst/>
              <a:uLnTx/>
              <a:uFillTx/>
              <a:latin typeface="+mj-lt"/>
              <a:ea typeface="Montserrat" charset="0"/>
              <a:cs typeface="Montserrat" charset="0"/>
            </a:endParaRPr>
          </a:p>
        </p:txBody>
      </p:sp>
      <p:cxnSp>
        <p:nvCxnSpPr>
          <p:cNvPr id="156" name="Straight Connector 155">
            <a:extLst>
              <a:ext uri="{FF2B5EF4-FFF2-40B4-BE49-F238E27FC236}">
                <a16:creationId xmlns:a16="http://schemas.microsoft.com/office/drawing/2014/main" id="{BD5E6E52-0369-304D-9584-9780C501CED9}"/>
              </a:ext>
            </a:extLst>
          </p:cNvPr>
          <p:cNvCxnSpPr>
            <a:cxnSpLocks/>
          </p:cNvCxnSpPr>
          <p:nvPr/>
        </p:nvCxnSpPr>
        <p:spPr>
          <a:xfrm>
            <a:off x="6161110" y="880367"/>
            <a:ext cx="0" cy="372574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7" name="Triangle 156">
            <a:extLst>
              <a:ext uri="{FF2B5EF4-FFF2-40B4-BE49-F238E27FC236}">
                <a16:creationId xmlns:a16="http://schemas.microsoft.com/office/drawing/2014/main" id="{7403DB84-F256-EB44-9CE4-5729CE616C3B}"/>
              </a:ext>
            </a:extLst>
          </p:cNvPr>
          <p:cNvSpPr/>
          <p:nvPr/>
        </p:nvSpPr>
        <p:spPr>
          <a:xfrm rot="5400000">
            <a:off x="5991018" y="2665611"/>
            <a:ext cx="556038" cy="211657"/>
          </a:xfrm>
          <a:prstGeom prst="triangle">
            <a:avLst>
              <a:gd name="adj" fmla="val 50000"/>
            </a:avLst>
          </a:prstGeom>
          <a:solidFill>
            <a:srgbClr val="19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45C7C6F8-74EA-7744-8306-9338C8087BF1}"/>
              </a:ext>
            </a:extLst>
          </p:cNvPr>
          <p:cNvSpPr txBox="1"/>
          <p:nvPr/>
        </p:nvSpPr>
        <p:spPr>
          <a:xfrm>
            <a:off x="6572897" y="797120"/>
            <a:ext cx="2271267" cy="43088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196787"/>
                </a:solidFill>
                <a:effectLst/>
                <a:uLnTx/>
                <a:uFillTx/>
                <a:ea typeface="Montserrat" charset="0"/>
                <a:cs typeface="Montserrat" charset="0"/>
              </a:defRPr>
            </a:lvl1pPr>
          </a:lstStyle>
          <a:p>
            <a:pPr algn="ctr"/>
            <a:r>
              <a:rPr lang="en-US" sz="1100">
                <a:solidFill>
                  <a:schemeClr val="tx1"/>
                </a:solidFill>
                <a:latin typeface="+mj-lt"/>
              </a:rPr>
              <a:t>EU: Fastest growing high-purity manganese market in the world</a:t>
            </a:r>
            <a:endParaRPr lang="en-CA" sz="1100">
              <a:solidFill>
                <a:schemeClr val="tx1"/>
              </a:solidFill>
              <a:latin typeface="+mj-lt"/>
            </a:endParaRPr>
          </a:p>
        </p:txBody>
      </p:sp>
      <p:sp>
        <p:nvSpPr>
          <p:cNvPr id="199" name="TextBox 198">
            <a:extLst>
              <a:ext uri="{FF2B5EF4-FFF2-40B4-BE49-F238E27FC236}">
                <a16:creationId xmlns:a16="http://schemas.microsoft.com/office/drawing/2014/main" id="{C194A3BB-4266-B84F-BB1E-D63F5C0C5540}"/>
              </a:ext>
            </a:extLst>
          </p:cNvPr>
          <p:cNvSpPr txBox="1"/>
          <p:nvPr/>
        </p:nvSpPr>
        <p:spPr>
          <a:xfrm>
            <a:off x="6806413" y="1184444"/>
            <a:ext cx="1680827" cy="24622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196787"/>
                </a:solidFill>
                <a:effectLst/>
                <a:uLnTx/>
                <a:uFillTx/>
                <a:ea typeface="Montserrat" charset="0"/>
                <a:cs typeface="Montserrat" charset="0"/>
              </a:defRPr>
            </a:lvl1pPr>
          </a:lstStyle>
          <a:p>
            <a:pPr algn="ctr"/>
            <a:r>
              <a:rPr lang="en-US" sz="1000">
                <a:solidFill>
                  <a:schemeClr val="tx2"/>
                </a:solidFill>
                <a:latin typeface="Franklin Gothic Medium Cond" panose="020B0606030402020204" pitchFamily="34" charset="0"/>
              </a:rPr>
              <a:t>EU market in </a:t>
            </a:r>
            <a:r>
              <a:rPr lang="en-US" sz="1000" err="1">
                <a:solidFill>
                  <a:schemeClr val="tx2"/>
                </a:solidFill>
                <a:latin typeface="Franklin Gothic Medium Cond" panose="020B0606030402020204" pitchFamily="34" charset="0"/>
              </a:rPr>
              <a:t>ktpy</a:t>
            </a:r>
            <a:r>
              <a:rPr lang="en-US" sz="1000">
                <a:solidFill>
                  <a:schemeClr val="tx2"/>
                </a:solidFill>
                <a:latin typeface="Franklin Gothic Medium Cond" panose="020B0606030402020204" pitchFamily="34" charset="0"/>
              </a:rPr>
              <a:t> HP Mn</a:t>
            </a:r>
            <a:endParaRPr lang="en-CA" sz="1000">
              <a:solidFill>
                <a:schemeClr val="tx2"/>
              </a:solidFill>
              <a:latin typeface="Franklin Gothic Medium Cond" panose="020B0606030402020204" pitchFamily="34" charset="0"/>
            </a:endParaRPr>
          </a:p>
        </p:txBody>
      </p:sp>
      <p:cxnSp>
        <p:nvCxnSpPr>
          <p:cNvPr id="175" name="Straight Connector 174">
            <a:extLst>
              <a:ext uri="{FF2B5EF4-FFF2-40B4-BE49-F238E27FC236}">
                <a16:creationId xmlns:a16="http://schemas.microsoft.com/office/drawing/2014/main" id="{9C7C8BF3-6979-410F-B8F2-32C6EBD9D690}"/>
              </a:ext>
            </a:extLst>
          </p:cNvPr>
          <p:cNvCxnSpPr>
            <a:cxnSpLocks/>
          </p:cNvCxnSpPr>
          <p:nvPr>
            <p:custDataLst>
              <p:tags r:id="rId2"/>
            </p:custDataLst>
          </p:nvPr>
        </p:nvCxnSpPr>
        <p:spPr bwMode="auto">
          <a:xfrm>
            <a:off x="7095007" y="1539646"/>
            <a:ext cx="110364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2" name="Straight Connector 181">
            <a:extLst>
              <a:ext uri="{FF2B5EF4-FFF2-40B4-BE49-F238E27FC236}">
                <a16:creationId xmlns:a16="http://schemas.microsoft.com/office/drawing/2014/main" id="{B1B3E877-6B13-41E2-B213-E966C712C3FE}"/>
              </a:ext>
            </a:extLst>
          </p:cNvPr>
          <p:cNvCxnSpPr>
            <a:cxnSpLocks/>
          </p:cNvCxnSpPr>
          <p:nvPr>
            <p:custDataLst>
              <p:tags r:id="rId3"/>
            </p:custDataLst>
          </p:nvPr>
        </p:nvCxnSpPr>
        <p:spPr bwMode="auto">
          <a:xfrm flipV="1">
            <a:off x="7095007" y="1530120"/>
            <a:ext cx="0" cy="822926"/>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3" name="Straight Connector 182">
            <a:extLst>
              <a:ext uri="{FF2B5EF4-FFF2-40B4-BE49-F238E27FC236}">
                <a16:creationId xmlns:a16="http://schemas.microsoft.com/office/drawing/2014/main" id="{B166E558-BAEF-4514-AF99-4798A251A9FD}"/>
              </a:ext>
            </a:extLst>
          </p:cNvPr>
          <p:cNvCxnSpPr/>
          <p:nvPr>
            <p:custDataLst>
              <p:tags r:id="rId4"/>
            </p:custDataLst>
          </p:nvPr>
        </p:nvCxnSpPr>
        <p:spPr bwMode="auto">
          <a:xfrm>
            <a:off x="8198647" y="1539194"/>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9C84B131-0066-304A-8852-90968534FDD3}"/>
              </a:ext>
            </a:extLst>
          </p:cNvPr>
          <p:cNvCxnSpPr>
            <a:cxnSpLocks/>
          </p:cNvCxnSpPr>
          <p:nvPr/>
        </p:nvCxnSpPr>
        <p:spPr>
          <a:xfrm>
            <a:off x="3707196" y="878800"/>
            <a:ext cx="0" cy="372574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1" name="Triangle 180">
            <a:extLst>
              <a:ext uri="{FF2B5EF4-FFF2-40B4-BE49-F238E27FC236}">
                <a16:creationId xmlns:a16="http://schemas.microsoft.com/office/drawing/2014/main" id="{3AB8A922-BE25-C84F-81A6-14C24334C934}"/>
              </a:ext>
            </a:extLst>
          </p:cNvPr>
          <p:cNvSpPr/>
          <p:nvPr/>
        </p:nvSpPr>
        <p:spPr>
          <a:xfrm rot="5400000">
            <a:off x="3537104" y="2664044"/>
            <a:ext cx="556038" cy="211657"/>
          </a:xfrm>
          <a:prstGeom prst="triangle">
            <a:avLst>
              <a:gd name="adj" fmla="val 50000"/>
            </a:avLst>
          </a:prstGeom>
          <a:solidFill>
            <a:srgbClr val="19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5" name="Chart 154">
            <a:extLst>
              <a:ext uri="{FF2B5EF4-FFF2-40B4-BE49-F238E27FC236}">
                <a16:creationId xmlns:a16="http://schemas.microsoft.com/office/drawing/2014/main" id="{5C27D20B-7BA2-554E-AED5-4D6EAFDA921F}"/>
              </a:ext>
            </a:extLst>
          </p:cNvPr>
          <p:cNvGraphicFramePr>
            <a:graphicFrameLocks/>
          </p:cNvGraphicFramePr>
          <p:nvPr>
            <p:extLst>
              <p:ext uri="{D42A27DB-BD31-4B8C-83A1-F6EECF244321}">
                <p14:modId xmlns:p14="http://schemas.microsoft.com/office/powerpoint/2010/main" val="1911787098"/>
              </p:ext>
            </p:extLst>
          </p:nvPr>
        </p:nvGraphicFramePr>
        <p:xfrm>
          <a:off x="6475247" y="3381508"/>
          <a:ext cx="2428694" cy="1406440"/>
        </p:xfrm>
        <a:graphic>
          <a:graphicData uri="http://schemas.openxmlformats.org/drawingml/2006/chart">
            <c:chart xmlns:c="http://schemas.openxmlformats.org/drawingml/2006/chart" xmlns:r="http://schemas.openxmlformats.org/officeDocument/2006/relationships" r:id="rId22"/>
          </a:graphicData>
        </a:graphic>
      </p:graphicFrame>
      <p:cxnSp>
        <p:nvCxnSpPr>
          <p:cNvPr id="159" name="Straight Connector 158">
            <a:extLst>
              <a:ext uri="{FF2B5EF4-FFF2-40B4-BE49-F238E27FC236}">
                <a16:creationId xmlns:a16="http://schemas.microsoft.com/office/drawing/2014/main" id="{3B04A74E-0E60-2542-AE94-CEF17B218D8A}"/>
              </a:ext>
            </a:extLst>
          </p:cNvPr>
          <p:cNvCxnSpPr>
            <a:cxnSpLocks/>
          </p:cNvCxnSpPr>
          <p:nvPr/>
        </p:nvCxnSpPr>
        <p:spPr bwMode="auto">
          <a:xfrm>
            <a:off x="7128761" y="3416846"/>
            <a:ext cx="110364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1A66BB20-C2AA-F346-AC13-E25F2B205230}"/>
              </a:ext>
            </a:extLst>
          </p:cNvPr>
          <p:cNvCxnSpPr>
            <a:cxnSpLocks/>
          </p:cNvCxnSpPr>
          <p:nvPr/>
        </p:nvCxnSpPr>
        <p:spPr bwMode="auto">
          <a:xfrm flipV="1">
            <a:off x="7128761" y="3416846"/>
            <a:ext cx="0" cy="73728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6D8FF8DA-9FA1-304D-8E8A-61ACAE89116F}"/>
              </a:ext>
            </a:extLst>
          </p:cNvPr>
          <p:cNvCxnSpPr/>
          <p:nvPr/>
        </p:nvCxnSpPr>
        <p:spPr bwMode="auto">
          <a:xfrm>
            <a:off x="8232401" y="3416846"/>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62" name="Text Placeholder 2">
            <a:extLst>
              <a:ext uri="{FF2B5EF4-FFF2-40B4-BE49-F238E27FC236}">
                <a16:creationId xmlns:a16="http://schemas.microsoft.com/office/drawing/2014/main" id="{159DE496-115C-C346-B0E6-E101F8A247E4}"/>
              </a:ext>
            </a:extLst>
          </p:cNvPr>
          <p:cNvSpPr txBox="1">
            <a:spLocks/>
          </p:cNvSpPr>
          <p:nvPr/>
        </p:nvSpPr>
        <p:spPr bwMode="auto">
          <a:xfrm>
            <a:off x="7421857" y="3307885"/>
            <a:ext cx="413779" cy="233969"/>
          </a:xfrm>
          <a:prstGeom prst="ellipse">
            <a:avLst/>
          </a:prstGeom>
          <a:solidFill>
            <a:schemeClr val="bg1"/>
          </a:solidFill>
          <a:ln w="9525">
            <a:solidFill>
              <a:schemeClr val="tx1"/>
            </a:solidFill>
          </a:ln>
          <a:effectLst/>
        </p:spPr>
        <p:txBody>
          <a:bodyPr vert="horz" wrap="none" lIns="0" tIns="0" rIns="0" bIns="0" numCol="1" spcCol="0" rtlCol="0" anchor="ctr"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r>
              <a:rPr lang="en-US" altLang="en-US">
                <a:solidFill>
                  <a:schemeClr val="tx2"/>
                </a:solidFill>
                <a:latin typeface="Franklin Gothic Medium Cond" panose="020B0606030402020204" pitchFamily="34" charset="0"/>
              </a:rPr>
              <a:t>+1138%</a:t>
            </a:r>
            <a:endParaRPr lang="en-US">
              <a:solidFill>
                <a:schemeClr val="tx2"/>
              </a:solidFill>
              <a:latin typeface="Franklin Gothic Medium Cond" panose="020B0606030402020204" pitchFamily="34" charset="0"/>
              <a:ea typeface="Source Sans Pro" panose="020B0503030403020204" pitchFamily="34" charset="0"/>
            </a:endParaRPr>
          </a:p>
        </p:txBody>
      </p:sp>
      <p:sp>
        <p:nvSpPr>
          <p:cNvPr id="163" name="TextBox 162">
            <a:extLst>
              <a:ext uri="{FF2B5EF4-FFF2-40B4-BE49-F238E27FC236}">
                <a16:creationId xmlns:a16="http://schemas.microsoft.com/office/drawing/2014/main" id="{67ACC061-3045-1F48-A084-DBFD6F2E39A3}"/>
              </a:ext>
            </a:extLst>
          </p:cNvPr>
          <p:cNvSpPr txBox="1"/>
          <p:nvPr/>
        </p:nvSpPr>
        <p:spPr>
          <a:xfrm>
            <a:off x="6748699" y="3054807"/>
            <a:ext cx="1942691" cy="24622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196787"/>
                </a:solidFill>
                <a:effectLst/>
                <a:uLnTx/>
                <a:uFillTx/>
                <a:ea typeface="Montserrat" charset="0"/>
                <a:cs typeface="Montserrat" charset="0"/>
              </a:defRPr>
            </a:lvl1pPr>
          </a:lstStyle>
          <a:p>
            <a:pPr algn="ctr"/>
            <a:r>
              <a:rPr lang="en-US" sz="1000">
                <a:solidFill>
                  <a:schemeClr val="tx2"/>
                </a:solidFill>
                <a:latin typeface="Franklin Gothic Medium Cond" panose="020B0606030402020204" pitchFamily="34" charset="0"/>
              </a:rPr>
              <a:t>Global market in </a:t>
            </a:r>
            <a:r>
              <a:rPr lang="en-US" sz="1000" err="1">
                <a:solidFill>
                  <a:schemeClr val="tx2"/>
                </a:solidFill>
                <a:latin typeface="Franklin Gothic Medium Cond" panose="020B0606030402020204" pitchFamily="34" charset="0"/>
              </a:rPr>
              <a:t>ktpy</a:t>
            </a:r>
            <a:r>
              <a:rPr lang="en-US" sz="1000">
                <a:solidFill>
                  <a:schemeClr val="tx2"/>
                </a:solidFill>
                <a:latin typeface="Franklin Gothic Medium Cond" panose="020B0606030402020204" pitchFamily="34" charset="0"/>
              </a:rPr>
              <a:t> HP Mn</a:t>
            </a:r>
            <a:endParaRPr lang="en-CA" sz="1000">
              <a:solidFill>
                <a:schemeClr val="tx2"/>
              </a:solidFill>
              <a:latin typeface="Franklin Gothic Medium Cond" panose="020B0606030402020204" pitchFamily="34" charset="0"/>
            </a:endParaRPr>
          </a:p>
        </p:txBody>
      </p:sp>
      <p:sp>
        <p:nvSpPr>
          <p:cNvPr id="2" name="TextBox 1">
            <a:extLst>
              <a:ext uri="{FF2B5EF4-FFF2-40B4-BE49-F238E27FC236}">
                <a16:creationId xmlns:a16="http://schemas.microsoft.com/office/drawing/2014/main" id="{D419BCBA-9A56-3349-A77E-A925CBAA3300}"/>
              </a:ext>
            </a:extLst>
          </p:cNvPr>
          <p:cNvSpPr txBox="1"/>
          <p:nvPr/>
        </p:nvSpPr>
        <p:spPr>
          <a:xfrm>
            <a:off x="4342639" y="3328005"/>
            <a:ext cx="1241859" cy="307777"/>
          </a:xfrm>
          <a:prstGeom prst="rect">
            <a:avLst/>
          </a:prstGeom>
          <a:noFill/>
        </p:spPr>
        <p:txBody>
          <a:bodyPr wrap="square" rtlCol="0">
            <a:spAutoFit/>
          </a:bodyPr>
          <a:lstStyle>
            <a:defPPr>
              <a:defRPr lang="en-US"/>
            </a:defPPr>
            <a:lvl1pPr>
              <a:defRPr sz="1200">
                <a:solidFill>
                  <a:srgbClr val="196787"/>
                </a:solidFill>
              </a:defRPr>
            </a:lvl1pPr>
          </a:lstStyle>
          <a:p>
            <a:r>
              <a:rPr lang="en-US" sz="1400">
                <a:latin typeface="Franklin Gothic Medium Cond" panose="020B0606030402020204" pitchFamily="34" charset="0"/>
              </a:rPr>
              <a:t>0.680 kg/kWh</a:t>
            </a:r>
          </a:p>
        </p:txBody>
      </p:sp>
      <p:sp>
        <p:nvSpPr>
          <p:cNvPr id="164" name="TextBox 163">
            <a:extLst>
              <a:ext uri="{FF2B5EF4-FFF2-40B4-BE49-F238E27FC236}">
                <a16:creationId xmlns:a16="http://schemas.microsoft.com/office/drawing/2014/main" id="{D82D6A9D-657B-094E-A395-A16B20E7EE43}"/>
              </a:ext>
            </a:extLst>
          </p:cNvPr>
          <p:cNvSpPr txBox="1"/>
          <p:nvPr/>
        </p:nvSpPr>
        <p:spPr>
          <a:xfrm>
            <a:off x="4522646" y="1097024"/>
            <a:ext cx="881844" cy="30777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sz="1200">
                <a:solidFill>
                  <a:srgbClr val="196787"/>
                </a:solidFill>
              </a:defRPr>
            </a:lvl1pPr>
          </a:lstStyle>
          <a:p>
            <a:r>
              <a:rPr lang="en-US" sz="1400">
                <a:latin typeface="Franklin Gothic Medium Cond" panose="020B0606030402020204" pitchFamily="34" charset="0"/>
              </a:rPr>
              <a:t>1400 GWh</a:t>
            </a:r>
          </a:p>
        </p:txBody>
      </p:sp>
      <p:sp>
        <p:nvSpPr>
          <p:cNvPr id="167" name="TextBox 166">
            <a:extLst>
              <a:ext uri="{FF2B5EF4-FFF2-40B4-BE49-F238E27FC236}">
                <a16:creationId xmlns:a16="http://schemas.microsoft.com/office/drawing/2014/main" id="{6C70BC79-0EAA-5541-926F-6545430364C1}"/>
              </a:ext>
            </a:extLst>
          </p:cNvPr>
          <p:cNvSpPr txBox="1"/>
          <p:nvPr/>
        </p:nvSpPr>
        <p:spPr>
          <a:xfrm>
            <a:off x="4564260" y="1530120"/>
            <a:ext cx="798617" cy="30777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sz="1200">
                <a:solidFill>
                  <a:srgbClr val="196787"/>
                </a:solidFill>
              </a:defRPr>
            </a:lvl1pPr>
          </a:lstStyle>
          <a:p>
            <a:pPr algn="ctr"/>
            <a:r>
              <a:rPr lang="en-US" sz="1400">
                <a:latin typeface="Franklin Gothic Medium Cond" panose="020B0606030402020204" pitchFamily="34" charset="0"/>
              </a:rPr>
              <a:t>75%</a:t>
            </a:r>
          </a:p>
        </p:txBody>
      </p:sp>
      <p:sp>
        <p:nvSpPr>
          <p:cNvPr id="168" name="TextBox 167">
            <a:extLst>
              <a:ext uri="{FF2B5EF4-FFF2-40B4-BE49-F238E27FC236}">
                <a16:creationId xmlns:a16="http://schemas.microsoft.com/office/drawing/2014/main" id="{EE4A0740-31AF-804F-B204-12F2A4C922C6}"/>
              </a:ext>
            </a:extLst>
          </p:cNvPr>
          <p:cNvSpPr txBox="1"/>
          <p:nvPr/>
        </p:nvSpPr>
        <p:spPr>
          <a:xfrm>
            <a:off x="4718950" y="2028158"/>
            <a:ext cx="489236" cy="307777"/>
          </a:xfrm>
          <a:prstGeom prst="rect">
            <a:avLst/>
          </a:prstGeom>
          <a:noFill/>
        </p:spPr>
        <p:txBody>
          <a:bodyPr wrap="none" rtlCol="0">
            <a:spAutoFit/>
          </a:bodyPr>
          <a:lstStyle/>
          <a:p>
            <a:r>
              <a:rPr lang="en-US" sz="1400">
                <a:solidFill>
                  <a:srgbClr val="196787"/>
                </a:solidFill>
                <a:latin typeface="Franklin Gothic Medium Cond" panose="020B0606030402020204" pitchFamily="34" charset="0"/>
              </a:rPr>
              <a:t>65%</a:t>
            </a:r>
          </a:p>
        </p:txBody>
      </p:sp>
      <p:sp>
        <p:nvSpPr>
          <p:cNvPr id="166" name="TextBox 165">
            <a:extLst>
              <a:ext uri="{FF2B5EF4-FFF2-40B4-BE49-F238E27FC236}">
                <a16:creationId xmlns:a16="http://schemas.microsoft.com/office/drawing/2014/main" id="{E68630F3-624B-4496-961B-672AA69D0252}"/>
              </a:ext>
            </a:extLst>
          </p:cNvPr>
          <p:cNvSpPr txBox="1"/>
          <p:nvPr/>
        </p:nvSpPr>
        <p:spPr>
          <a:xfrm>
            <a:off x="3796712" y="816908"/>
            <a:ext cx="2271266" cy="261610"/>
          </a:xfrm>
          <a:prstGeom prst="rect">
            <a:avLst/>
          </a:prstGeom>
          <a:noFill/>
        </p:spPr>
        <p:txBody>
          <a:bodyPr wrap="square">
            <a:spAutoFit/>
          </a:bodyPr>
          <a:lstStyle/>
          <a:p>
            <a:pPr marL="0" marR="0" lvl="0" indent="0" algn="ctr" defTabSz="68574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latin typeface="+mj-lt"/>
                <a:ea typeface="Montserrat" charset="0"/>
                <a:cs typeface="Montserrat" charset="0"/>
              </a:rPr>
              <a:t>Europe’s Battery Factories 2030</a:t>
            </a:r>
            <a:endParaRPr kumimoji="0" lang="en-CA" sz="1100" i="0" u="none" strike="noStrike" kern="1200" cap="none" spc="0" normalizeH="0" baseline="0" noProof="0">
              <a:ln>
                <a:noFill/>
              </a:ln>
              <a:effectLst/>
              <a:uLnTx/>
              <a:uFillTx/>
              <a:latin typeface="+mj-lt"/>
              <a:ea typeface="Montserrat" charset="0"/>
              <a:cs typeface="Montserrat" charset="0"/>
            </a:endParaRPr>
          </a:p>
        </p:txBody>
      </p:sp>
      <p:sp>
        <p:nvSpPr>
          <p:cNvPr id="169" name="TextBox 168">
            <a:extLst>
              <a:ext uri="{FF2B5EF4-FFF2-40B4-BE49-F238E27FC236}">
                <a16:creationId xmlns:a16="http://schemas.microsoft.com/office/drawing/2014/main" id="{AE4A753E-DE51-4D65-A2A4-B6B7A1A9D09D}"/>
              </a:ext>
            </a:extLst>
          </p:cNvPr>
          <p:cNvSpPr txBox="1"/>
          <p:nvPr/>
        </p:nvSpPr>
        <p:spPr>
          <a:xfrm>
            <a:off x="4138497" y="1288875"/>
            <a:ext cx="1680827" cy="24622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196787"/>
                </a:solidFill>
                <a:effectLst/>
                <a:uLnTx/>
                <a:uFillTx/>
                <a:ea typeface="Montserrat" charset="0"/>
                <a:cs typeface="Montserrat" charset="0"/>
              </a:defRPr>
            </a:lvl1pPr>
          </a:lstStyle>
          <a:p>
            <a:pPr algn="ctr"/>
            <a:r>
              <a:rPr lang="en-US" sz="1000">
                <a:solidFill>
                  <a:schemeClr val="tx1"/>
                </a:solidFill>
              </a:rPr>
              <a:t>announced so far</a:t>
            </a:r>
            <a:endParaRPr lang="en-CA" sz="1000">
              <a:solidFill>
                <a:schemeClr val="tx1"/>
              </a:solidFill>
            </a:endParaRPr>
          </a:p>
        </p:txBody>
      </p:sp>
      <p:sp>
        <p:nvSpPr>
          <p:cNvPr id="170" name="TextBox 169">
            <a:extLst>
              <a:ext uri="{FF2B5EF4-FFF2-40B4-BE49-F238E27FC236}">
                <a16:creationId xmlns:a16="http://schemas.microsoft.com/office/drawing/2014/main" id="{D009BA91-2EB8-440C-822E-CBADBA302271}"/>
              </a:ext>
            </a:extLst>
          </p:cNvPr>
          <p:cNvSpPr txBox="1"/>
          <p:nvPr/>
        </p:nvSpPr>
        <p:spPr>
          <a:xfrm>
            <a:off x="4123155" y="1722788"/>
            <a:ext cx="1680827" cy="24622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196787"/>
                </a:solidFill>
                <a:effectLst/>
                <a:uLnTx/>
                <a:uFillTx/>
                <a:ea typeface="Montserrat" charset="0"/>
                <a:cs typeface="Montserrat" charset="0"/>
              </a:defRPr>
            </a:lvl1pPr>
          </a:lstStyle>
          <a:p>
            <a:pPr algn="ctr"/>
            <a:r>
              <a:rPr lang="en-US" sz="1000">
                <a:solidFill>
                  <a:schemeClr val="tx1"/>
                </a:solidFill>
              </a:rPr>
              <a:t>are likely to be built</a:t>
            </a:r>
            <a:endParaRPr lang="en-CA" sz="1000">
              <a:solidFill>
                <a:schemeClr val="tx1"/>
              </a:solidFill>
            </a:endParaRPr>
          </a:p>
        </p:txBody>
      </p:sp>
      <p:sp>
        <p:nvSpPr>
          <p:cNvPr id="173" name="TextBox 172">
            <a:extLst>
              <a:ext uri="{FF2B5EF4-FFF2-40B4-BE49-F238E27FC236}">
                <a16:creationId xmlns:a16="http://schemas.microsoft.com/office/drawing/2014/main" id="{4ADF3EE7-2B06-4939-B890-7A786622D2B7}"/>
              </a:ext>
            </a:extLst>
          </p:cNvPr>
          <p:cNvSpPr txBox="1"/>
          <p:nvPr/>
        </p:nvSpPr>
        <p:spPr>
          <a:xfrm>
            <a:off x="4271783" y="2241570"/>
            <a:ext cx="1348560" cy="400110"/>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196787"/>
                </a:solidFill>
                <a:effectLst/>
                <a:uLnTx/>
                <a:uFillTx/>
                <a:ea typeface="Montserrat" charset="0"/>
                <a:cs typeface="Montserrat" charset="0"/>
              </a:defRPr>
            </a:lvl1pPr>
          </a:lstStyle>
          <a:p>
            <a:pPr algn="ctr"/>
            <a:r>
              <a:rPr lang="en-US" sz="1000">
                <a:solidFill>
                  <a:schemeClr val="tx1"/>
                </a:solidFill>
              </a:rPr>
              <a:t>likely capacity utilization rate</a:t>
            </a:r>
            <a:endParaRPr lang="en-CA" sz="1000">
              <a:solidFill>
                <a:schemeClr val="tx1"/>
              </a:solidFill>
            </a:endParaRPr>
          </a:p>
        </p:txBody>
      </p:sp>
      <p:sp>
        <p:nvSpPr>
          <p:cNvPr id="174" name="TextBox 173">
            <a:extLst>
              <a:ext uri="{FF2B5EF4-FFF2-40B4-BE49-F238E27FC236}">
                <a16:creationId xmlns:a16="http://schemas.microsoft.com/office/drawing/2014/main" id="{2E6B4371-4095-401A-936A-7E29EEE3CDD9}"/>
              </a:ext>
            </a:extLst>
          </p:cNvPr>
          <p:cNvSpPr txBox="1"/>
          <p:nvPr/>
        </p:nvSpPr>
        <p:spPr>
          <a:xfrm>
            <a:off x="4718950" y="2666073"/>
            <a:ext cx="489236" cy="307777"/>
          </a:xfrm>
          <a:prstGeom prst="rect">
            <a:avLst/>
          </a:prstGeom>
          <a:noFill/>
        </p:spPr>
        <p:txBody>
          <a:bodyPr wrap="none" rtlCol="0">
            <a:spAutoFit/>
          </a:bodyPr>
          <a:lstStyle/>
          <a:p>
            <a:r>
              <a:rPr lang="en-US" sz="1400">
                <a:solidFill>
                  <a:srgbClr val="196787"/>
                </a:solidFill>
                <a:latin typeface="Franklin Gothic Medium Cond" panose="020B0606030402020204" pitchFamily="34" charset="0"/>
              </a:rPr>
              <a:t>60%</a:t>
            </a:r>
          </a:p>
        </p:txBody>
      </p:sp>
      <p:sp>
        <p:nvSpPr>
          <p:cNvPr id="176" name="TextBox 175">
            <a:extLst>
              <a:ext uri="{FF2B5EF4-FFF2-40B4-BE49-F238E27FC236}">
                <a16:creationId xmlns:a16="http://schemas.microsoft.com/office/drawing/2014/main" id="{CA7D5BA5-8FA7-4A91-85E2-B86F55863575}"/>
              </a:ext>
            </a:extLst>
          </p:cNvPr>
          <p:cNvSpPr txBox="1"/>
          <p:nvPr/>
        </p:nvSpPr>
        <p:spPr>
          <a:xfrm>
            <a:off x="4292695" y="2885717"/>
            <a:ext cx="1332696" cy="400110"/>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196787"/>
                </a:solidFill>
                <a:effectLst/>
                <a:uLnTx/>
                <a:uFillTx/>
                <a:ea typeface="Montserrat" charset="0"/>
                <a:cs typeface="Montserrat" charset="0"/>
              </a:defRPr>
            </a:lvl1pPr>
          </a:lstStyle>
          <a:p>
            <a:pPr algn="ctr"/>
            <a:r>
              <a:rPr lang="en-US" sz="1000">
                <a:solidFill>
                  <a:schemeClr val="tx1"/>
                </a:solidFill>
              </a:rPr>
              <a:t>of batteries produced will use Mn</a:t>
            </a:r>
            <a:endParaRPr lang="en-CA" sz="1000">
              <a:solidFill>
                <a:schemeClr val="tx1"/>
              </a:solidFill>
            </a:endParaRPr>
          </a:p>
        </p:txBody>
      </p:sp>
      <p:sp>
        <p:nvSpPr>
          <p:cNvPr id="177" name="TextBox 176">
            <a:extLst>
              <a:ext uri="{FF2B5EF4-FFF2-40B4-BE49-F238E27FC236}">
                <a16:creationId xmlns:a16="http://schemas.microsoft.com/office/drawing/2014/main" id="{530FFA4A-E479-40A2-8B2A-6409A212B243}"/>
              </a:ext>
            </a:extLst>
          </p:cNvPr>
          <p:cNvSpPr txBox="1"/>
          <p:nvPr/>
        </p:nvSpPr>
        <p:spPr>
          <a:xfrm>
            <a:off x="4123155" y="3524797"/>
            <a:ext cx="1680827" cy="400110"/>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196787"/>
                </a:solidFill>
                <a:effectLst/>
                <a:uLnTx/>
                <a:uFillTx/>
                <a:ea typeface="Montserrat" charset="0"/>
                <a:cs typeface="Montserrat" charset="0"/>
              </a:defRPr>
            </a:lvl1pPr>
          </a:lstStyle>
          <a:p>
            <a:pPr algn="ctr"/>
            <a:r>
              <a:rPr lang="en-US" sz="1000">
                <a:solidFill>
                  <a:schemeClr val="tx1"/>
                </a:solidFill>
              </a:rPr>
              <a:t>average consumption</a:t>
            </a:r>
            <a:br>
              <a:rPr lang="en-US" sz="1000">
                <a:solidFill>
                  <a:schemeClr val="tx1"/>
                </a:solidFill>
              </a:rPr>
            </a:br>
            <a:r>
              <a:rPr lang="en-US" sz="1000">
                <a:solidFill>
                  <a:schemeClr val="tx1"/>
                </a:solidFill>
              </a:rPr>
              <a:t>of HP Mn by these batteries</a:t>
            </a:r>
            <a:endParaRPr lang="en-CA" sz="1000">
              <a:solidFill>
                <a:schemeClr val="tx1"/>
              </a:solidFill>
            </a:endParaRPr>
          </a:p>
        </p:txBody>
      </p:sp>
      <p:sp>
        <p:nvSpPr>
          <p:cNvPr id="178" name="TextBox 177">
            <a:extLst>
              <a:ext uri="{FF2B5EF4-FFF2-40B4-BE49-F238E27FC236}">
                <a16:creationId xmlns:a16="http://schemas.microsoft.com/office/drawing/2014/main" id="{12328869-AB25-435C-83D0-5E6570C087F8}"/>
              </a:ext>
            </a:extLst>
          </p:cNvPr>
          <p:cNvSpPr txBox="1"/>
          <p:nvPr/>
        </p:nvSpPr>
        <p:spPr>
          <a:xfrm>
            <a:off x="4471286" y="4007589"/>
            <a:ext cx="978794" cy="307777"/>
          </a:xfrm>
          <a:prstGeom prst="rect">
            <a:avLst/>
          </a:prstGeom>
          <a:noFill/>
        </p:spPr>
        <p:txBody>
          <a:bodyPr wrap="none" rtlCol="0">
            <a:spAutoFit/>
          </a:bodyPr>
          <a:lstStyle/>
          <a:p>
            <a:r>
              <a:rPr lang="en-US" sz="1400">
                <a:solidFill>
                  <a:srgbClr val="196787"/>
                </a:solidFill>
                <a:latin typeface="Franklin Gothic Medium Cond" panose="020B0606030402020204" pitchFamily="34" charset="0"/>
              </a:rPr>
              <a:t>278,000 mt</a:t>
            </a:r>
          </a:p>
        </p:txBody>
      </p:sp>
      <p:sp>
        <p:nvSpPr>
          <p:cNvPr id="179" name="TextBox 178">
            <a:extLst>
              <a:ext uri="{FF2B5EF4-FFF2-40B4-BE49-F238E27FC236}">
                <a16:creationId xmlns:a16="http://schemas.microsoft.com/office/drawing/2014/main" id="{D6C80A6F-12A5-4E6A-A3F6-B89C8707FBA4}"/>
              </a:ext>
            </a:extLst>
          </p:cNvPr>
          <p:cNvSpPr txBox="1"/>
          <p:nvPr/>
        </p:nvSpPr>
        <p:spPr>
          <a:xfrm>
            <a:off x="4123155" y="4204436"/>
            <a:ext cx="1680827" cy="400110"/>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196787"/>
                </a:solidFill>
                <a:effectLst/>
                <a:uLnTx/>
                <a:uFillTx/>
                <a:ea typeface="Montserrat" charset="0"/>
                <a:cs typeface="Montserrat" charset="0"/>
              </a:defRPr>
            </a:lvl1pPr>
          </a:lstStyle>
          <a:p>
            <a:pPr algn="ctr"/>
            <a:r>
              <a:rPr lang="en-US" sz="1000">
                <a:solidFill>
                  <a:schemeClr val="tx1"/>
                </a:solidFill>
              </a:rPr>
              <a:t>of HP Mn per year will be needed</a:t>
            </a:r>
            <a:endParaRPr lang="en-CA" sz="1000">
              <a:solidFill>
                <a:schemeClr val="tx1"/>
              </a:solidFill>
            </a:endParaRPr>
          </a:p>
        </p:txBody>
      </p:sp>
      <p:cxnSp>
        <p:nvCxnSpPr>
          <p:cNvPr id="10" name="Straight Connector 9">
            <a:extLst>
              <a:ext uri="{FF2B5EF4-FFF2-40B4-BE49-F238E27FC236}">
                <a16:creationId xmlns:a16="http://schemas.microsoft.com/office/drawing/2014/main" id="{7C6731AA-7751-46F6-9D9C-586A5DFEF64D}"/>
              </a:ext>
            </a:extLst>
          </p:cNvPr>
          <p:cNvCxnSpPr>
            <a:cxnSpLocks/>
          </p:cNvCxnSpPr>
          <p:nvPr/>
        </p:nvCxnSpPr>
        <p:spPr>
          <a:xfrm>
            <a:off x="4946063" y="4784868"/>
            <a:ext cx="4020561" cy="0"/>
          </a:xfrm>
          <a:prstGeom prst="line">
            <a:avLst/>
          </a:prstGeom>
          <a:ln w="34925">
            <a:solidFill>
              <a:schemeClr val="accent3"/>
            </a:solidFill>
            <a:prstDash val="sysDot"/>
          </a:ln>
        </p:spPr>
        <p:style>
          <a:lnRef idx="3">
            <a:schemeClr val="accent1"/>
          </a:lnRef>
          <a:fillRef idx="0">
            <a:schemeClr val="accent1"/>
          </a:fillRef>
          <a:effectRef idx="2">
            <a:schemeClr val="accent1"/>
          </a:effectRef>
          <a:fontRef idx="minor">
            <a:schemeClr val="tx1"/>
          </a:fontRef>
        </p:style>
      </p:cxnSp>
      <p:cxnSp>
        <p:nvCxnSpPr>
          <p:cNvPr id="185" name="Straight Connector 184">
            <a:extLst>
              <a:ext uri="{FF2B5EF4-FFF2-40B4-BE49-F238E27FC236}">
                <a16:creationId xmlns:a16="http://schemas.microsoft.com/office/drawing/2014/main" id="{410A6FE8-E663-46DE-949D-CD4EA3D36EE0}"/>
              </a:ext>
            </a:extLst>
          </p:cNvPr>
          <p:cNvCxnSpPr>
            <a:cxnSpLocks/>
          </p:cNvCxnSpPr>
          <p:nvPr/>
        </p:nvCxnSpPr>
        <p:spPr>
          <a:xfrm flipV="1">
            <a:off x="8947574" y="2239478"/>
            <a:ext cx="0" cy="2561265"/>
          </a:xfrm>
          <a:prstGeom prst="line">
            <a:avLst/>
          </a:prstGeom>
          <a:ln w="34925">
            <a:solidFill>
              <a:schemeClr val="accent3"/>
            </a:solidFill>
            <a:prstDash val="sysDot"/>
          </a:ln>
        </p:spPr>
        <p:style>
          <a:lnRef idx="3">
            <a:schemeClr val="accent1"/>
          </a:lnRef>
          <a:fillRef idx="0">
            <a:schemeClr val="accent1"/>
          </a:fillRef>
          <a:effectRef idx="2">
            <a:schemeClr val="accent1"/>
          </a:effectRef>
          <a:fontRef idx="minor">
            <a:schemeClr val="tx1"/>
          </a:fontRef>
        </p:style>
      </p:cxnSp>
      <p:cxnSp>
        <p:nvCxnSpPr>
          <p:cNvPr id="186" name="Straight Connector 185">
            <a:extLst>
              <a:ext uri="{FF2B5EF4-FFF2-40B4-BE49-F238E27FC236}">
                <a16:creationId xmlns:a16="http://schemas.microsoft.com/office/drawing/2014/main" id="{DBA158AB-4C7C-4B7A-869E-68A5C05A0905}"/>
              </a:ext>
            </a:extLst>
          </p:cNvPr>
          <p:cNvCxnSpPr>
            <a:cxnSpLocks/>
          </p:cNvCxnSpPr>
          <p:nvPr/>
        </p:nvCxnSpPr>
        <p:spPr>
          <a:xfrm flipV="1">
            <a:off x="4963569" y="4620421"/>
            <a:ext cx="0" cy="180322"/>
          </a:xfrm>
          <a:prstGeom prst="line">
            <a:avLst/>
          </a:prstGeom>
          <a:ln w="34925">
            <a:solidFill>
              <a:schemeClr val="accent3"/>
            </a:solidFill>
            <a:prstDash val="sysDot"/>
          </a:ln>
        </p:spPr>
        <p:style>
          <a:lnRef idx="3">
            <a:schemeClr val="accent1"/>
          </a:lnRef>
          <a:fillRef idx="0">
            <a:schemeClr val="accent1"/>
          </a:fillRef>
          <a:effectRef idx="2">
            <a:schemeClr val="accent1"/>
          </a:effectRef>
          <a:fontRef idx="minor">
            <a:schemeClr val="tx1"/>
          </a:fontRef>
        </p:style>
      </p:cxnSp>
      <p:cxnSp>
        <p:nvCxnSpPr>
          <p:cNvPr id="187" name="Straight Connector 186">
            <a:extLst>
              <a:ext uri="{FF2B5EF4-FFF2-40B4-BE49-F238E27FC236}">
                <a16:creationId xmlns:a16="http://schemas.microsoft.com/office/drawing/2014/main" id="{BC6C63E2-6A84-40D9-98B2-BFD4E07FAC69}"/>
              </a:ext>
            </a:extLst>
          </p:cNvPr>
          <p:cNvCxnSpPr>
            <a:cxnSpLocks/>
          </p:cNvCxnSpPr>
          <p:nvPr/>
        </p:nvCxnSpPr>
        <p:spPr>
          <a:xfrm>
            <a:off x="8562165" y="2264982"/>
            <a:ext cx="404459" cy="0"/>
          </a:xfrm>
          <a:prstGeom prst="line">
            <a:avLst/>
          </a:prstGeom>
          <a:ln w="34925">
            <a:solidFill>
              <a:schemeClr val="accent3"/>
            </a:solidFill>
            <a:prstDash val="sysDot"/>
            <a:headEnd type="triangle" w="med" len="med"/>
            <a:tailEnd type="none" w="med" len="med"/>
          </a:ln>
        </p:spPr>
        <p:style>
          <a:lnRef idx="3">
            <a:schemeClr val="accent1"/>
          </a:lnRef>
          <a:fillRef idx="0">
            <a:schemeClr val="accent1"/>
          </a:fillRef>
          <a:effectRef idx="2">
            <a:schemeClr val="accent1"/>
          </a:effectRef>
          <a:fontRef idx="minor">
            <a:schemeClr val="tx1"/>
          </a:fontRef>
        </p:style>
      </p:cxnSp>
      <p:sp>
        <p:nvSpPr>
          <p:cNvPr id="188" name="TextBox 187">
            <a:extLst>
              <a:ext uri="{FF2B5EF4-FFF2-40B4-BE49-F238E27FC236}">
                <a16:creationId xmlns:a16="http://schemas.microsoft.com/office/drawing/2014/main" id="{BC4FD815-7815-9843-9060-32E247B95209}"/>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MARKET OVERVIEW</a:t>
            </a:r>
          </a:p>
        </p:txBody>
      </p:sp>
      <p:sp>
        <p:nvSpPr>
          <p:cNvPr id="165" name="Text Placeholder 2">
            <a:extLst>
              <a:ext uri="{FF2B5EF4-FFF2-40B4-BE49-F238E27FC236}">
                <a16:creationId xmlns:a16="http://schemas.microsoft.com/office/drawing/2014/main" id="{BFE7CD6C-3CB3-5949-B305-D2CD3BEF5442}"/>
              </a:ext>
            </a:extLst>
          </p:cNvPr>
          <p:cNvSpPr txBox="1">
            <a:spLocks/>
          </p:cNvSpPr>
          <p:nvPr>
            <p:custDataLst>
              <p:tags r:id="rId5"/>
            </p:custDataLst>
          </p:nvPr>
        </p:nvSpPr>
        <p:spPr bwMode="auto">
          <a:xfrm>
            <a:off x="7412001" y="1434252"/>
            <a:ext cx="413779" cy="233969"/>
          </a:xfrm>
          <a:prstGeom prst="ellipse">
            <a:avLst/>
          </a:prstGeom>
          <a:solidFill>
            <a:schemeClr val="bg1"/>
          </a:solidFill>
          <a:ln w="9525">
            <a:solidFill>
              <a:schemeClr val="tx1"/>
            </a:solidFill>
          </a:ln>
          <a:effectLst/>
        </p:spPr>
        <p:txBody>
          <a:bodyPr vert="horz" wrap="none" lIns="0" tIns="0" rIns="0" bIns="0" numCol="1" spcCol="0" rtlCol="0" anchor="ctr" anchorCtr="0">
            <a:noAutofit/>
          </a:bodyPr>
          <a:lstStyle>
            <a:lvl1pPr marL="93547" indent="-93547" algn="l" defTabSz="685782" rtl="0" eaLnBrk="1" latinLnBrk="0" hangingPunct="1">
              <a:lnSpc>
                <a:spcPct val="100000"/>
              </a:lnSpc>
              <a:spcBef>
                <a:spcPts val="643"/>
              </a:spcBef>
              <a:buFont typeface="Arial" panose="020B0604020202020204" pitchFamily="34" charset="0"/>
              <a:buChar char="•"/>
              <a:tabLst/>
              <a:defRPr sz="857" kern="1200">
                <a:solidFill>
                  <a:schemeClr val="tx1"/>
                </a:solidFill>
                <a:latin typeface="Source Sans Pro" charset="0"/>
                <a:ea typeface="Source Sans Pro" charset="0"/>
                <a:cs typeface="Source Sans Pro" charset="0"/>
              </a:defRPr>
            </a:lvl1pPr>
            <a:lvl2pPr marL="514336"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2pPr>
            <a:lvl3pPr marL="857227"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3pPr>
            <a:lvl4pPr marL="1200118"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4pPr>
            <a:lvl5pPr marL="1543009" indent="-171445" algn="l" defTabSz="685782" rtl="0" eaLnBrk="1" latinLnBrk="0" hangingPunct="1">
              <a:lnSpc>
                <a:spcPct val="100000"/>
              </a:lnSpc>
              <a:spcBef>
                <a:spcPts val="643"/>
              </a:spcBef>
              <a:buFont typeface="Arial" panose="020B0604020202020204" pitchFamily="34" charset="0"/>
              <a:buChar char="•"/>
              <a:defRPr sz="857" kern="1200">
                <a:solidFill>
                  <a:schemeClr val="tx1"/>
                </a:solidFill>
                <a:latin typeface="Source Sans Pro" charset="0"/>
                <a:ea typeface="Source Sans Pro" charset="0"/>
                <a:cs typeface="Source Sans Pro" charset="0"/>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r>
              <a:rPr lang="en-US" altLang="en-US">
                <a:solidFill>
                  <a:schemeClr val="tx2"/>
                </a:solidFill>
                <a:latin typeface="Franklin Gothic Medium Cond" panose="020B0606030402020204" pitchFamily="34" charset="0"/>
              </a:rPr>
              <a:t>+2780%</a:t>
            </a:r>
            <a:endParaRPr lang="en-US">
              <a:solidFill>
                <a:schemeClr val="tx2"/>
              </a:solidFill>
              <a:latin typeface="Franklin Gothic Medium Cond" panose="020B0606030402020204" pitchFamily="34" charset="0"/>
              <a:ea typeface="Source Sans Pro" panose="020B0503030403020204" pitchFamily="34" charset="0"/>
            </a:endParaRPr>
          </a:p>
        </p:txBody>
      </p:sp>
      <p:graphicFrame>
        <p:nvGraphicFramePr>
          <p:cNvPr id="189" name="Chart 188">
            <a:extLst>
              <a:ext uri="{FF2B5EF4-FFF2-40B4-BE49-F238E27FC236}">
                <a16:creationId xmlns:a16="http://schemas.microsoft.com/office/drawing/2014/main" id="{CF5A5128-D1C6-1A46-A0F2-FFAA8D068352}"/>
              </a:ext>
            </a:extLst>
          </p:cNvPr>
          <p:cNvGraphicFramePr>
            <a:graphicFrameLocks/>
          </p:cNvGraphicFramePr>
          <p:nvPr>
            <p:extLst>
              <p:ext uri="{D42A27DB-BD31-4B8C-83A1-F6EECF244321}">
                <p14:modId xmlns:p14="http://schemas.microsoft.com/office/powerpoint/2010/main" val="2210222461"/>
              </p:ext>
            </p:extLst>
          </p:nvPr>
        </p:nvGraphicFramePr>
        <p:xfrm>
          <a:off x="6473146" y="1671808"/>
          <a:ext cx="2369774" cy="1321959"/>
        </p:xfrm>
        <a:graphic>
          <a:graphicData uri="http://schemas.openxmlformats.org/drawingml/2006/chart">
            <c:chart xmlns:c="http://schemas.openxmlformats.org/drawingml/2006/chart" xmlns:r="http://schemas.openxmlformats.org/officeDocument/2006/relationships" r:id="rId23"/>
          </a:graphicData>
        </a:graphic>
      </p:graphicFrame>
      <p:sp>
        <p:nvSpPr>
          <p:cNvPr id="171" name="Copyright">
            <a:extLst>
              <a:ext uri="{FF2B5EF4-FFF2-40B4-BE49-F238E27FC236}">
                <a16:creationId xmlns:a16="http://schemas.microsoft.com/office/drawing/2014/main" id="{CAE16F4D-D848-4A08-9B6A-452F2DA99B43}"/>
              </a:ext>
            </a:extLst>
          </p:cNvPr>
          <p:cNvSpPr txBox="1"/>
          <p:nvPr/>
        </p:nvSpPr>
        <p:spPr>
          <a:xfrm>
            <a:off x="-32705" y="4824830"/>
            <a:ext cx="2684320" cy="86562"/>
          </a:xfrm>
          <a:prstGeom prst="rect">
            <a:avLst/>
          </a:prstGeom>
        </p:spPr>
        <p:txBody>
          <a:bodyPr vert="horz" wrap="square" lIns="91440" tIns="9144" rIns="91440" bIns="9144" rtlCol="0">
            <a:spAutoFit/>
          </a:bodyPr>
          <a:lstStyle/>
          <a:p>
            <a:pPr marL="5103" marR="2041" lvl="0" indent="0" algn="l" defTabSz="489844" rtl="0" eaLnBrk="1" fontAlgn="auto" latinLnBrk="0" hangingPunct="1">
              <a:lnSpc>
                <a:spcPts val="454"/>
              </a:lnSpc>
              <a:spcBef>
                <a:spcPts val="56"/>
              </a:spcBef>
              <a:spcAft>
                <a:spcPts val="0"/>
              </a:spcAft>
              <a:buClrTx/>
              <a:buSzTx/>
              <a:buFontTx/>
              <a:buNone/>
              <a:tabLst/>
              <a:defRPr/>
            </a:pPr>
            <a:r>
              <a:rPr kumimoji="0" lang="en-US" sz="600" b="0" i="0" u="none" strike="noStrike" kern="1200" cap="none" spc="-2" normalizeH="0" baseline="0" noProof="0">
                <a:ln>
                  <a:noFill/>
                </a:ln>
                <a:solidFill>
                  <a:prstClr val="black"/>
                </a:solidFill>
                <a:effectLst/>
                <a:uLnTx/>
                <a:uFillTx/>
                <a:latin typeface="Source Sans Pro"/>
                <a:ea typeface="+mn-ea"/>
                <a:cs typeface="Source Sans Pro"/>
              </a:rPr>
              <a:t>Sources: </a:t>
            </a:r>
            <a:r>
              <a:rPr kumimoji="0" sz="600" b="0" i="0" u="none" strike="noStrike" kern="1200" cap="none" spc="-2" normalizeH="0" baseline="0" noProof="0">
                <a:ln>
                  <a:noFill/>
                </a:ln>
                <a:solidFill>
                  <a:prstClr val="black"/>
                </a:solidFill>
                <a:effectLst/>
                <a:uLnTx/>
                <a:uFillTx/>
                <a:latin typeface="Source Sans Pro"/>
                <a:ea typeface="+mn-ea"/>
                <a:cs typeface="Source Sans Pro"/>
              </a:rPr>
              <a:t>Cairn Energy Research Advisors and CPM Group</a:t>
            </a:r>
            <a:endParaRPr kumimoji="0" sz="600" b="0" i="0" u="none" strike="noStrike" kern="1200" cap="none" spc="0" normalizeH="0" baseline="0" noProof="0">
              <a:ln>
                <a:noFill/>
              </a:ln>
              <a:solidFill>
                <a:prstClr val="black"/>
              </a:solidFill>
              <a:effectLst/>
              <a:uLnTx/>
              <a:uFillTx/>
              <a:latin typeface="Source Sans Pro"/>
              <a:ea typeface="+mn-ea"/>
              <a:cs typeface="Source Sans Pro"/>
            </a:endParaRPr>
          </a:p>
        </p:txBody>
      </p:sp>
    </p:spTree>
    <p:extLst>
      <p:ext uri="{BB962C8B-B14F-4D97-AF65-F5344CB8AC3E}">
        <p14:creationId xmlns:p14="http://schemas.microsoft.com/office/powerpoint/2010/main" val="2979058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extLst>
              <p:ext uri="{D42A27DB-BD31-4B8C-83A1-F6EECF244321}">
                <p14:modId xmlns:p14="http://schemas.microsoft.com/office/powerpoint/2010/main" val="30867142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grpSp>
        <p:nvGrpSpPr>
          <p:cNvPr id="155" name="Group 154">
            <a:extLst>
              <a:ext uri="{FF2B5EF4-FFF2-40B4-BE49-F238E27FC236}">
                <a16:creationId xmlns:a16="http://schemas.microsoft.com/office/drawing/2014/main" id="{BA38E481-9F64-6147-9FAE-927C76026B5E}"/>
              </a:ext>
            </a:extLst>
          </p:cNvPr>
          <p:cNvGrpSpPr/>
          <p:nvPr/>
        </p:nvGrpSpPr>
        <p:grpSpPr>
          <a:xfrm>
            <a:off x="5671470" y="720671"/>
            <a:ext cx="3612013" cy="3181188"/>
            <a:chOff x="6807425" y="2747449"/>
            <a:chExt cx="6629400" cy="5838675"/>
          </a:xfrm>
        </p:grpSpPr>
        <p:pic>
          <p:nvPicPr>
            <p:cNvPr id="162" name="Picture 161">
              <a:extLst>
                <a:ext uri="{FF2B5EF4-FFF2-40B4-BE49-F238E27FC236}">
                  <a16:creationId xmlns:a16="http://schemas.microsoft.com/office/drawing/2014/main" id="{3E56DE82-F6AA-F54E-8F37-AE4E067C48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706"/>
            <a:stretch/>
          </p:blipFill>
          <p:spPr>
            <a:xfrm>
              <a:off x="6807425" y="4473865"/>
              <a:ext cx="6629400" cy="4112259"/>
            </a:xfrm>
            <a:prstGeom prst="rect">
              <a:avLst/>
            </a:prstGeom>
          </p:spPr>
        </p:pic>
        <p:pic>
          <p:nvPicPr>
            <p:cNvPr id="165" name="Picture 164">
              <a:extLst>
                <a:ext uri="{FF2B5EF4-FFF2-40B4-BE49-F238E27FC236}">
                  <a16:creationId xmlns:a16="http://schemas.microsoft.com/office/drawing/2014/main" id="{F0007B47-BE88-A94A-9B5B-28066C4440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71122" y="2747449"/>
              <a:ext cx="4412673" cy="3952720"/>
            </a:xfrm>
            <a:prstGeom prst="rect">
              <a:avLst/>
            </a:prstGeom>
          </p:spPr>
        </p:pic>
      </p:grpSp>
      <p:sp>
        <p:nvSpPr>
          <p:cNvPr id="5" name="Title 4">
            <a:extLst>
              <a:ext uri="{FF2B5EF4-FFF2-40B4-BE49-F238E27FC236}">
                <a16:creationId xmlns:a16="http://schemas.microsoft.com/office/drawing/2014/main" id="{2E4C3666-CDE6-624F-A54C-485B71D66346}"/>
              </a:ext>
            </a:extLst>
          </p:cNvPr>
          <p:cNvSpPr>
            <a:spLocks noGrp="1"/>
          </p:cNvSpPr>
          <p:nvPr>
            <p:ph type="title"/>
          </p:nvPr>
        </p:nvSpPr>
        <p:spPr>
          <a:xfrm>
            <a:off x="704087" y="364950"/>
            <a:ext cx="4479143" cy="1152397"/>
          </a:xfrm>
        </p:spPr>
        <p:txBody>
          <a:bodyPr vert="horz"/>
          <a:lstStyle/>
          <a:p>
            <a:r>
              <a:rPr lang="en-CA"/>
              <a:t>Customers and regulators committing to sustainable, local supply…</a:t>
            </a:r>
            <a:endParaRPr lang="en-US"/>
          </a:p>
        </p:txBody>
      </p:sp>
      <p:sp>
        <p:nvSpPr>
          <p:cNvPr id="9" name="Content Placeholder 8">
            <a:extLst>
              <a:ext uri="{FF2B5EF4-FFF2-40B4-BE49-F238E27FC236}">
                <a16:creationId xmlns:a16="http://schemas.microsoft.com/office/drawing/2014/main" id="{96D90D1A-1BFD-F844-B128-2DC4EB6C488D}"/>
              </a:ext>
            </a:extLst>
          </p:cNvPr>
          <p:cNvSpPr>
            <a:spLocks noGrp="1"/>
          </p:cNvSpPr>
          <p:nvPr>
            <p:ph idx="1"/>
          </p:nvPr>
        </p:nvSpPr>
        <p:spPr>
          <a:xfrm>
            <a:off x="765543" y="1033559"/>
            <a:ext cx="5371786" cy="3801912"/>
          </a:xfrm>
        </p:spPr>
        <p:txBody>
          <a:bodyPr vert="horz" lIns="91440" tIns="45720" rIns="91440" bIns="45720" rtlCol="0" anchor="t">
            <a:noAutofit/>
          </a:bodyPr>
          <a:lstStyle/>
          <a:p>
            <a:pPr marL="0" indent="0">
              <a:buNone/>
            </a:pPr>
            <a:r>
              <a:rPr lang="en-US" sz="1200" dirty="0">
                <a:solidFill>
                  <a:schemeClr val="tx2"/>
                </a:solidFill>
                <a:latin typeface="+mj-lt"/>
              </a:rPr>
              <a:t>OEM, battery &amp; cathode-makers</a:t>
            </a:r>
          </a:p>
          <a:p>
            <a:pPr marL="172720" indent="-172720"/>
            <a:r>
              <a:rPr lang="en-US" sz="1100" b="1" dirty="0"/>
              <a:t>BASF</a:t>
            </a:r>
            <a:r>
              <a:rPr lang="en-US" sz="1100" dirty="0"/>
              <a:t>: “We in BASF have always believed in having the </a:t>
            </a:r>
            <a:r>
              <a:rPr lang="en-US" sz="1100" b="1" i="1" dirty="0"/>
              <a:t>supply of key raw materials</a:t>
            </a:r>
            <a:r>
              <a:rPr lang="en-US" sz="1100" dirty="0"/>
              <a:t> in close customer proximity. We believe that </a:t>
            </a:r>
            <a:r>
              <a:rPr lang="en-US" sz="1100" b="1" i="1" dirty="0"/>
              <a:t>local production and local content</a:t>
            </a:r>
            <a:r>
              <a:rPr lang="en-US" sz="1100" dirty="0"/>
              <a:t> for battery materials are key to ensure a resilient and sustainable supply chain.”</a:t>
            </a:r>
          </a:p>
          <a:p>
            <a:pPr marL="172720" indent="-172720"/>
            <a:r>
              <a:rPr lang="en-US" sz="1100" b="1" dirty="0"/>
              <a:t>Volkswagen/Bosch</a:t>
            </a:r>
            <a:r>
              <a:rPr lang="en-US" sz="1100" dirty="0"/>
              <a:t>: “Setting out to establish a </a:t>
            </a:r>
            <a:r>
              <a:rPr lang="en-US" sz="1100" b="1" i="1" dirty="0"/>
              <a:t>fully localized European supply chain for e-mobility made in Europe </a:t>
            </a:r>
            <a:r>
              <a:rPr lang="en-US" sz="1100" dirty="0"/>
              <a:t>certainly marks a rare opportunity in business history.”</a:t>
            </a:r>
          </a:p>
          <a:p>
            <a:pPr marL="172720" indent="-172720"/>
            <a:r>
              <a:rPr lang="en-US" sz="1100" b="1" dirty="0" err="1"/>
              <a:t>Stellantis</a:t>
            </a:r>
            <a:r>
              <a:rPr lang="en-US" sz="1100" dirty="0"/>
              <a:t>: “The Company intends to maximize the full value of the battery life cycle through repair, remanufacturing, second-life use and recycling, as well as ensure </a:t>
            </a:r>
            <a:r>
              <a:rPr lang="en-US" sz="1100" b="1" i="1" dirty="0"/>
              <a:t>a sustainable system </a:t>
            </a:r>
            <a:r>
              <a:rPr lang="en-US" sz="1100" dirty="0"/>
              <a:t>that prioritizes customer needs and </a:t>
            </a:r>
            <a:r>
              <a:rPr lang="en-US" sz="1100" b="1" i="1" dirty="0"/>
              <a:t>environmental concerns</a:t>
            </a:r>
            <a:r>
              <a:rPr lang="en-US" sz="1100" dirty="0"/>
              <a:t>.”</a:t>
            </a:r>
          </a:p>
          <a:p>
            <a:pPr marL="0" indent="0">
              <a:spcBef>
                <a:spcPts val="1200"/>
              </a:spcBef>
              <a:buNone/>
            </a:pPr>
            <a:r>
              <a:rPr lang="en-US" sz="1200" dirty="0">
                <a:solidFill>
                  <a:schemeClr val="tx2"/>
                </a:solidFill>
                <a:latin typeface="+mj-lt"/>
              </a:rPr>
              <a:t>Regulators</a:t>
            </a:r>
          </a:p>
          <a:p>
            <a:pPr marL="172720" indent="-172720"/>
            <a:r>
              <a:rPr lang="en-US" sz="1100" dirty="0">
                <a:ea typeface="Source Sans Pro"/>
              </a:rPr>
              <a:t>European Battery Alliance and European Raw Materials Alliance are stepping up activities to mobilize funding and streamline permitting procedures for battery raw materials projects</a:t>
            </a:r>
            <a:endParaRPr lang="en-US" sz="1100" dirty="0">
              <a:ea typeface="Source Sans Pro"/>
              <a:cs typeface="+mn-lt"/>
            </a:endParaRPr>
          </a:p>
          <a:p>
            <a:pPr marL="172720" indent="-172720"/>
            <a:r>
              <a:rPr lang="en-US" sz="1100" dirty="0">
                <a:ea typeface="Source Sans Pro"/>
              </a:rPr>
              <a:t>Establishment of green battery supply chain with mandatory green procurement, including responsible sourcing and minimum levels of recycled content.</a:t>
            </a:r>
          </a:p>
          <a:p>
            <a:pPr marL="172720" indent="-172720"/>
            <a:r>
              <a:rPr lang="en-US" sz="1100" dirty="0">
                <a:ea typeface="Source Sans Pro"/>
              </a:rPr>
              <a:t>EU’s “Fit for 55” legislative package is setting the stage for profound transformation</a:t>
            </a:r>
          </a:p>
          <a:p>
            <a:pPr marL="172720" indent="-172720"/>
            <a:r>
              <a:rPr lang="en-US" sz="1100" dirty="0">
                <a:ea typeface="Source Sans Pro"/>
              </a:rPr>
              <a:t>In the future, the EU will allow only the greenest batteries, made with the greenest raw materials, to be sold in Europe</a:t>
            </a:r>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lvl="0"/>
            <a:fld id="{8F0AAAA6-56A2-7644-A023-2910ED97B8A2}" type="slidenum">
              <a:rPr lang="en-US" noProof="0"/>
              <a:pPr lvl="0"/>
              <a:t>8</a:t>
            </a:fld>
            <a:endParaRPr lang="en-US" noProof="0"/>
          </a:p>
        </p:txBody>
      </p:sp>
      <p:sp>
        <p:nvSpPr>
          <p:cNvPr id="11" name="TextBox 10">
            <a:extLst>
              <a:ext uri="{FF2B5EF4-FFF2-40B4-BE49-F238E27FC236}">
                <a16:creationId xmlns:a16="http://schemas.microsoft.com/office/drawing/2014/main" id="{883B02B6-7BD0-E84A-B2A9-DF8D09D31BDE}"/>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MARKET OVERVIEW</a:t>
            </a:r>
          </a:p>
        </p:txBody>
      </p:sp>
    </p:spTree>
    <p:extLst>
      <p:ext uri="{BB962C8B-B14F-4D97-AF65-F5344CB8AC3E}">
        <p14:creationId xmlns:p14="http://schemas.microsoft.com/office/powerpoint/2010/main" val="2559354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00BC027-4050-5C4A-BA77-317E653B18F4}"/>
              </a:ext>
            </a:extLst>
          </p:cNvPr>
          <p:cNvSpPr/>
          <p:nvPr/>
        </p:nvSpPr>
        <p:spPr>
          <a:xfrm>
            <a:off x="4450186" y="1189837"/>
            <a:ext cx="4685216" cy="3712895"/>
          </a:xfrm>
          <a:prstGeom prst="rect">
            <a:avLst/>
          </a:prstGeom>
          <a:solidFill>
            <a:schemeClr val="accent3">
              <a:lumMod val="20000"/>
              <a:lumOff val="80000"/>
              <a:alpha val="469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1930EF-9420-B348-B923-80843B911EF8}"/>
              </a:ext>
            </a:extLst>
          </p:cNvPr>
          <p:cNvSpPr/>
          <p:nvPr/>
        </p:nvSpPr>
        <p:spPr>
          <a:xfrm>
            <a:off x="0" y="1206828"/>
            <a:ext cx="4467726" cy="3712895"/>
          </a:xfrm>
          <a:prstGeom prst="rect">
            <a:avLst/>
          </a:prstGeom>
          <a:solidFill>
            <a:schemeClr val="accent1">
              <a:lumMod val="20000"/>
              <a:lumOff val="80000"/>
              <a:alpha val="469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E4F0E93-3290-E34B-A5ED-50BC665A020E}"/>
              </a:ext>
            </a:extLst>
          </p:cNvPr>
          <p:cNvSpPr/>
          <p:nvPr/>
        </p:nvSpPr>
        <p:spPr>
          <a:xfrm>
            <a:off x="3178148" y="1483988"/>
            <a:ext cx="2565084" cy="2565084"/>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89A57790-406F-E942-8B96-F6888CEBCEC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89A57790-406F-E942-8B96-F6888CEBCEC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72" name="Title 1">
            <a:extLst>
              <a:ext uri="{FF2B5EF4-FFF2-40B4-BE49-F238E27FC236}">
                <a16:creationId xmlns:a16="http://schemas.microsoft.com/office/drawing/2014/main" id="{33CBD111-DA7C-41DE-B80E-F8B16FDB8CA5}"/>
              </a:ext>
            </a:extLst>
          </p:cNvPr>
          <p:cNvSpPr>
            <a:spLocks noGrp="1"/>
          </p:cNvSpPr>
          <p:nvPr>
            <p:ph type="title"/>
          </p:nvPr>
        </p:nvSpPr>
        <p:spPr/>
        <p:txBody>
          <a:bodyPr vert="horz"/>
          <a:lstStyle/>
          <a:p>
            <a:r>
              <a:rPr lang="en-US"/>
              <a:t>…however, in Europe there is no ore supply and a lack of production capacity</a:t>
            </a:r>
          </a:p>
        </p:txBody>
      </p:sp>
      <p:sp>
        <p:nvSpPr>
          <p:cNvPr id="3" name="Slide Number Placeholder 2">
            <a:extLst>
              <a:ext uri="{FF2B5EF4-FFF2-40B4-BE49-F238E27FC236}">
                <a16:creationId xmlns:a16="http://schemas.microsoft.com/office/drawing/2014/main" id="{3657130D-FD56-B64A-99F1-5E751C2665BE}"/>
              </a:ext>
            </a:extLst>
          </p:cNvPr>
          <p:cNvSpPr>
            <a:spLocks noGrp="1"/>
          </p:cNvSpPr>
          <p:nvPr>
            <p:ph type="sldNum" sz="quarter" idx="12"/>
          </p:nvPr>
        </p:nvSpPr>
        <p:spPr/>
        <p:txBody>
          <a:bodyPr/>
          <a:lstStyle/>
          <a:p>
            <a:pPr marL="0" marR="0" lvl="0" indent="0" algn="r" defTabSz="576056" rtl="0" eaLnBrk="1" fontAlgn="auto" latinLnBrk="0" hangingPunct="1">
              <a:lnSpc>
                <a:spcPct val="100000"/>
              </a:lnSpc>
              <a:spcBef>
                <a:spcPts val="0"/>
              </a:spcBef>
              <a:spcAft>
                <a:spcPts val="0"/>
              </a:spcAft>
              <a:buClrTx/>
              <a:buSzTx/>
              <a:buFontTx/>
              <a:buNone/>
              <a:tabLst/>
              <a:defRPr/>
            </a:pPr>
            <a:fld id="{8F0AAAA6-56A2-7644-A023-2910ED97B8A2}" type="slidenum">
              <a:rPr kumimoji="0" lang="en-US" sz="643" b="1" i="0" u="none" strike="noStrike" kern="1200" cap="none" spc="0" normalizeH="0" baseline="0" noProof="0">
                <a:ln>
                  <a:noFill/>
                </a:ln>
                <a:solidFill>
                  <a:prstClr val="white"/>
                </a:solidFill>
                <a:effectLst/>
                <a:uLnTx/>
                <a:uFillTx/>
                <a:latin typeface="Montserrat" charset="0"/>
              </a:rPr>
              <a:pPr marL="0" marR="0" lvl="0" indent="0" algn="r" defTabSz="576056" rtl="0" eaLnBrk="1" fontAlgn="auto" latinLnBrk="0" hangingPunct="1">
                <a:lnSpc>
                  <a:spcPct val="100000"/>
                </a:lnSpc>
                <a:spcBef>
                  <a:spcPts val="0"/>
                </a:spcBef>
                <a:spcAft>
                  <a:spcPts val="0"/>
                </a:spcAft>
                <a:buClrTx/>
                <a:buSzTx/>
                <a:buFontTx/>
                <a:buNone/>
                <a:tabLst/>
                <a:defRPr/>
              </a:pPr>
              <a:t>9</a:t>
            </a:fld>
            <a:endParaRPr kumimoji="0" lang="en-US" sz="643" b="1" i="0" u="none" strike="noStrike" kern="1200" cap="none" spc="0" normalizeH="0" baseline="0" noProof="0">
              <a:ln>
                <a:noFill/>
              </a:ln>
              <a:solidFill>
                <a:prstClr val="white"/>
              </a:solidFill>
              <a:effectLst/>
              <a:uLnTx/>
              <a:uFillTx/>
              <a:latin typeface="Montserrat" charset="0"/>
            </a:endParaRPr>
          </a:p>
        </p:txBody>
      </p:sp>
      <p:sp>
        <p:nvSpPr>
          <p:cNvPr id="166" name="TextBox 165">
            <a:extLst>
              <a:ext uri="{FF2B5EF4-FFF2-40B4-BE49-F238E27FC236}">
                <a16:creationId xmlns:a16="http://schemas.microsoft.com/office/drawing/2014/main" id="{100D4B56-6B85-724A-8071-E2F7102A28F9}"/>
              </a:ext>
            </a:extLst>
          </p:cNvPr>
          <p:cNvSpPr txBox="1"/>
          <p:nvPr/>
        </p:nvSpPr>
        <p:spPr>
          <a:xfrm>
            <a:off x="592638" y="929829"/>
            <a:ext cx="2332788" cy="276999"/>
          </a:xfrm>
          <a:prstGeom prst="rect">
            <a:avLst/>
          </a:prstGeom>
          <a:solidFill>
            <a:schemeClr val="accent1"/>
          </a:solidFill>
        </p:spPr>
        <p:txBody>
          <a:bodyPr wrap="square">
            <a:spAutoFit/>
          </a:bodyPr>
          <a:lstStyle/>
          <a:p>
            <a:pPr lvl="0">
              <a:defRPr/>
            </a:pPr>
            <a:r>
              <a:rPr lang="en-US" sz="1200">
                <a:solidFill>
                  <a:schemeClr val="bg1"/>
                </a:solidFill>
                <a:latin typeface="+mj-lt"/>
              </a:rPr>
              <a:t>Regional </a:t>
            </a:r>
            <a:r>
              <a:rPr lang="en-US" sz="1200" b="1">
                <a:solidFill>
                  <a:schemeClr val="bg1"/>
                </a:solidFill>
                <a:latin typeface="+mj-lt"/>
              </a:rPr>
              <a:t>Primary Ore Supply</a:t>
            </a:r>
          </a:p>
        </p:txBody>
      </p:sp>
      <p:sp>
        <p:nvSpPr>
          <p:cNvPr id="170" name="TextBox 169">
            <a:extLst>
              <a:ext uri="{FF2B5EF4-FFF2-40B4-BE49-F238E27FC236}">
                <a16:creationId xmlns:a16="http://schemas.microsoft.com/office/drawing/2014/main" id="{966A8CED-5D6F-FB4A-AC55-D9E645185B6E}"/>
              </a:ext>
            </a:extLst>
          </p:cNvPr>
          <p:cNvSpPr txBox="1"/>
          <p:nvPr/>
        </p:nvSpPr>
        <p:spPr>
          <a:xfrm>
            <a:off x="6001084" y="929829"/>
            <a:ext cx="2560320" cy="276999"/>
          </a:xfrm>
          <a:prstGeom prst="rect">
            <a:avLst/>
          </a:prstGeom>
          <a:solidFill>
            <a:schemeClr val="accent2"/>
          </a:solidFill>
        </p:spPr>
        <p:txBody>
          <a:bodyPr wrap="square">
            <a:spAutoFit/>
          </a:bodyPr>
          <a:lstStyle/>
          <a:p>
            <a:pPr lvl="0">
              <a:defRPr/>
            </a:pPr>
            <a:r>
              <a:rPr lang="en-US" sz="1200">
                <a:solidFill>
                  <a:schemeClr val="bg1"/>
                </a:solidFill>
                <a:latin typeface="+mj-lt"/>
              </a:rPr>
              <a:t>Regional </a:t>
            </a:r>
            <a:r>
              <a:rPr lang="en-US" sz="1200" b="1">
                <a:solidFill>
                  <a:schemeClr val="bg1"/>
                </a:solidFill>
                <a:latin typeface="+mj-lt"/>
              </a:rPr>
              <a:t>High Purity Mn Production</a:t>
            </a:r>
          </a:p>
        </p:txBody>
      </p:sp>
      <p:sp>
        <p:nvSpPr>
          <p:cNvPr id="180" name="TextBox 179">
            <a:extLst>
              <a:ext uri="{FF2B5EF4-FFF2-40B4-BE49-F238E27FC236}">
                <a16:creationId xmlns:a16="http://schemas.microsoft.com/office/drawing/2014/main" id="{5B36A2C5-BF18-384E-A479-709D3CF1A46F}"/>
              </a:ext>
            </a:extLst>
          </p:cNvPr>
          <p:cNvSpPr txBox="1"/>
          <p:nvPr/>
        </p:nvSpPr>
        <p:spPr>
          <a:xfrm>
            <a:off x="875387" y="1316701"/>
            <a:ext cx="2283842" cy="3262432"/>
          </a:xfrm>
          <a:prstGeom prst="rect">
            <a:avLst/>
          </a:prstGeom>
          <a:noFill/>
        </p:spPr>
        <p:txBody>
          <a:bodyPr wrap="square" lIns="91440" tIns="45720" rIns="91440" bIns="45720" anchor="t">
            <a:spAutoFit/>
          </a:bodyPr>
          <a:lstStyle/>
          <a:p>
            <a:pPr marR="2721" lvl="0" defTabSz="576056" fontAlgn="auto">
              <a:lnSpc>
                <a:spcPct val="100000"/>
              </a:lnSpc>
              <a:spcBef>
                <a:spcPts val="600"/>
              </a:spcBef>
              <a:spcAft>
                <a:spcPts val="0"/>
              </a:spcAft>
              <a:buClrTx/>
              <a:buSzPct val="130000"/>
              <a:tabLst/>
              <a:defRPr/>
            </a:pPr>
            <a:r>
              <a:rPr lang="en-US" sz="1200" spc="-5">
                <a:solidFill>
                  <a:schemeClr val="tx2"/>
                </a:solidFill>
                <a:latin typeface="+mj-lt"/>
                <a:ea typeface="Source Sans Pro"/>
              </a:rPr>
              <a:t>EUROPE</a:t>
            </a:r>
          </a:p>
          <a:p>
            <a:pPr marL="171450" marR="2540"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No ore supply in Europe today</a:t>
            </a:r>
          </a:p>
          <a:p>
            <a:pPr marL="171450" marR="2540" indent="-171450" defTabSz="576056">
              <a:spcBef>
                <a:spcPts val="600"/>
              </a:spcBef>
              <a:buSzPct val="100000"/>
              <a:buBlip>
                <a:blip r:embed="rId6"/>
              </a:buBlip>
              <a:defRPr/>
            </a:pPr>
            <a:r>
              <a:rPr lang="en-US" sz="1100" spc="-5">
                <a:solidFill>
                  <a:srgbClr val="000000"/>
                </a:solidFill>
                <a:ea typeface="Source Sans Pro"/>
              </a:rPr>
              <a:t>EMN primary supply (2026)</a:t>
            </a:r>
            <a:endParaRPr lang="en-US" sz="1100" spc="-5">
              <a:ea typeface="Source Sans Pro"/>
            </a:endParaRPr>
          </a:p>
          <a:p>
            <a:pPr marR="2721" lvl="0" defTabSz="576056" fontAlgn="auto">
              <a:lnSpc>
                <a:spcPct val="100000"/>
              </a:lnSpc>
              <a:spcBef>
                <a:spcPts val="1200"/>
              </a:spcBef>
              <a:spcAft>
                <a:spcPts val="0"/>
              </a:spcAft>
              <a:buClrTx/>
              <a:buSzPct val="130000"/>
              <a:tabLst/>
              <a:defRPr/>
            </a:pPr>
            <a:r>
              <a:rPr lang="en-US" sz="1200" spc="-5">
                <a:solidFill>
                  <a:schemeClr val="tx2"/>
                </a:solidFill>
                <a:latin typeface="+mj-lt"/>
                <a:ea typeface="Source Sans Pro"/>
              </a:rPr>
              <a:t>CHINA</a:t>
            </a:r>
          </a:p>
          <a:p>
            <a:pPr marL="171450" marR="2721"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Low grade ore</a:t>
            </a:r>
          </a:p>
          <a:p>
            <a:pPr marL="171450" marR="2721"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90% of Mn ore needed is imported (mainly from Africa)</a:t>
            </a:r>
            <a:endParaRPr lang="en-US" sz="1000" spc="-5">
              <a:ea typeface="Source Sans Pro"/>
            </a:endParaRPr>
          </a:p>
          <a:p>
            <a:pPr marR="2721" lvl="0" defTabSz="576056" fontAlgn="auto">
              <a:lnSpc>
                <a:spcPct val="100000"/>
              </a:lnSpc>
              <a:spcBef>
                <a:spcPts val="1200"/>
              </a:spcBef>
              <a:spcAft>
                <a:spcPts val="0"/>
              </a:spcAft>
              <a:buClrTx/>
              <a:buSzPct val="130000"/>
              <a:tabLst/>
              <a:defRPr/>
            </a:pPr>
            <a:r>
              <a:rPr lang="en-US" sz="1200" spc="-5">
                <a:solidFill>
                  <a:schemeClr val="tx2"/>
                </a:solidFill>
                <a:latin typeface="+mj-lt"/>
                <a:ea typeface="Source Sans Pro"/>
              </a:rPr>
              <a:t>AFRICA</a:t>
            </a:r>
          </a:p>
          <a:p>
            <a:pPr marL="171450" marR="2721"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Large ore resources</a:t>
            </a:r>
          </a:p>
          <a:p>
            <a:pPr marL="171450" marR="2721"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Ore exported to China</a:t>
            </a:r>
          </a:p>
          <a:p>
            <a:pPr marL="171450" marR="2721"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Small amount exported to Europe</a:t>
            </a:r>
          </a:p>
          <a:p>
            <a:pPr marL="171450" marR="2721"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Some processed in South Africa</a:t>
            </a:r>
            <a:endParaRPr lang="en-CA" sz="1100" spc="-5">
              <a:ea typeface="Source Sans Pro"/>
            </a:endParaRPr>
          </a:p>
        </p:txBody>
      </p:sp>
      <p:sp>
        <p:nvSpPr>
          <p:cNvPr id="27" name="TextBox 26">
            <a:extLst>
              <a:ext uri="{FF2B5EF4-FFF2-40B4-BE49-F238E27FC236}">
                <a16:creationId xmlns:a16="http://schemas.microsoft.com/office/drawing/2014/main" id="{51B305DB-AEC0-1D42-AD8B-98F5732F34EF}"/>
              </a:ext>
            </a:extLst>
          </p:cNvPr>
          <p:cNvSpPr txBox="1"/>
          <p:nvPr/>
        </p:nvSpPr>
        <p:spPr>
          <a:xfrm>
            <a:off x="704088" y="114508"/>
            <a:ext cx="2558226" cy="246221"/>
          </a:xfrm>
          <a:prstGeom prst="rect">
            <a:avLst/>
          </a:prstGeom>
          <a:noFill/>
        </p:spPr>
        <p:txBody>
          <a:bodyPr wrap="square" rtlCol="0">
            <a:spAutoFit/>
          </a:bodyPr>
          <a:lstStyle/>
          <a:p>
            <a:r>
              <a:rPr lang="en-US" sz="1000">
                <a:solidFill>
                  <a:schemeClr val="accent3"/>
                </a:solidFill>
                <a:latin typeface="+mj-lt"/>
                <a:ea typeface="Montserrat" charset="0"/>
                <a:cs typeface="Montserrat" charset="0"/>
              </a:rPr>
              <a:t>MARKET OVERVIEW</a:t>
            </a:r>
          </a:p>
        </p:txBody>
      </p:sp>
      <p:sp>
        <p:nvSpPr>
          <p:cNvPr id="14" name="TextBox 13">
            <a:extLst>
              <a:ext uri="{FF2B5EF4-FFF2-40B4-BE49-F238E27FC236}">
                <a16:creationId xmlns:a16="http://schemas.microsoft.com/office/drawing/2014/main" id="{DC8A4BD0-6F6D-1B43-BB6B-2FF8C2DE8567}"/>
              </a:ext>
            </a:extLst>
          </p:cNvPr>
          <p:cNvSpPr txBox="1"/>
          <p:nvPr/>
        </p:nvSpPr>
        <p:spPr>
          <a:xfrm>
            <a:off x="6178590" y="1286891"/>
            <a:ext cx="2747920" cy="3739485"/>
          </a:xfrm>
          <a:prstGeom prst="rect">
            <a:avLst/>
          </a:prstGeom>
          <a:noFill/>
        </p:spPr>
        <p:txBody>
          <a:bodyPr wrap="square" lIns="91440" tIns="45720" rIns="91440" bIns="45720" anchor="t">
            <a:spAutoFit/>
          </a:bodyPr>
          <a:lstStyle/>
          <a:p>
            <a:pPr marR="2540" lvl="0" defTabSz="576056" fontAlgn="auto">
              <a:lnSpc>
                <a:spcPct val="100000"/>
              </a:lnSpc>
              <a:spcBef>
                <a:spcPts val="600"/>
              </a:spcBef>
              <a:spcAft>
                <a:spcPts val="0"/>
              </a:spcAft>
              <a:buClrTx/>
              <a:buSzPct val="130000"/>
              <a:tabLst/>
              <a:defRPr/>
            </a:pPr>
            <a:r>
              <a:rPr lang="en-US" sz="1200" spc="-5">
                <a:solidFill>
                  <a:schemeClr val="tx2"/>
                </a:solidFill>
                <a:latin typeface="+mj-lt"/>
                <a:ea typeface="Source Sans Pro"/>
              </a:rPr>
              <a:t>EUROPE</a:t>
            </a:r>
            <a:endParaRPr lang="en-US">
              <a:solidFill>
                <a:schemeClr val="tx2"/>
              </a:solidFill>
            </a:endParaRPr>
          </a:p>
          <a:p>
            <a:pPr marL="171450" marR="2540"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There is a small European plant processing African ore (2ktpa)</a:t>
            </a:r>
          </a:p>
          <a:p>
            <a:pPr marL="171450" marR="2540" indent="-171450" defTabSz="576056">
              <a:spcBef>
                <a:spcPts val="600"/>
              </a:spcBef>
              <a:buSzPct val="100000"/>
              <a:buBlip>
                <a:blip r:embed="rId6"/>
              </a:buBlip>
              <a:defRPr/>
            </a:pPr>
            <a:r>
              <a:rPr lang="en-US" sz="1100" spc="-5">
                <a:ea typeface="Source Sans Pro"/>
              </a:rPr>
              <a:t>Euro Manganese plans to be the third non-China plant (50ktpa at full capacity)</a:t>
            </a:r>
          </a:p>
          <a:p>
            <a:pPr marR="2540" lvl="0" defTabSz="576056" fontAlgn="auto">
              <a:lnSpc>
                <a:spcPct val="100000"/>
              </a:lnSpc>
              <a:spcBef>
                <a:spcPts val="1200"/>
              </a:spcBef>
              <a:spcAft>
                <a:spcPts val="0"/>
              </a:spcAft>
              <a:buClrTx/>
              <a:buSzPct val="130000"/>
              <a:tabLst/>
              <a:defRPr/>
            </a:pPr>
            <a:r>
              <a:rPr lang="en-US" sz="1200" spc="-5">
                <a:solidFill>
                  <a:schemeClr val="tx2"/>
                </a:solidFill>
                <a:latin typeface="+mj-lt"/>
                <a:ea typeface="Source Sans Pro"/>
              </a:rPr>
              <a:t>CHINA</a:t>
            </a:r>
          </a:p>
          <a:p>
            <a:pPr marL="171450" marR="2540" indent="-171450" defTabSz="576056">
              <a:spcBef>
                <a:spcPts val="600"/>
              </a:spcBef>
              <a:buSzPct val="100000"/>
              <a:buBlip>
                <a:blip r:embed="rId6"/>
              </a:buBlip>
              <a:defRPr/>
            </a:pPr>
            <a:r>
              <a:rPr lang="en-US" sz="1100" spc="-5">
                <a:ea typeface="Source Sans Pro"/>
              </a:rPr>
              <a:t>2/3rds of high purity manganese </a:t>
            </a:r>
            <a:br>
              <a:rPr lang="en-US" sz="1100" spc="-5">
                <a:ea typeface="Source Sans Pro"/>
              </a:rPr>
            </a:br>
            <a:r>
              <a:rPr lang="en-US" sz="1100" spc="-5">
                <a:ea typeface="Source Sans Pro"/>
              </a:rPr>
              <a:t>(60ktpa) </a:t>
            </a:r>
          </a:p>
          <a:p>
            <a:pPr marL="171450" marR="2540"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Lack of traceability</a:t>
            </a:r>
          </a:p>
          <a:p>
            <a:pPr marL="171450" marR="2540" lvl="0" indent="-171450" defTabSz="576056" fontAlgn="auto">
              <a:lnSpc>
                <a:spcPct val="100000"/>
              </a:lnSpc>
              <a:spcBef>
                <a:spcPts val="600"/>
              </a:spcBef>
              <a:spcAft>
                <a:spcPts val="0"/>
              </a:spcAft>
              <a:buClrTx/>
              <a:buSzPct val="100000"/>
              <a:buBlip>
                <a:blip r:embed="rId6"/>
              </a:buBlip>
              <a:tabLst/>
              <a:defRPr/>
            </a:pPr>
            <a:r>
              <a:rPr lang="en-US" sz="1100" spc="-5">
                <a:ea typeface="Source Sans Pro"/>
              </a:rPr>
              <a:t>Variable specifications and purity</a:t>
            </a:r>
          </a:p>
          <a:p>
            <a:pPr marR="2540" lvl="0" defTabSz="576056" fontAlgn="auto">
              <a:lnSpc>
                <a:spcPct val="100000"/>
              </a:lnSpc>
              <a:spcBef>
                <a:spcPts val="1200"/>
              </a:spcBef>
              <a:spcAft>
                <a:spcPts val="0"/>
              </a:spcAft>
              <a:buClrTx/>
              <a:buSzPct val="130000"/>
              <a:tabLst/>
              <a:defRPr/>
            </a:pPr>
            <a:r>
              <a:rPr lang="en-US" sz="1200" spc="-5">
                <a:solidFill>
                  <a:schemeClr val="tx2"/>
                </a:solidFill>
                <a:latin typeface="+mj-lt"/>
                <a:ea typeface="Source Sans Pro"/>
              </a:rPr>
              <a:t>AFRICA</a:t>
            </a:r>
          </a:p>
          <a:p>
            <a:pPr marL="171450" marR="2540" indent="-171450" defTabSz="576056">
              <a:spcBef>
                <a:spcPts val="600"/>
              </a:spcBef>
              <a:buSzPct val="100000"/>
              <a:buBlip>
                <a:blip r:embed="rId6"/>
              </a:buBlip>
              <a:defRPr/>
            </a:pPr>
            <a:r>
              <a:rPr lang="en-US" sz="1100" spc="-5">
                <a:ea typeface="Source Sans Pro"/>
              </a:rPr>
              <a:t>There is a plant in South Africa currently producing high purity manganese metal (28ktpa)</a:t>
            </a:r>
          </a:p>
          <a:p>
            <a:pPr marR="2540" lvl="0" defTabSz="576056" fontAlgn="auto">
              <a:lnSpc>
                <a:spcPct val="100000"/>
              </a:lnSpc>
              <a:spcBef>
                <a:spcPts val="600"/>
              </a:spcBef>
              <a:spcAft>
                <a:spcPts val="0"/>
              </a:spcAft>
              <a:buClrTx/>
              <a:buSzPct val="130000"/>
              <a:tabLst/>
              <a:defRPr/>
            </a:pPr>
            <a:endParaRPr lang="en-US" sz="1000" spc="-5">
              <a:ea typeface="Source Sans Pro"/>
            </a:endParaRPr>
          </a:p>
          <a:p>
            <a:pPr marR="2540" lvl="0" defTabSz="576056" fontAlgn="auto">
              <a:lnSpc>
                <a:spcPct val="100000"/>
              </a:lnSpc>
              <a:spcBef>
                <a:spcPts val="600"/>
              </a:spcBef>
              <a:spcAft>
                <a:spcPts val="0"/>
              </a:spcAft>
              <a:buClrTx/>
              <a:buSzPct val="130000"/>
              <a:tabLst/>
              <a:defRPr/>
            </a:pPr>
            <a:endParaRPr lang="en-US" sz="1000" spc="-5">
              <a:ea typeface="Source Sans Pro"/>
            </a:endParaRPr>
          </a:p>
        </p:txBody>
      </p:sp>
      <p:pic>
        <p:nvPicPr>
          <p:cNvPr id="9" name="Picture 8">
            <a:extLst>
              <a:ext uri="{FF2B5EF4-FFF2-40B4-BE49-F238E27FC236}">
                <a16:creationId xmlns:a16="http://schemas.microsoft.com/office/drawing/2014/main" id="{8F433841-5B31-3F42-8AC7-B98A655E0C4E}"/>
              </a:ext>
            </a:extLst>
          </p:cNvPr>
          <p:cNvPicPr>
            <a:picLocks noChangeAspect="1"/>
          </p:cNvPicPr>
          <p:nvPr/>
        </p:nvPicPr>
        <p:blipFill>
          <a:blip r:embed="rId7"/>
          <a:srcRect/>
          <a:stretch/>
        </p:blipFill>
        <p:spPr>
          <a:xfrm>
            <a:off x="3192929" y="1490748"/>
            <a:ext cx="2534261" cy="2534261"/>
          </a:xfrm>
          <a:prstGeom prst="rect">
            <a:avLst/>
          </a:prstGeom>
          <a:ln w="31750">
            <a:noFill/>
          </a:ln>
        </p:spPr>
      </p:pic>
      <p:sp>
        <p:nvSpPr>
          <p:cNvPr id="29" name="Oval 28">
            <a:extLst>
              <a:ext uri="{FF2B5EF4-FFF2-40B4-BE49-F238E27FC236}">
                <a16:creationId xmlns:a16="http://schemas.microsoft.com/office/drawing/2014/main" id="{29C24D52-0F89-6948-A234-D301C89BBE50}"/>
              </a:ext>
            </a:extLst>
          </p:cNvPr>
          <p:cNvSpPr/>
          <p:nvPr/>
        </p:nvSpPr>
        <p:spPr>
          <a:xfrm>
            <a:off x="3767956" y="1857088"/>
            <a:ext cx="182880" cy="182880"/>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E71FAEC-3872-2A4F-AE61-119C69CA5FB5}"/>
              </a:ext>
            </a:extLst>
          </p:cNvPr>
          <p:cNvSpPr/>
          <p:nvPr/>
        </p:nvSpPr>
        <p:spPr>
          <a:xfrm>
            <a:off x="4784268" y="2144420"/>
            <a:ext cx="182880" cy="182880"/>
          </a:xfrm>
          <a:prstGeom prst="ellipse">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75DCC4A-0E3B-9040-8F8C-A29DFA68C264}"/>
              </a:ext>
            </a:extLst>
          </p:cNvPr>
          <p:cNvSpPr/>
          <p:nvPr/>
        </p:nvSpPr>
        <p:spPr>
          <a:xfrm>
            <a:off x="3692279" y="3205258"/>
            <a:ext cx="182880" cy="182880"/>
          </a:xfrm>
          <a:prstGeom prst="ellipse">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F4ED290-1BA8-5640-8EFD-220A6556A9BD}"/>
              </a:ext>
            </a:extLst>
          </p:cNvPr>
          <p:cNvSpPr/>
          <p:nvPr/>
        </p:nvSpPr>
        <p:spPr>
          <a:xfrm>
            <a:off x="6001083" y="1362666"/>
            <a:ext cx="182880" cy="182880"/>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2B95B55-18E0-2949-9FD4-6E6289EA3EB5}"/>
              </a:ext>
            </a:extLst>
          </p:cNvPr>
          <p:cNvSpPr/>
          <p:nvPr/>
        </p:nvSpPr>
        <p:spPr>
          <a:xfrm>
            <a:off x="714113" y="1362666"/>
            <a:ext cx="182880" cy="182880"/>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E51181F-1BF1-F942-95A6-D5778FF44BB2}"/>
              </a:ext>
            </a:extLst>
          </p:cNvPr>
          <p:cNvSpPr/>
          <p:nvPr/>
        </p:nvSpPr>
        <p:spPr>
          <a:xfrm>
            <a:off x="6006095" y="2480310"/>
            <a:ext cx="182880" cy="182880"/>
          </a:xfrm>
          <a:prstGeom prst="ellipse">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B8D8135-5339-4244-A48F-29737403FABA}"/>
              </a:ext>
            </a:extLst>
          </p:cNvPr>
          <p:cNvSpPr/>
          <p:nvPr/>
        </p:nvSpPr>
        <p:spPr>
          <a:xfrm>
            <a:off x="714113" y="2185019"/>
            <a:ext cx="182880" cy="182880"/>
          </a:xfrm>
          <a:prstGeom prst="ellipse">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9A0B760-BA59-3840-9238-4322764EA89C}"/>
              </a:ext>
            </a:extLst>
          </p:cNvPr>
          <p:cNvSpPr/>
          <p:nvPr/>
        </p:nvSpPr>
        <p:spPr>
          <a:xfrm>
            <a:off x="6001083" y="3747370"/>
            <a:ext cx="182880" cy="182880"/>
          </a:xfrm>
          <a:prstGeom prst="ellipse">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E7E5DE7-3D86-1F40-A048-C3F1F1B23A75}"/>
              </a:ext>
            </a:extLst>
          </p:cNvPr>
          <p:cNvSpPr/>
          <p:nvPr/>
        </p:nvSpPr>
        <p:spPr>
          <a:xfrm>
            <a:off x="695194" y="3169560"/>
            <a:ext cx="182880" cy="182880"/>
          </a:xfrm>
          <a:prstGeom prst="ellipse">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BAD6B7-5B6C-4FBE-9775-64659601F5D4}"/>
              </a:ext>
            </a:extLst>
          </p:cNvPr>
          <p:cNvSpPr txBox="1"/>
          <p:nvPr/>
        </p:nvSpPr>
        <p:spPr>
          <a:xfrm>
            <a:off x="3544487" y="4687288"/>
            <a:ext cx="4052296" cy="215444"/>
          </a:xfrm>
          <a:prstGeom prst="rect">
            <a:avLst/>
          </a:prstGeom>
          <a:noFill/>
        </p:spPr>
        <p:txBody>
          <a:bodyPr wrap="square" rtlCol="0">
            <a:spAutoFit/>
          </a:bodyPr>
          <a:lstStyle/>
          <a:p>
            <a:pPr algn="l"/>
            <a:r>
              <a:rPr kumimoji="0" lang="en-CA" sz="800" b="0" i="0" u="none" strike="noStrike" kern="1200" cap="none" spc="-2" normalizeH="0" baseline="0" noProof="0">
                <a:ln>
                  <a:noFill/>
                </a:ln>
                <a:solidFill>
                  <a:prstClr val="black"/>
                </a:solidFill>
                <a:effectLst/>
                <a:uLnTx/>
                <a:uFillTx/>
                <a:latin typeface="Source Sans Pro"/>
                <a:ea typeface="+mn-ea"/>
                <a:cs typeface="Source Sans Pro"/>
              </a:rPr>
              <a:t>Source: CPM Group, based on 2020 data</a:t>
            </a:r>
            <a:endParaRPr lang="en-CA" sz="1000" b="1">
              <a:solidFill>
                <a:srgbClr val="FF0000"/>
              </a:solidFill>
              <a:latin typeface="+mj-lt"/>
              <a:ea typeface="Montserrat" charset="0"/>
              <a:cs typeface="Montserrat" charset="0"/>
            </a:endParaRPr>
          </a:p>
        </p:txBody>
      </p:sp>
    </p:spTree>
    <p:extLst>
      <p:ext uri="{BB962C8B-B14F-4D97-AF65-F5344CB8AC3E}">
        <p14:creationId xmlns:p14="http://schemas.microsoft.com/office/powerpoint/2010/main" val="29537125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711&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4&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kC0Mmed0_A8NFLkqeWTX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eQuahHnkYae2VDAMoJq3a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MtSBy7eBri1V1tBidzTVb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YzE9mADRndzstRhywZqG_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bUkl7c9LMdhI19upqemP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A8vSNXsq.kOxsSMq93VJ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QfBB0zOcEBmiSXEo8rFWr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4ioS_TJ3xJXV_6yJeku1O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mXYv1ArQmiwYwgg75sVaa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58Ur.rahrs.cY95khoqPa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99LN9Mtg4M3wd6ibexDff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NmA5T1fTTLWD3IvRcpSY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bPcoRz7qKQ30pU4A3giE8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Tasv6AlWpw2imhAf7Jk.w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kMvAffo61mwbfIq0XTXSC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NFBUFjPjWjX9zJZO6t6s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SvZabh2D6a_xPo.JZ.rs6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vdIczwmbxjtFWzytjlerQ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OnacZy83rpPS_FCiJExE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CacA.anw1SmamNj5qPVNh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3sNfx4kOMM1r_4iCJpp_v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jBJqBDR_nQKY_vfDexXlk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g1j0bkErWYwfVuYxy70Y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ycUdV0KSP_vO9ycHvk8lI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Tke_.4n2.J7gHzmGOfHJb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BnIrpJVLG0UMSQ4iAQr1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DjYjy1Ddlk0LajfHPeHZL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9a2pjnsxZJSHW2zY.iUiL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Bf4q2Jouuu0pes0UjBkWc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vlHtZ1psm4V41ggB_wBug"/>
</p:tagLst>
</file>

<file path=ppt/theme/theme1.xml><?xml version="1.0" encoding="utf-8"?>
<a:theme xmlns:a="http://schemas.openxmlformats.org/drawingml/2006/main" name="Office Theme">
  <a:themeElements>
    <a:clrScheme name="Custom 42">
      <a:dk1>
        <a:srgbClr val="000000"/>
      </a:dk1>
      <a:lt1>
        <a:srgbClr val="FFFFFF"/>
      </a:lt1>
      <a:dk2>
        <a:srgbClr val="186686"/>
      </a:dk2>
      <a:lt2>
        <a:srgbClr val="CEDBE6"/>
      </a:lt2>
      <a:accent1>
        <a:srgbClr val="3494BA"/>
      </a:accent1>
      <a:accent2>
        <a:srgbClr val="58B6C0"/>
      </a:accent2>
      <a:accent3>
        <a:srgbClr val="75BDA7"/>
      </a:accent3>
      <a:accent4>
        <a:srgbClr val="7A8C8E"/>
      </a:accent4>
      <a:accent5>
        <a:srgbClr val="84ACB6"/>
      </a:accent5>
      <a:accent6>
        <a:srgbClr val="7A5BB1"/>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400" b="1" dirty="0" smtClean="0">
            <a:solidFill>
              <a:schemeClr val="accent2">
                <a:lumMod val="75000"/>
              </a:schemeClr>
            </a:solidFill>
            <a:latin typeface="+mj-lt"/>
            <a:ea typeface="Montserrat" charset="0"/>
            <a:cs typeface="Montserrat" charset="0"/>
          </a:defRPr>
        </a:defPPr>
      </a:lstStyle>
    </a:txDef>
  </a:objectDefaults>
  <a:extraClrSchemeLst/>
  <a:extLst>
    <a:ext uri="{05A4C25C-085E-4340-85A3-A5531E510DB2}">
      <thm15:themeFamily xmlns:thm15="http://schemas.microsoft.com/office/thememl/2012/main" name="MN25 General Template 2019" id="{A06D7F4C-6F58-784D-8AD5-957E69113694}" vid="{60AA6931-8A9C-FE48-A31D-33857356AA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f9cd3232-efb3-4c51-b26b-ae8a0a8a6a2c">4K7AATWSWTR5-1869346041-197179</_dlc_DocId>
    <_dlc_DocIdUrl xmlns="f9cd3232-efb3-4c51-b26b-ae8a0a8a6a2c">
      <Url>https://navigatorman.sharepoint.com/sites/ShareSyncTransfer/_layouts/15/DocIdRedir.aspx?ID=4K7AATWSWTR5-1869346041-197179</Url>
      <Description>4K7AATWSWTR5-1869346041-197179</Description>
    </_dlc_DocIdUrl>
    <tj9h xmlns="a9b95f99-e1b6-487b-bccf-6976bc2ddc04" xsi:nil="true"/>
    <SharedWithUsers xmlns="f9cd3232-efb3-4c51-b26b-ae8a0a8a6a2c">
      <UserInfo>
        <DisplayName>Marco Romero</DisplayName>
        <AccountId>39</AccountId>
        <AccountType/>
      </UserInfo>
      <UserInfo>
        <DisplayName>Martina Blahova</DisplayName>
        <AccountId>34</AccountId>
        <AccountType/>
      </UserInfo>
      <UserInfo>
        <DisplayName>Ron Shewchuk</DisplayName>
        <AccountId>234</AccountId>
        <AccountType/>
      </UserInfo>
      <UserInfo>
        <DisplayName>Fausto Taddei</DisplayName>
        <AccountId>23</AccountId>
        <AccountType/>
      </UserInfo>
      <UserInfo>
        <DisplayName>Samridh Chawla</DisplayName>
        <AccountId>322</AccountId>
        <AccountType/>
      </UserInfo>
      <UserInfo>
        <DisplayName>Laurel Petryk</DisplayName>
        <AccountId>290</AccountId>
        <AccountType/>
      </UserInfo>
      <UserInfo>
        <DisplayName>Jan Votava</DisplayName>
        <AccountId>29</AccountId>
        <AccountType/>
      </UserInfo>
      <UserInfo>
        <DisplayName>Marketa Sulova</DisplayName>
        <AccountId>36</AccountId>
        <AccountType/>
      </UserInfo>
      <UserInfo>
        <DisplayName>Matthew James</DisplayName>
        <AccountId>528</AccountId>
        <AccountType/>
      </UserInfo>
    </SharedWithUsers>
    <lcf76f155ced4ddcb4097134ff3c332f xmlns="a9b95f99-e1b6-487b-bccf-6976bc2ddc04">
      <Terms xmlns="http://schemas.microsoft.com/office/infopath/2007/PartnerControls"/>
    </lcf76f155ced4ddcb4097134ff3c332f>
    <TaxCatchAll xmlns="f9cd3232-efb3-4c51-b26b-ae8a0a8a6a2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FBADAFA935081D48AA467C051B8B72CF" ma:contentTypeVersion="17" ma:contentTypeDescription="Create a new document." ma:contentTypeScope="" ma:versionID="e27096ef626db600b162a59a77f797c4">
  <xsd:schema xmlns:xsd="http://www.w3.org/2001/XMLSchema" xmlns:xs="http://www.w3.org/2001/XMLSchema" xmlns:p="http://schemas.microsoft.com/office/2006/metadata/properties" xmlns:ns2="f9cd3232-efb3-4c51-b26b-ae8a0a8a6a2c" xmlns:ns3="a9b95f99-e1b6-487b-bccf-6976bc2ddc04" targetNamespace="http://schemas.microsoft.com/office/2006/metadata/properties" ma:root="true" ma:fieldsID="6b5fd4145fdc47def495434140de6289" ns2:_="" ns3:_="">
    <xsd:import namespace="f9cd3232-efb3-4c51-b26b-ae8a0a8a6a2c"/>
    <xsd:import namespace="a9b95f99-e1b6-487b-bccf-6976bc2ddc0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tj9h"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cd3232-efb3-4c51-b26b-ae8a0a8a6a2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b20e9574-961b-4e2b-9ad0-cfcddede6165}" ma:internalName="TaxCatchAll" ma:showField="CatchAllData" ma:web="f9cd3232-efb3-4c51-b26b-ae8a0a8a6a2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9b95f99-e1b6-487b-bccf-6976bc2ddc04"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tj9h" ma:index="21" nillable="true" ma:displayName="Number" ma:internalName="tj9h">
      <xsd:simpleType>
        <xsd:restriction base="dms:Number"/>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1ef851-5b0d-47fa-8cb5-1053d5d02cd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6798E8-D3C7-454A-A76A-EAAA6BA150A5}">
  <ds:schemaRefs>
    <ds:schemaRef ds:uri="http://schemas.microsoft.com/sharepoint/events"/>
    <ds:schemaRef ds:uri="http://www.w3.org/2000/xmlns/"/>
  </ds:schemaRefs>
</ds:datastoreItem>
</file>

<file path=customXml/itemProps2.xml><?xml version="1.0" encoding="utf-8"?>
<ds:datastoreItem xmlns:ds="http://schemas.openxmlformats.org/officeDocument/2006/customXml" ds:itemID="{8C01E2B4-770B-4A21-B4C8-34F6F7DF7F06}">
  <ds:schemaRef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elements/1.1/"/>
    <ds:schemaRef ds:uri="http://purl.org/dc/dcmitype/"/>
    <ds:schemaRef ds:uri="http://purl.org/dc/terms/"/>
    <ds:schemaRef ds:uri="http://schemas.microsoft.com/office/infopath/2007/PartnerControls"/>
    <ds:schemaRef ds:uri="a9b95f99-e1b6-487b-bccf-6976bc2ddc04"/>
    <ds:schemaRef ds:uri="f9cd3232-efb3-4c51-b26b-ae8a0a8a6a2c"/>
  </ds:schemaRefs>
</ds:datastoreItem>
</file>

<file path=customXml/itemProps3.xml><?xml version="1.0" encoding="utf-8"?>
<ds:datastoreItem xmlns:ds="http://schemas.openxmlformats.org/officeDocument/2006/customXml" ds:itemID="{4ED262E7-DC1A-43D3-82BC-8640FDC5ACEF}">
  <ds:schemaRefs>
    <ds:schemaRef ds:uri="http://schemas.microsoft.com/sharepoint/v3/contenttype/forms"/>
  </ds:schemaRefs>
</ds:datastoreItem>
</file>

<file path=customXml/itemProps4.xml><?xml version="1.0" encoding="utf-8"?>
<ds:datastoreItem xmlns:ds="http://schemas.openxmlformats.org/officeDocument/2006/customXml" ds:itemID="{B8636AFB-DE31-4C2B-9742-6ECF5FADDDE0}"/>
</file>

<file path=docProps/app.xml><?xml version="1.0" encoding="utf-8"?>
<Properties xmlns="http://schemas.openxmlformats.org/officeDocument/2006/extended-properties" xmlns:vt="http://schemas.openxmlformats.org/officeDocument/2006/docPropsVTypes">
  <Template/>
  <TotalTime>187</TotalTime>
  <Words>5208</Words>
  <Application>Microsoft Office PowerPoint</Application>
  <PresentationFormat>On-screen Show (16:9)</PresentationFormat>
  <Paragraphs>668</Paragraphs>
  <Slides>33</Slides>
  <Notes>27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4" baseType="lpstr">
      <vt:lpstr>Arial,Sans-Serif</vt:lpstr>
      <vt:lpstr>Montserrat</vt:lpstr>
      <vt:lpstr>Source Sans Pro</vt:lpstr>
      <vt:lpstr>Arial</vt:lpstr>
      <vt:lpstr>Franklin Gothic Medium Cond</vt:lpstr>
      <vt:lpstr>Calibri</vt:lpstr>
      <vt:lpstr>Franklin Gothic Medium</vt:lpstr>
      <vt:lpstr>Franklin Gothic Book</vt:lpstr>
      <vt:lpstr>Franklin Gothic Demi</vt:lpstr>
      <vt:lpstr>Office Theme</vt:lpstr>
      <vt:lpstr>think-cell Slide</vt:lpstr>
      <vt:lpstr>PowerPoint Presentation</vt:lpstr>
      <vt:lpstr>PowerPoint Presentation</vt:lpstr>
      <vt:lpstr>Disclaimer</vt:lpstr>
      <vt:lpstr>Secure, sustainable, high purity manganese</vt:lpstr>
      <vt:lpstr>Industry players have committed to increasing manganese in battery chemistries</vt:lpstr>
      <vt:lpstr>Lower cost EV battery chemistries to drive high purity manganese content per KWh</vt:lpstr>
      <vt:lpstr>High purity manganese demand to accelerate as EU EV battery market increases</vt:lpstr>
      <vt:lpstr>Customers and regulators committing to sustainable, local supply…</vt:lpstr>
      <vt:lpstr>…however, in Europe there is no ore supply and a lack of production capacity</vt:lpstr>
      <vt:lpstr>Significant deficit of high purity manganese production facilities</vt:lpstr>
      <vt:lpstr>HP Manganese prices are starting to follow the critical metal trend</vt:lpstr>
      <vt:lpstr>The Chvaletice Manganese Project</vt:lpstr>
      <vt:lpstr>Czech Republic, within the European Union, is an excellent project location</vt:lpstr>
      <vt:lpstr>Resource is well defined and uniform </vt:lpstr>
      <vt:lpstr>Aiming for best-in-class life-cycle performance</vt:lpstr>
      <vt:lpstr>Target project timeline</vt:lpstr>
      <vt:lpstr>Demonstration plant is a key next step, with large sample production H2 2022 </vt:lpstr>
      <vt:lpstr>Feasibility study, approvals, and off-take discussions are progressing well</vt:lpstr>
      <vt:lpstr>Strategic relationships to facilitate off-take and project financing</vt:lpstr>
      <vt:lpstr>2019 PEA Key Metrics*</vt:lpstr>
      <vt:lpstr>Euro Manganese Inc. Capitalization</vt:lpstr>
      <vt:lpstr>EMN in Summary</vt:lpstr>
      <vt:lpstr>PowerPoint Presentation</vt:lpstr>
      <vt:lpstr>PowerPoint Presentation</vt:lpstr>
      <vt:lpstr>PowerPoint Presentation</vt:lpstr>
      <vt:lpstr>PowerPoint Presentation</vt:lpstr>
      <vt:lpstr>Independent directors</vt:lpstr>
      <vt:lpstr>Executive leadership team</vt:lpstr>
      <vt:lpstr>2018 NI 43-101 / JORC Resource Estimate</vt:lpstr>
      <vt:lpstr>Robust process flow sheet</vt:lpstr>
      <vt:lpstr>Project Focused on Two Manganese Products </vt:lpstr>
      <vt:lpstr>At the heart of Europe’s green transition</vt:lpstr>
      <vt:lpstr>Compliance Statements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Gramchuk</dc:creator>
  <cp:lastModifiedBy>Ron Shewchuk</cp:lastModifiedBy>
  <cp:revision>3</cp:revision>
  <cp:lastPrinted>2022-02-07T17:43:58Z</cp:lastPrinted>
  <dcterms:created xsi:type="dcterms:W3CDTF">2018-07-20T23:24:43Z</dcterms:created>
  <dcterms:modified xsi:type="dcterms:W3CDTF">2022-02-14T16:12:06Z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0x010100FBADAFA935081D48AA467C051B8B72CF</vt:lpwstr>
  </property>
  <property fmtid="{D5CDD505-2E9C-101B-9397-08002B2CF9AE}" pid="3" name="MSIP_Label_79a41b8e-a705-4cc5-86e4-4c5181f4b205_Enabled">
    <vt:lpwstr>true</vt:lpwstr>
  </property>
  <property fmtid="{D5CDD505-2E9C-101B-9397-08002B2CF9AE}" pid="4" name="MSIP_Label_79a41b8e-a705-4cc5-86e4-4c5181f4b205_SetDate">
    <vt:lpwstr>2021-07-09T19:02:08Z</vt:lpwstr>
  </property>
  <property fmtid="{D5CDD505-2E9C-101B-9397-08002B2CF9AE}" pid="5" name="MSIP_Label_79a41b8e-a705-4cc5-86e4-4c5181f4b205_Method">
    <vt:lpwstr>Standard</vt:lpwstr>
  </property>
  <property fmtid="{D5CDD505-2E9C-101B-9397-08002B2CF9AE}" pid="6" name="MSIP_Label_79a41b8e-a705-4cc5-86e4-4c5181f4b205_Name">
    <vt:lpwstr>Confidential</vt:lpwstr>
  </property>
  <property fmtid="{D5CDD505-2E9C-101B-9397-08002B2CF9AE}" pid="7" name="MSIP_Label_79a41b8e-a705-4cc5-86e4-4c5181f4b205_SiteId">
    <vt:lpwstr>f45d14e2-21ab-487c-bdf2-28973d4453fb</vt:lpwstr>
  </property>
  <property fmtid="{D5CDD505-2E9C-101B-9397-08002B2CF9AE}" pid="8" name="MSIP_Label_79a41b8e-a705-4cc5-86e4-4c5181f4b205_ActionId">
    <vt:lpwstr>314b5b51-af61-421c-b135-5a85e1aa4bb2</vt:lpwstr>
  </property>
  <property fmtid="{D5CDD505-2E9C-101B-9397-08002B2CF9AE}" pid="9" name="MSIP_Label_79a41b8e-a705-4cc5-86e4-4c5181f4b205_ContentBits">
    <vt:lpwstr>0</vt:lpwstr>
  </property>
  <property fmtid="{D5CDD505-2E9C-101B-9397-08002B2CF9AE}" pid="10" name="_dlc_DocIdItemGuid">
    <vt:lpwstr>fb9187ca-8690-40b6-a7a5-ca6e2f9892e8</vt:lpwstr>
  </property>
</Properties>
</file>